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43"/>
  </p:notesMasterIdLst>
  <p:sldIdLst>
    <p:sldId id="256" r:id="rId2"/>
    <p:sldId id="262" r:id="rId3"/>
    <p:sldId id="264" r:id="rId4"/>
    <p:sldId id="265" r:id="rId5"/>
    <p:sldId id="266" r:id="rId6"/>
    <p:sldId id="268" r:id="rId7"/>
    <p:sldId id="269" r:id="rId8"/>
    <p:sldId id="270" r:id="rId9"/>
    <p:sldId id="271" r:id="rId10"/>
    <p:sldId id="272" r:id="rId11"/>
    <p:sldId id="275" r:id="rId12"/>
    <p:sldId id="276" r:id="rId13"/>
    <p:sldId id="277" r:id="rId14"/>
    <p:sldId id="319"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4" r:id="rId30"/>
    <p:sldId id="321" r:id="rId31"/>
    <p:sldId id="303" r:id="rId32"/>
    <p:sldId id="304" r:id="rId33"/>
    <p:sldId id="305" r:id="rId34"/>
    <p:sldId id="306" r:id="rId35"/>
    <p:sldId id="307" r:id="rId36"/>
    <p:sldId id="308" r:id="rId37"/>
    <p:sldId id="309" r:id="rId38"/>
    <p:sldId id="322" r:id="rId39"/>
    <p:sldId id="313" r:id="rId40"/>
    <p:sldId id="314" r:id="rId41"/>
    <p:sldId id="315" r:id="rId4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gie" initials="AV" lastIdx="1" clrIdx="0"/>
  <p:cmAuthor id="1" name="Meg" initials="M"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921907-CB25-4845-B32F-E05FD87E34C2}">
  <a:tblStyle styleId="{64921907-CB25-4845-B32F-E05FD87E34C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560" autoAdjust="0"/>
    <p:restoredTop sz="95972" autoAdjust="0"/>
  </p:normalViewPr>
  <p:slideViewPr>
    <p:cSldViewPr>
      <p:cViewPr varScale="1">
        <p:scale>
          <a:sx n="128" d="100"/>
          <a:sy n="128" d="100"/>
        </p:scale>
        <p:origin x="2696" y="176"/>
      </p:cViewPr>
      <p:guideLst>
        <p:guide orient="horz" pos="2160"/>
        <p:guide pos="2880"/>
      </p:guideLst>
    </p:cSldViewPr>
  </p:slideViewPr>
  <p:notesTextViewPr>
    <p:cViewPr>
      <p:scale>
        <a:sx n="1" d="1"/>
        <a:sy n="1" d="1"/>
      </p:scale>
      <p:origin x="0" y="0"/>
    </p:cViewPr>
  </p:notesTextViewPr>
  <p:sorterViewPr>
    <p:cViewPr>
      <p:scale>
        <a:sx n="160" d="100"/>
        <a:sy n="160" d="100"/>
      </p:scale>
      <p:origin x="0" y="62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568420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5" name="Shape 1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9.1</a:t>
            </a:r>
          </a:p>
        </p:txBody>
      </p:sp>
    </p:spTree>
    <p:extLst>
      <p:ext uri="{BB962C8B-B14F-4D97-AF65-F5344CB8AC3E}">
        <p14:creationId xmlns:p14="http://schemas.microsoft.com/office/powerpoint/2010/main" val="2010766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33" name="Shape 2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9.2</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488264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39" name="Shape 2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9.2</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916485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45" name="Shape 2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9.3</a:t>
            </a:r>
          </a:p>
        </p:txBody>
      </p:sp>
    </p:spTree>
    <p:extLst>
      <p:ext uri="{BB962C8B-B14F-4D97-AF65-F5344CB8AC3E}">
        <p14:creationId xmlns:p14="http://schemas.microsoft.com/office/powerpoint/2010/main" val="1547665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57" name="Shape 2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9.3</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25075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67" name="Shape 2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9.4</a:t>
            </a:r>
          </a:p>
        </p:txBody>
      </p:sp>
    </p:spTree>
    <p:extLst>
      <p:ext uri="{BB962C8B-B14F-4D97-AF65-F5344CB8AC3E}">
        <p14:creationId xmlns:p14="http://schemas.microsoft.com/office/powerpoint/2010/main" val="1684363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7411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9.5</a:t>
            </a:r>
          </a:p>
        </p:txBody>
      </p:sp>
    </p:spTree>
    <p:extLst>
      <p:ext uri="{BB962C8B-B14F-4D97-AF65-F5344CB8AC3E}">
        <p14:creationId xmlns:p14="http://schemas.microsoft.com/office/powerpoint/2010/main" val="858586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5" name="Shape 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2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1" name="Shape 2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323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1421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7" name="Shape 1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9.1</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21169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03" name="Shape 3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9.5</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1148672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09" name="Shape 3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9.5</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2011418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16" name="Shape 3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9.5</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413079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22" name="Shape 3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9.5</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475464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28" name="Shape 3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9.6</a:t>
            </a:r>
          </a:p>
        </p:txBody>
      </p:sp>
    </p:spTree>
    <p:extLst>
      <p:ext uri="{BB962C8B-B14F-4D97-AF65-F5344CB8AC3E}">
        <p14:creationId xmlns:p14="http://schemas.microsoft.com/office/powerpoint/2010/main" val="1072171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34" name="Shape 3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9.6</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198482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41" name="Shape 3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9.6</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1103091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53" name="Shape 3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9.6</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1853667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07" name="Shape 4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0667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13" name="Shape 4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9.9</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1974935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73" name="Shape 1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9.1</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1092248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19" name="Shape 4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9.9</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584211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25" name="Shape 4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9.10</a:t>
            </a:r>
          </a:p>
        </p:txBody>
      </p:sp>
    </p:spTree>
    <p:extLst>
      <p:ext uri="{BB962C8B-B14F-4D97-AF65-F5344CB8AC3E}">
        <p14:creationId xmlns:p14="http://schemas.microsoft.com/office/powerpoint/2010/main" val="904866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31" name="Shape 4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9.10</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1014690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1644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3" name="Shape 4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732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70" name="Shape 4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9.11</a:t>
            </a:r>
          </a:p>
        </p:txBody>
      </p:sp>
    </p:spTree>
    <p:extLst>
      <p:ext uri="{BB962C8B-B14F-4D97-AF65-F5344CB8AC3E}">
        <p14:creationId xmlns:p14="http://schemas.microsoft.com/office/powerpoint/2010/main" val="1334032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76" name="Shape 4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9.11</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398192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82" name="Shape 4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9.11</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541221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79" name="Shape 1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9.1</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1236223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9.1</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909735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7965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03" name="Shape 2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9.1</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501443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9.1</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718230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15" name="Shape 2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LO 9.1</a:t>
            </a:r>
          </a:p>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704047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hapter Opener">
    <p:spTree>
      <p:nvGrpSpPr>
        <p:cNvPr id="1" name="Shape 17"/>
        <p:cNvGrpSpPr/>
        <p:nvPr/>
      </p:nvGrpSpPr>
      <p:grpSpPr>
        <a:xfrm>
          <a:off x="0" y="0"/>
          <a:ext cx="0" cy="0"/>
          <a:chOff x="0" y="0"/>
          <a:chExt cx="0" cy="0"/>
        </a:xfrm>
      </p:grpSpPr>
      <p:sp>
        <p:nvSpPr>
          <p:cNvPr id="18" name="Shape 18"/>
          <p:cNvSpPr txBox="1">
            <a:spLocks noGrp="1"/>
          </p:cNvSpPr>
          <p:nvPr>
            <p:ph type="title" hasCustomPrompt="1"/>
          </p:nvPr>
        </p:nvSpPr>
        <p:spPr>
          <a:xfrm>
            <a:off x="228600" y="152400"/>
            <a:ext cx="87630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200" b="1" i="0" u="none" strike="noStrike" cap="none" baseline="0">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Psychology: From Inquiry to Understanding</a:t>
            </a:r>
            <a:endParaRPr dirty="0"/>
          </a:p>
        </p:txBody>
      </p:sp>
      <p:sp>
        <p:nvSpPr>
          <p:cNvPr id="19" name="Shape 19"/>
          <p:cNvSpPr txBox="1">
            <a:spLocks noGrp="1"/>
          </p:cNvSpPr>
          <p:nvPr>
            <p:ph type="body" idx="1" hasCustomPrompt="1"/>
          </p:nvPr>
        </p:nvSpPr>
        <p:spPr>
          <a:xfrm>
            <a:off x="228600" y="838200"/>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baseline="0">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Fourth Edition</a:t>
            </a:r>
            <a:endParaRPr dirty="0"/>
          </a:p>
        </p:txBody>
      </p:sp>
      <p:sp>
        <p:nvSpPr>
          <p:cNvPr id="20" name="Shape 20"/>
          <p:cNvSpPr txBox="1">
            <a:spLocks noGrp="1"/>
          </p:cNvSpPr>
          <p:nvPr>
            <p:ph type="body" idx="2" hasCustomPrompt="1"/>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r>
              <a:rPr lang="en-US" dirty="0"/>
              <a:t>Chapter #</a:t>
            </a:r>
            <a:endParaRPr dirty="0"/>
          </a:p>
        </p:txBody>
      </p:sp>
      <p:sp>
        <p:nvSpPr>
          <p:cNvPr id="21" name="Shape 21"/>
          <p:cNvSpPr txBox="1">
            <a:spLocks noGrp="1"/>
          </p:cNvSpPr>
          <p:nvPr>
            <p:ph type="body" idx="3" hasCustomPrompt="1"/>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baseline="0">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Chapter Title </a:t>
            </a:r>
            <a:endParaRPr dirty="0"/>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 y="1507435"/>
            <a:ext cx="3782610" cy="484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8068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142953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3_Title Only">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2514600" y="3086100"/>
            <a:ext cx="4114800" cy="6857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100" b="0" i="0" u="none" strike="noStrike" cap="none">
                <a:solidFill>
                  <a:srgbClr val="000000"/>
                </a:solidFill>
                <a:latin typeface="Verdana"/>
                <a:ea typeface="Verdana"/>
                <a:cs typeface="Verdana"/>
                <a:sym typeface="Verdana"/>
              </a:defRPr>
            </a:lvl1pPr>
            <a:lvl2pPr marL="0" marR="0" lvl="1" indent="0" algn="ctr" rtl="0">
              <a:spcBef>
                <a:spcPts val="0"/>
              </a:spcBef>
              <a:spcAft>
                <a:spcPts val="0"/>
              </a:spcAft>
              <a:buNone/>
              <a:defRPr sz="4000" b="0" i="0" u="none" strike="noStrike" cap="none">
                <a:solidFill>
                  <a:srgbClr val="FFFFFF"/>
                </a:solidFill>
                <a:latin typeface="Verdana"/>
                <a:ea typeface="Verdana"/>
                <a:cs typeface="Verdana"/>
                <a:sym typeface="Verdana"/>
              </a:defRPr>
            </a:lvl2pPr>
            <a:lvl3pPr marL="0" marR="0" lvl="2" indent="0" algn="ctr" rtl="0">
              <a:spcBef>
                <a:spcPts val="0"/>
              </a:spcBef>
              <a:spcAft>
                <a:spcPts val="0"/>
              </a:spcAft>
              <a:buNone/>
              <a:defRPr sz="4000" b="0" i="0" u="none" strike="noStrike" cap="none">
                <a:solidFill>
                  <a:srgbClr val="FFFFFF"/>
                </a:solidFill>
                <a:latin typeface="Verdana"/>
                <a:ea typeface="Verdana"/>
                <a:cs typeface="Verdana"/>
                <a:sym typeface="Verdana"/>
              </a:defRPr>
            </a:lvl3pPr>
            <a:lvl4pPr marL="0" marR="0" lvl="3" indent="0" algn="ctr" rtl="0">
              <a:spcBef>
                <a:spcPts val="0"/>
              </a:spcBef>
              <a:spcAft>
                <a:spcPts val="0"/>
              </a:spcAft>
              <a:buNone/>
              <a:defRPr sz="4000" b="0" i="0" u="none" strike="noStrike" cap="none">
                <a:solidFill>
                  <a:srgbClr val="FFFFFF"/>
                </a:solidFill>
                <a:latin typeface="Verdana"/>
                <a:ea typeface="Verdana"/>
                <a:cs typeface="Verdana"/>
                <a:sym typeface="Verdana"/>
              </a:defRPr>
            </a:lvl4pPr>
            <a:lvl5pPr marL="0" marR="0" lvl="4" indent="0" algn="ctr" rtl="0">
              <a:spcBef>
                <a:spcPts val="0"/>
              </a:spcBef>
              <a:spcAft>
                <a:spcPts val="0"/>
              </a:spcAft>
              <a:buNone/>
              <a:defRPr sz="4000" b="0" i="0" u="none" strike="noStrike" cap="none">
                <a:solidFill>
                  <a:srgbClr val="FFFFFF"/>
                </a:solidFill>
                <a:latin typeface="Verdana"/>
                <a:ea typeface="Verdana"/>
                <a:cs typeface="Verdana"/>
                <a:sym typeface="Verdana"/>
              </a:defRPr>
            </a:lvl5pPr>
            <a:lvl6pPr marL="457200" marR="0" lvl="5" indent="0" algn="ctr" rtl="0">
              <a:spcBef>
                <a:spcPts val="0"/>
              </a:spcBef>
              <a:spcAft>
                <a:spcPts val="0"/>
              </a:spcAft>
              <a:buNone/>
              <a:defRPr sz="44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4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4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400" b="1"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682212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0" y="0"/>
            <a:ext cx="9163049" cy="1371599"/>
          </a:xfrm>
          <a:prstGeom prst="rect">
            <a:avLst/>
          </a:prstGeom>
          <a:solidFill>
            <a:srgbClr val="D3222A"/>
          </a:solidFill>
          <a:ln w="9525" cap="flat" cmpd="sng">
            <a:solidFill>
              <a:srgbClr val="89907E"/>
            </a:solidFill>
            <a:prstDash val="solid"/>
            <a:round/>
            <a:headEnd type="none" w="med" len="med"/>
            <a:tailEnd type="none" w="med" len="med"/>
          </a:ln>
        </p:spPr>
        <p:txBody>
          <a:bodyPr lIns="91425" tIns="91425" rIns="91425" bIns="91425" anchor="ctr" anchorCtr="0"/>
          <a:lstStyle>
            <a:lvl1pPr marL="0" marR="0" lvl="0" indent="0" algn="ctr" rtl="0">
              <a:spcBef>
                <a:spcPts val="0"/>
              </a:spcBef>
              <a:spcAft>
                <a:spcPts val="0"/>
              </a:spcAft>
              <a:buNone/>
              <a:defRPr sz="4000" b="0" i="0" u="none" strike="noStrike" cap="none">
                <a:solidFill>
                  <a:srgbClr val="FFFFFF"/>
                </a:solidFill>
                <a:latin typeface="Verdana"/>
                <a:ea typeface="Verdana"/>
                <a:cs typeface="Verdana"/>
                <a:sym typeface="Verdana"/>
              </a:defRPr>
            </a:lvl1pPr>
            <a:lvl2pPr marL="0" marR="0" lvl="1" indent="0" algn="ctr" rtl="0">
              <a:spcBef>
                <a:spcPts val="0"/>
              </a:spcBef>
              <a:spcAft>
                <a:spcPts val="0"/>
              </a:spcAft>
              <a:buNone/>
              <a:defRPr sz="4000" b="0" i="0" u="none" strike="noStrike" cap="none">
                <a:solidFill>
                  <a:srgbClr val="FFFFFF"/>
                </a:solidFill>
                <a:latin typeface="Verdana"/>
                <a:ea typeface="Verdana"/>
                <a:cs typeface="Verdana"/>
                <a:sym typeface="Verdana"/>
              </a:defRPr>
            </a:lvl2pPr>
            <a:lvl3pPr marL="0" marR="0" lvl="2" indent="0" algn="ctr" rtl="0">
              <a:spcBef>
                <a:spcPts val="0"/>
              </a:spcBef>
              <a:spcAft>
                <a:spcPts val="0"/>
              </a:spcAft>
              <a:buNone/>
              <a:defRPr sz="4000" b="0" i="0" u="none" strike="noStrike" cap="none">
                <a:solidFill>
                  <a:srgbClr val="FFFFFF"/>
                </a:solidFill>
                <a:latin typeface="Verdana"/>
                <a:ea typeface="Verdana"/>
                <a:cs typeface="Verdana"/>
                <a:sym typeface="Verdana"/>
              </a:defRPr>
            </a:lvl3pPr>
            <a:lvl4pPr marL="0" marR="0" lvl="3" indent="0" algn="ctr" rtl="0">
              <a:spcBef>
                <a:spcPts val="0"/>
              </a:spcBef>
              <a:spcAft>
                <a:spcPts val="0"/>
              </a:spcAft>
              <a:buNone/>
              <a:defRPr sz="4000" b="0" i="0" u="none" strike="noStrike" cap="none">
                <a:solidFill>
                  <a:srgbClr val="FFFFFF"/>
                </a:solidFill>
                <a:latin typeface="Verdana"/>
                <a:ea typeface="Verdana"/>
                <a:cs typeface="Verdana"/>
                <a:sym typeface="Verdana"/>
              </a:defRPr>
            </a:lvl4pPr>
            <a:lvl5pPr marL="0" marR="0" lvl="4" indent="0" algn="ctr" rtl="0">
              <a:spcBef>
                <a:spcPts val="0"/>
              </a:spcBef>
              <a:spcAft>
                <a:spcPts val="0"/>
              </a:spcAft>
              <a:buNone/>
              <a:defRPr sz="4000" b="0" i="0" u="none" strike="noStrike" cap="none">
                <a:solidFill>
                  <a:srgbClr val="FFFFFF"/>
                </a:solidFill>
                <a:latin typeface="Verdana"/>
                <a:ea typeface="Verdana"/>
                <a:cs typeface="Verdana"/>
                <a:sym typeface="Verdana"/>
              </a:defRPr>
            </a:lvl5pPr>
            <a:lvl6pPr marL="457200" marR="0" lvl="5" indent="0" algn="ctr" rtl="0">
              <a:spcBef>
                <a:spcPts val="0"/>
              </a:spcBef>
              <a:spcAft>
                <a:spcPts val="0"/>
              </a:spcAft>
              <a:buNone/>
              <a:defRPr sz="44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4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4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400" b="1" i="0" u="none" strike="noStrike" cap="none">
                <a:solidFill>
                  <a:schemeClr val="lt1"/>
                </a:solidFill>
                <a:latin typeface="Arial"/>
                <a:ea typeface="Arial"/>
                <a:cs typeface="Arial"/>
                <a:sym typeface="Arial"/>
              </a:defRPr>
            </a:lvl9pPr>
          </a:lstStyle>
          <a:p>
            <a:endParaRPr/>
          </a:p>
        </p:txBody>
      </p:sp>
      <p:sp>
        <p:nvSpPr>
          <p:cNvPr id="38" name="Shape 38"/>
          <p:cNvSpPr txBox="1">
            <a:spLocks noGrp="1"/>
          </p:cNvSpPr>
          <p:nvPr>
            <p:ph type="body" idx="1"/>
          </p:nvPr>
        </p:nvSpPr>
        <p:spPr>
          <a:xfrm>
            <a:off x="457200" y="5761037"/>
            <a:ext cx="8229600" cy="563563"/>
          </a:xfrm>
          <a:prstGeom prst="rect">
            <a:avLst/>
          </a:prstGeom>
          <a:noFill/>
          <a:ln>
            <a:noFill/>
          </a:ln>
        </p:spPr>
        <p:txBody>
          <a:bodyPr lIns="91425" tIns="91425" rIns="91425" bIns="91425" anchor="b" anchorCtr="0"/>
          <a:lstStyle>
            <a:lvl1pPr marL="342900" marR="0" lvl="0" indent="-12700" algn="ctr" rtl="0">
              <a:spcBef>
                <a:spcPts val="280"/>
              </a:spcBef>
              <a:spcAft>
                <a:spcPts val="0"/>
              </a:spcAft>
              <a:buClr>
                <a:srgbClr val="D3222A"/>
              </a:buClr>
              <a:buFont typeface="Times New Roman"/>
              <a:buNone/>
              <a:defRPr sz="1400" b="0" i="0" u="none" strike="noStrike" cap="none">
                <a:solidFill>
                  <a:schemeClr val="dk1"/>
                </a:solidFill>
                <a:latin typeface="Verdana"/>
                <a:ea typeface="Verdana"/>
                <a:cs typeface="Verdana"/>
                <a:sym typeface="Verdana"/>
              </a:defRPr>
            </a:lvl1pPr>
            <a:lvl2pPr marL="742950" marR="0" lvl="1" indent="-285750" algn="ctr" rtl="0">
              <a:spcBef>
                <a:spcPts val="280"/>
              </a:spcBef>
              <a:spcAft>
                <a:spcPts val="0"/>
              </a:spcAft>
              <a:buClr>
                <a:srgbClr val="89907E"/>
              </a:buClr>
              <a:buFont typeface="Verdana"/>
              <a:buNone/>
              <a:defRPr sz="1400" b="0" i="0" u="none" strike="noStrike" cap="none">
                <a:solidFill>
                  <a:schemeClr val="dk1"/>
                </a:solidFill>
                <a:latin typeface="Verdana"/>
                <a:ea typeface="Verdana"/>
                <a:cs typeface="Verdana"/>
                <a:sym typeface="Verdana"/>
              </a:defRPr>
            </a:lvl2pPr>
            <a:lvl3pPr marL="1085850" marR="0" lvl="2" indent="-234950" algn="ctr" rtl="0">
              <a:spcBef>
                <a:spcPts val="280"/>
              </a:spcBef>
              <a:spcAft>
                <a:spcPts val="0"/>
              </a:spcAft>
              <a:buClr>
                <a:srgbClr val="BFC2B7"/>
              </a:buClr>
              <a:buFont typeface="Noto Sans Symbols"/>
              <a:buNone/>
              <a:defRPr sz="1400" b="0" i="0" u="none" strike="noStrike" cap="none">
                <a:solidFill>
                  <a:schemeClr val="dk1"/>
                </a:solidFill>
                <a:latin typeface="Verdana"/>
                <a:ea typeface="Verdana"/>
                <a:cs typeface="Verdana"/>
                <a:sym typeface="Verdana"/>
              </a:defRPr>
            </a:lvl3pPr>
            <a:lvl4pPr marL="1428750" marR="0" lvl="3" indent="-234950" algn="ctr" rtl="0">
              <a:spcBef>
                <a:spcPts val="280"/>
              </a:spcBef>
              <a:spcAft>
                <a:spcPts val="0"/>
              </a:spcAft>
              <a:buClr>
                <a:srgbClr val="5F6064"/>
              </a:buClr>
              <a:buFont typeface="Verdana"/>
              <a:buNone/>
              <a:defRPr sz="1400" b="0" i="0" u="none" strike="noStrike" cap="none">
                <a:solidFill>
                  <a:schemeClr val="dk1"/>
                </a:solidFill>
                <a:latin typeface="Verdana"/>
                <a:ea typeface="Verdana"/>
                <a:cs typeface="Verdana"/>
                <a:sym typeface="Verdana"/>
              </a:defRPr>
            </a:lvl4pPr>
            <a:lvl5pPr marL="1771650" marR="0" lvl="4" indent="-234950" algn="ctr" rtl="0">
              <a:spcBef>
                <a:spcPts val="280"/>
              </a:spcBef>
              <a:spcAft>
                <a:spcPts val="0"/>
              </a:spcAft>
              <a:buClr>
                <a:srgbClr val="89907E"/>
              </a:buClr>
              <a:buFont typeface="Times New Roman"/>
              <a:buNone/>
              <a:defRPr sz="1400" b="0" i="0" u="none" strike="noStrike" cap="none">
                <a:solidFill>
                  <a:schemeClr val="dk1"/>
                </a:solidFill>
                <a:latin typeface="Verdana"/>
                <a:ea typeface="Verdana"/>
                <a:cs typeface="Verdana"/>
                <a:sym typeface="Verdana"/>
              </a:defRPr>
            </a:lvl5pPr>
            <a:lvl6pPr marL="2228850" marR="0" lvl="5" indent="-107950" algn="l" rtl="0">
              <a:spcBef>
                <a:spcPts val="400"/>
              </a:spcBef>
              <a:spcAft>
                <a:spcPts val="0"/>
              </a:spcAft>
              <a:buClr>
                <a:srgbClr val="2D5E2F"/>
              </a:buClr>
              <a:buSzPct val="100000"/>
              <a:buFont typeface="Times New Roman"/>
              <a:buChar char="•"/>
              <a:defRPr sz="2000" b="0" i="0" u="none" strike="noStrike" cap="none">
                <a:solidFill>
                  <a:schemeClr val="dk1"/>
                </a:solidFill>
                <a:latin typeface="Arial"/>
                <a:ea typeface="Arial"/>
                <a:cs typeface="Arial"/>
                <a:sym typeface="Arial"/>
              </a:defRPr>
            </a:lvl6pPr>
            <a:lvl7pPr marL="2686050" marR="0" lvl="6" indent="-107950" algn="l" rtl="0">
              <a:spcBef>
                <a:spcPts val="400"/>
              </a:spcBef>
              <a:spcAft>
                <a:spcPts val="0"/>
              </a:spcAft>
              <a:buClr>
                <a:srgbClr val="2D5E2F"/>
              </a:buClr>
              <a:buSzPct val="100000"/>
              <a:buFont typeface="Times New Roman"/>
              <a:buChar char="•"/>
              <a:defRPr sz="2000" b="0" i="0" u="none" strike="noStrike" cap="none">
                <a:solidFill>
                  <a:schemeClr val="dk1"/>
                </a:solidFill>
                <a:latin typeface="Arial"/>
                <a:ea typeface="Arial"/>
                <a:cs typeface="Arial"/>
                <a:sym typeface="Arial"/>
              </a:defRPr>
            </a:lvl7pPr>
            <a:lvl8pPr marL="3143250" marR="0" lvl="7" indent="-107950" algn="l" rtl="0">
              <a:spcBef>
                <a:spcPts val="400"/>
              </a:spcBef>
              <a:spcAft>
                <a:spcPts val="0"/>
              </a:spcAft>
              <a:buClr>
                <a:srgbClr val="2D5E2F"/>
              </a:buClr>
              <a:buSzPct val="100000"/>
              <a:buFont typeface="Times New Roman"/>
              <a:buChar char="•"/>
              <a:defRPr sz="2000" b="0" i="0" u="none" strike="noStrike" cap="none">
                <a:solidFill>
                  <a:schemeClr val="dk1"/>
                </a:solidFill>
                <a:latin typeface="Arial"/>
                <a:ea typeface="Arial"/>
                <a:cs typeface="Arial"/>
                <a:sym typeface="Arial"/>
              </a:defRPr>
            </a:lvl8pPr>
            <a:lvl9pPr marL="3600450" marR="0" lvl="8" indent="-107950" algn="l" rtl="0">
              <a:spcBef>
                <a:spcPts val="400"/>
              </a:spcBef>
              <a:spcAft>
                <a:spcPts val="0"/>
              </a:spcAft>
              <a:buClr>
                <a:srgbClr val="2D5E2F"/>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11885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2" name="Shape 32"/>
          <p:cNvSpPr txBox="1">
            <a:spLocks noGrp="1"/>
          </p:cNvSpPr>
          <p:nvPr>
            <p:ph type="body" idx="1" hasCustomPrompt="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sz="2800" b="0" i="0" u="none" strike="noStrike" cap="none">
                <a:solidFill>
                  <a:schemeClr val="dk1"/>
                </a:solidFill>
                <a:latin typeface="Arial"/>
                <a:ea typeface="Arial"/>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Click to add text</a:t>
            </a:r>
          </a:p>
        </p:txBody>
      </p:sp>
    </p:spTree>
    <p:extLst>
      <p:ext uri="{BB962C8B-B14F-4D97-AF65-F5344CB8AC3E}">
        <p14:creationId xmlns:p14="http://schemas.microsoft.com/office/powerpoint/2010/main" val="197983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8" name="Shape 3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872810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42"/>
        <p:cNvGrpSpPr/>
        <p:nvPr/>
      </p:nvGrpSpPr>
      <p:grpSpPr>
        <a:xfrm>
          <a:off x="0" y="0"/>
          <a:ext cx="0" cy="0"/>
          <a:chOff x="0" y="0"/>
          <a:chExt cx="0" cy="0"/>
        </a:xfrm>
      </p:grpSpPr>
      <p:sp>
        <p:nvSpPr>
          <p:cNvPr id="43" name="Shape 43"/>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44" name="Shape 44"/>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5" name="Shape 45"/>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708632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2404224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9" name="Shape 59"/>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0" name="Shape 60"/>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25540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6" name="Shape 66"/>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ctr" rtl="0">
              <a:spcBef>
                <a:spcPts val="0"/>
              </a:spcBef>
              <a:buClr>
                <a:srgbClr val="007FA3"/>
              </a:buClr>
              <a:buFont typeface="Arial"/>
              <a:buNone/>
              <a:defRPr sz="1600" b="1"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176553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4" name="Shape 74"/>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dirty="0"/>
          </a:p>
        </p:txBody>
      </p:sp>
      <p:sp>
        <p:nvSpPr>
          <p:cNvPr id="75" name="Shape 75"/>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87590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1" name="Shape 81"/>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437842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4000" dirty="0">
                <a:latin typeface="+mj-lt"/>
              </a:rPr>
              <a:t>Click to add title</a:t>
            </a:r>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sz="2400" dirty="0"/>
              <a:t>Click to add text</a:t>
            </a:r>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4">
            <a:alphaModFix/>
          </a:blip>
          <a:srcRect/>
          <a:stretch/>
        </p:blipFill>
        <p:spPr>
          <a:xfrm>
            <a:off x="225001" y="6434394"/>
            <a:ext cx="917999" cy="279914"/>
          </a:xfrm>
          <a:prstGeom prst="rect">
            <a:avLst/>
          </a:prstGeom>
          <a:noFill/>
          <a:ln>
            <a:noFill/>
          </a:ln>
        </p:spPr>
      </p:pic>
      <p:sp>
        <p:nvSpPr>
          <p:cNvPr id="7" name="Shape 16"/>
          <p:cNvSpPr txBox="1"/>
          <p:nvPr userDrawn="1"/>
        </p:nvSpPr>
        <p:spPr>
          <a:xfrm>
            <a:off x="1828801" y="6477000"/>
            <a:ext cx="7162799" cy="2769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Verdana"/>
              <a:buNone/>
            </a:pPr>
            <a:r>
              <a:rPr lang="en-US" sz="1200" b="0" i="0" u="none" strike="noStrike" cap="none" dirty="0">
                <a:solidFill>
                  <a:schemeClr val="dk1"/>
                </a:solidFill>
                <a:latin typeface="Verdana"/>
                <a:ea typeface="Verdana"/>
                <a:cs typeface="Verdana"/>
                <a:sym typeface="Verdana"/>
              </a:rPr>
              <a:t>Copyright © 2018, 2014, 2011 Pearson Education, Inc. All Rights Reserved</a:t>
            </a:r>
          </a:p>
        </p:txBody>
      </p:sp>
    </p:spTree>
    <p:extLst>
      <p:ext uri="{BB962C8B-B14F-4D97-AF65-F5344CB8AC3E}">
        <p14:creationId xmlns:p14="http://schemas.microsoft.com/office/powerpoint/2010/main" val="1827298630"/>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None/>
        <a:defRPr sz="4000" b="0" i="0" u="none" strike="noStrike" cap="none" baseline="0">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baseline="0">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Psychology: From Inquiry to Understanding</a:t>
            </a:r>
          </a:p>
        </p:txBody>
      </p:sp>
      <p:sp>
        <p:nvSpPr>
          <p:cNvPr id="3" name="Text Placeholder 2"/>
          <p:cNvSpPr>
            <a:spLocks noGrp="1"/>
          </p:cNvSpPr>
          <p:nvPr>
            <p:ph type="body" idx="1"/>
          </p:nvPr>
        </p:nvSpPr>
        <p:spPr/>
        <p:txBody>
          <a:bodyPr/>
          <a:lstStyle/>
          <a:p>
            <a:r>
              <a:rPr lang="en-US" dirty="0"/>
              <a:t>Fourth Edition</a:t>
            </a:r>
          </a:p>
        </p:txBody>
      </p:sp>
      <p:sp>
        <p:nvSpPr>
          <p:cNvPr id="4" name="Text Placeholder 3"/>
          <p:cNvSpPr>
            <a:spLocks noGrp="1"/>
          </p:cNvSpPr>
          <p:nvPr>
            <p:ph type="body" idx="2"/>
          </p:nvPr>
        </p:nvSpPr>
        <p:spPr/>
        <p:txBody>
          <a:bodyPr/>
          <a:lstStyle/>
          <a:p>
            <a:r>
              <a:rPr lang="en-US" dirty="0"/>
              <a:t>Chapter 9</a:t>
            </a:r>
          </a:p>
        </p:txBody>
      </p:sp>
      <p:sp>
        <p:nvSpPr>
          <p:cNvPr id="5" name="Text Placeholder 4"/>
          <p:cNvSpPr>
            <a:spLocks noGrp="1"/>
          </p:cNvSpPr>
          <p:nvPr>
            <p:ph type="body" idx="3"/>
          </p:nvPr>
        </p:nvSpPr>
        <p:spPr/>
        <p:txBody>
          <a:bodyPr/>
          <a:lstStyle/>
          <a:p>
            <a:pPr lvl="0">
              <a:buClr>
                <a:schemeClr val="dk1"/>
              </a:buClr>
              <a:buSzPct val="25000"/>
            </a:pPr>
            <a:r>
              <a:rPr lang="en-US" sz="4000" dirty="0">
                <a:latin typeface="Verdana"/>
                <a:ea typeface="Verdana"/>
                <a:cs typeface="Verdana"/>
                <a:sym typeface="Verdana"/>
              </a:rPr>
              <a:t>Intelligence and IQ Testing</a:t>
            </a:r>
          </a:p>
          <a:p>
            <a:pPr lvl="0">
              <a:buClr>
                <a:schemeClr val="dk1"/>
              </a:buClr>
              <a:buSzPct val="25000"/>
            </a:pPr>
            <a:r>
              <a:rPr lang="en-US" sz="2400" dirty="0">
                <a:latin typeface="Verdana"/>
                <a:ea typeface="Verdana"/>
                <a:cs typeface="Verdana"/>
                <a:sym typeface="Verdana"/>
              </a:rPr>
              <a:t>Controversy and Consensus</a:t>
            </a:r>
          </a:p>
        </p:txBody>
      </p:sp>
      <p:pic>
        <p:nvPicPr>
          <p:cNvPr id="6" name="Audio 5">
            <a:hlinkClick r:id="" action="ppaction://media"/>
            <a:extLst>
              <a:ext uri="{FF2B5EF4-FFF2-40B4-BE49-F238E27FC236}">
                <a16:creationId xmlns:a16="http://schemas.microsoft.com/office/drawing/2014/main" id="{425DCBE0-3BA7-A348-A594-855CABE051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87624343"/>
      </p:ext>
    </p:extLst>
  </p:cSld>
  <p:clrMapOvr>
    <a:masterClrMapping/>
  </p:clrMapOvr>
  <mc:AlternateContent xmlns:mc="http://schemas.openxmlformats.org/markup-compatibility/2006">
    <mc:Choice xmlns:p14="http://schemas.microsoft.com/office/powerpoint/2010/main" Requires="p14">
      <p:transition spd="slow" p14:dur="2000" advTm="11566"/>
    </mc:Choice>
    <mc:Fallback>
      <p:transition spd="slow" advTm="11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p:txBody>
          <a:bodyPr/>
          <a:lstStyle/>
          <a:p>
            <a:pPr lvl="0"/>
            <a:r>
              <a:rPr lang="en-US" sz="3600" dirty="0">
                <a:sym typeface="Verdana"/>
              </a:rPr>
              <a:t>Figure 9.3   Sternberg’s </a:t>
            </a:r>
            <a:r>
              <a:rPr lang="en-US" sz="3600" dirty="0" err="1">
                <a:sym typeface="Verdana"/>
              </a:rPr>
              <a:t>Triarchic</a:t>
            </a:r>
            <a:r>
              <a:rPr lang="en-US" sz="3600" dirty="0">
                <a:sym typeface="Verdana"/>
              </a:rPr>
              <a:t> Model of Intelligence</a:t>
            </a:r>
          </a:p>
        </p:txBody>
      </p:sp>
      <p:pic>
        <p:nvPicPr>
          <p:cNvPr id="2" name="Picture 1" descr="Three circles overlapping in the middle: Analytical (book smarts), Creative (creativity), and Practical (street smarts)&#10;&#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593" y="1447800"/>
            <a:ext cx="4494813" cy="3759135"/>
          </a:xfrm>
          <a:prstGeom prst="rect">
            <a:avLst/>
          </a:prstGeom>
        </p:spPr>
      </p:pic>
    </p:spTree>
    <p:extLst>
      <p:ext uri="{BB962C8B-B14F-4D97-AF65-F5344CB8AC3E}">
        <p14:creationId xmlns:p14="http://schemas.microsoft.com/office/powerpoint/2010/main" val="29149248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457200" y="215371"/>
            <a:ext cx="8229600" cy="1537229"/>
          </a:xfrm>
        </p:spPr>
        <p:txBody>
          <a:bodyPr/>
          <a:lstStyle/>
          <a:p>
            <a:pPr lvl="0"/>
            <a:r>
              <a:rPr lang="en-US" sz="3600" dirty="0">
                <a:sym typeface="Verdana"/>
              </a:rPr>
              <a:t>Biological Bases of Intelligence </a:t>
            </a:r>
            <a:br>
              <a:rPr lang="en-US" sz="3600" dirty="0">
                <a:sym typeface="Verdana"/>
              </a:rPr>
            </a:br>
            <a:r>
              <a:rPr lang="en-US" sz="3600" dirty="0">
                <a:sym typeface="Verdana"/>
              </a:rPr>
              <a:t>(1 of 3)</a:t>
            </a:r>
            <a:br>
              <a:rPr lang="en-US" sz="3600" dirty="0">
                <a:sym typeface="Verdana"/>
              </a:rPr>
            </a:br>
            <a:r>
              <a:rPr lang="en-US" sz="1600" dirty="0">
                <a:sym typeface="Verdana"/>
              </a:rPr>
              <a:t>LO 9.1b Describe the connection between intelligence and brain size and efficiency.</a:t>
            </a:r>
          </a:p>
        </p:txBody>
      </p:sp>
      <p:sp>
        <p:nvSpPr>
          <p:cNvPr id="236" name="Shape 236"/>
          <p:cNvSpPr txBox="1">
            <a:spLocks noGrp="1"/>
          </p:cNvSpPr>
          <p:nvPr>
            <p:ph type="body" idx="1"/>
          </p:nvPr>
        </p:nvSpPr>
        <p:spPr/>
        <p:txBody>
          <a:bodyPr/>
          <a:lstStyle/>
          <a:p>
            <a:pPr lvl="0"/>
            <a:endParaRPr lang="en-US" dirty="0">
              <a:sym typeface="Verdana"/>
            </a:endParaRPr>
          </a:p>
          <a:p>
            <a:pPr lvl="0"/>
            <a:r>
              <a:rPr lang="en-US" dirty="0">
                <a:sym typeface="Verdana"/>
              </a:rPr>
              <a:t>Brain volume correlates positively with measured intelligence.</a:t>
            </a:r>
          </a:p>
          <a:p>
            <a:pPr lvl="0"/>
            <a:r>
              <a:rPr lang="en-US" dirty="0">
                <a:sym typeface="Verdana"/>
              </a:rPr>
              <a:t>But .3–.4 correlations don’t explain everything, and the relationship may not be causal.</a:t>
            </a:r>
          </a:p>
          <a:p>
            <a:pPr lvl="0"/>
            <a:r>
              <a:rPr lang="en-US" dirty="0">
                <a:sym typeface="Verdana"/>
              </a:rPr>
              <a:t>Evidence suggests cerebral cortex development is slower in gifted children.</a:t>
            </a:r>
          </a:p>
        </p:txBody>
      </p:sp>
      <p:pic>
        <p:nvPicPr>
          <p:cNvPr id="2" name="Audio 1">
            <a:hlinkClick r:id="" action="ppaction://media"/>
            <a:extLst>
              <a:ext uri="{FF2B5EF4-FFF2-40B4-BE49-F238E27FC236}">
                <a16:creationId xmlns:a16="http://schemas.microsoft.com/office/drawing/2014/main" id="{0A83D33B-DC61-2141-B89E-F6BC7CBF26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32946557"/>
      </p:ext>
    </p:extLst>
  </p:cSld>
  <p:clrMapOvr>
    <a:masterClrMapping/>
  </p:clrMapOvr>
  <p:transition spd="slow" advTm="350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57200" y="215371"/>
            <a:ext cx="8229600" cy="1689629"/>
          </a:xfrm>
        </p:spPr>
        <p:txBody>
          <a:bodyPr/>
          <a:lstStyle/>
          <a:p>
            <a:pPr lvl="0"/>
            <a:r>
              <a:rPr lang="en-US" sz="3600" dirty="0">
                <a:sym typeface="Verdana"/>
              </a:rPr>
              <a:t>Biological Bases of Intelligence </a:t>
            </a:r>
            <a:br>
              <a:rPr lang="en-US" sz="3600" dirty="0">
                <a:sym typeface="Verdana"/>
              </a:rPr>
            </a:br>
            <a:r>
              <a:rPr lang="en-US" sz="3600" dirty="0">
                <a:sym typeface="Verdana"/>
              </a:rPr>
              <a:t>(2 of 3)</a:t>
            </a:r>
            <a:br>
              <a:rPr lang="en-US" sz="3600" dirty="0">
                <a:sym typeface="Verdana"/>
              </a:rPr>
            </a:br>
            <a:r>
              <a:rPr lang="en-US" sz="1600" dirty="0">
                <a:sym typeface="Verdana"/>
              </a:rPr>
              <a:t>LO 9.1b Describe the connection between intelligence and brain size and efficiency.</a:t>
            </a:r>
          </a:p>
        </p:txBody>
      </p:sp>
      <p:sp>
        <p:nvSpPr>
          <p:cNvPr id="242" name="Shape 242"/>
          <p:cNvSpPr txBox="1">
            <a:spLocks noGrp="1"/>
          </p:cNvSpPr>
          <p:nvPr>
            <p:ph type="body" idx="1"/>
          </p:nvPr>
        </p:nvSpPr>
        <p:spPr/>
        <p:txBody>
          <a:bodyPr/>
          <a:lstStyle/>
          <a:p>
            <a:pPr lvl="0"/>
            <a:endParaRPr lang="en-US" dirty="0">
              <a:sym typeface="Verdana"/>
            </a:endParaRPr>
          </a:p>
          <a:p>
            <a:pPr lvl="0"/>
            <a:r>
              <a:rPr lang="en-US" dirty="0">
                <a:sym typeface="Verdana"/>
              </a:rPr>
              <a:t>Intelligence may reflect efficiency of mental processing.</a:t>
            </a:r>
          </a:p>
          <a:p>
            <a:pPr lvl="0"/>
            <a:r>
              <a:rPr lang="en-US" dirty="0">
                <a:sym typeface="Verdana"/>
              </a:rPr>
              <a:t>Persons with higher intelligence show quicker reaction times.</a:t>
            </a:r>
          </a:p>
          <a:p>
            <a:pPr lvl="0"/>
            <a:r>
              <a:rPr lang="en-US" dirty="0">
                <a:sym typeface="Verdana"/>
              </a:rPr>
              <a:t>Working memory is also closely related to intelligence.</a:t>
            </a:r>
          </a:p>
        </p:txBody>
      </p:sp>
      <p:pic>
        <p:nvPicPr>
          <p:cNvPr id="2" name="Audio 1">
            <a:hlinkClick r:id="" action="ppaction://media"/>
            <a:extLst>
              <a:ext uri="{FF2B5EF4-FFF2-40B4-BE49-F238E27FC236}">
                <a16:creationId xmlns:a16="http://schemas.microsoft.com/office/drawing/2014/main" id="{8F4FBCFC-C52E-BF43-A04F-7D174DC9B9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20184109"/>
      </p:ext>
    </p:extLst>
  </p:cSld>
  <p:clrMapOvr>
    <a:masterClrMapping/>
  </p:clrMapOvr>
  <p:transition spd="slow" advTm="763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457200" y="215371"/>
            <a:ext cx="8229600" cy="1765829"/>
          </a:xfrm>
        </p:spPr>
        <p:txBody>
          <a:bodyPr/>
          <a:lstStyle/>
          <a:p>
            <a:pPr lvl="0"/>
            <a:r>
              <a:rPr lang="en-US" sz="3600" dirty="0">
                <a:sym typeface="Verdana"/>
              </a:rPr>
              <a:t>Biological Bases of Intelligence </a:t>
            </a:r>
            <a:br>
              <a:rPr lang="en-US" sz="3600" dirty="0">
                <a:sym typeface="Verdana"/>
              </a:rPr>
            </a:br>
            <a:r>
              <a:rPr lang="en-US" sz="3600" dirty="0">
                <a:sym typeface="Verdana"/>
              </a:rPr>
              <a:t>(3 of 3)</a:t>
            </a:r>
            <a:br>
              <a:rPr lang="en-US" sz="3600" dirty="0">
                <a:sym typeface="Verdana"/>
              </a:rPr>
            </a:br>
            <a:r>
              <a:rPr lang="en-US" sz="1600" dirty="0">
                <a:sym typeface="Verdana"/>
              </a:rPr>
              <a:t>LO 9.1b Describe the connection between intelligence and brain size and efficiency.</a:t>
            </a:r>
          </a:p>
        </p:txBody>
      </p:sp>
      <p:sp>
        <p:nvSpPr>
          <p:cNvPr id="248" name="Shape 248"/>
          <p:cNvSpPr txBox="1">
            <a:spLocks noGrp="1"/>
          </p:cNvSpPr>
          <p:nvPr>
            <p:ph type="body" idx="1"/>
          </p:nvPr>
        </p:nvSpPr>
        <p:spPr>
          <a:xfrm>
            <a:off x="457200" y="1676400"/>
            <a:ext cx="8229600" cy="4449763"/>
          </a:xfrm>
        </p:spPr>
        <p:txBody>
          <a:bodyPr/>
          <a:lstStyle/>
          <a:p>
            <a:pPr lvl="0"/>
            <a:endParaRPr lang="en-US" dirty="0">
              <a:sym typeface="Verdana"/>
            </a:endParaRPr>
          </a:p>
          <a:p>
            <a:pPr lvl="0"/>
            <a:r>
              <a:rPr lang="en-US" dirty="0">
                <a:sym typeface="Verdana"/>
              </a:rPr>
              <a:t>Prefrontal cortex is especially active during highly “g-loaded” tasks</a:t>
            </a:r>
          </a:p>
          <a:p>
            <a:pPr lvl="1"/>
            <a:r>
              <a:rPr lang="en-US" dirty="0">
                <a:sym typeface="Verdana"/>
              </a:rPr>
              <a:t>But other areas of the brain are also important.</a:t>
            </a:r>
          </a:p>
          <a:p>
            <a:pPr lvl="0"/>
            <a:r>
              <a:rPr lang="en-US" dirty="0">
                <a:sym typeface="Verdana"/>
              </a:rPr>
              <a:t>Central theme is that people who think quickly tend to be more intelligent.</a:t>
            </a:r>
          </a:p>
        </p:txBody>
      </p:sp>
      <p:pic>
        <p:nvPicPr>
          <p:cNvPr id="2" name="Audio 1">
            <a:hlinkClick r:id="" action="ppaction://media"/>
            <a:extLst>
              <a:ext uri="{FF2B5EF4-FFF2-40B4-BE49-F238E27FC236}">
                <a16:creationId xmlns:a16="http://schemas.microsoft.com/office/drawing/2014/main" id="{E7EE5F8B-F0E4-6346-9FFC-F48746997B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18594813"/>
      </p:ext>
    </p:extLst>
  </p:cSld>
  <p:clrMapOvr>
    <a:masterClrMapping/>
  </p:clrMapOvr>
  <p:transition spd="slow" advTm="285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0" dirty="0"/>
              <a:t>9.2: Intelligence Testing: The Good, the Bad, and the Ugly</a:t>
            </a:r>
            <a:endParaRPr lang="en-US" dirty="0"/>
          </a:p>
        </p:txBody>
      </p:sp>
      <p:sp>
        <p:nvSpPr>
          <p:cNvPr id="5" name="Subtitle 4"/>
          <p:cNvSpPr>
            <a:spLocks noGrp="1"/>
          </p:cNvSpPr>
          <p:nvPr>
            <p:ph type="subTitle" idx="1"/>
          </p:nvPr>
        </p:nvSpPr>
        <p:spPr/>
        <p:txBody>
          <a:bodyPr/>
          <a:lstStyle/>
          <a:p>
            <a:pPr marL="101600" lvl="0"/>
            <a:r>
              <a:rPr lang="en-US" b="1" dirty="0">
                <a:solidFill>
                  <a:srgbClr val="7030A0"/>
                </a:solidFill>
                <a:sym typeface="Verdana"/>
              </a:rPr>
              <a:t>9.2a</a:t>
            </a:r>
            <a:r>
              <a:rPr lang="en-US" dirty="0">
                <a:sym typeface="Verdana"/>
              </a:rPr>
              <a:t>	Determine how psychologists calculate IQ.</a:t>
            </a:r>
          </a:p>
          <a:p>
            <a:pPr marL="101600" lvl="0"/>
            <a:r>
              <a:rPr lang="en-US" b="1" dirty="0">
                <a:solidFill>
                  <a:srgbClr val="7030A0"/>
                </a:solidFill>
                <a:sym typeface="Verdana"/>
              </a:rPr>
              <a:t>9.2b</a:t>
            </a:r>
            <a:r>
              <a:rPr lang="en-US" dirty="0">
                <a:sym typeface="Verdana"/>
              </a:rPr>
              <a:t>	Explain the history of misuse of intelligence tests in the United 	States.</a:t>
            </a:r>
          </a:p>
          <a:p>
            <a:pPr marL="101600" lvl="0"/>
            <a:r>
              <a:rPr lang="en-US" b="1" dirty="0">
                <a:solidFill>
                  <a:srgbClr val="7030A0"/>
                </a:solidFill>
                <a:sym typeface="Verdana"/>
              </a:rPr>
              <a:t>9.2c</a:t>
            </a:r>
            <a:r>
              <a:rPr lang="en-US" dirty="0">
                <a:sym typeface="Verdana"/>
              </a:rPr>
              <a:t>	Describe tests of intelligence used today and evaluate the 	reliability and validity of IQ scores.</a:t>
            </a:r>
          </a:p>
          <a:p>
            <a:pPr marL="101600" lvl="0"/>
            <a:r>
              <a:rPr lang="en-US" b="1" dirty="0">
                <a:solidFill>
                  <a:srgbClr val="7030A0"/>
                </a:solidFill>
                <a:sym typeface="Verdana"/>
              </a:rPr>
              <a:t>9.2d</a:t>
            </a:r>
            <a:r>
              <a:rPr lang="en-US" dirty="0">
                <a:sym typeface="Verdana"/>
              </a:rPr>
              <a:t>	Distinguish the unique characteristics of mental retardation and 	genius.</a:t>
            </a:r>
          </a:p>
          <a:p>
            <a:pPr marL="101600" lvl="0"/>
            <a:endParaRPr lang="en-US" dirty="0">
              <a:sym typeface="Verdana"/>
            </a:endParaRPr>
          </a:p>
        </p:txBody>
      </p:sp>
      <p:pic>
        <p:nvPicPr>
          <p:cNvPr id="2" name="Audio 1">
            <a:hlinkClick r:id="" action="ppaction://media"/>
            <a:extLst>
              <a:ext uri="{FF2B5EF4-FFF2-40B4-BE49-F238E27FC236}">
                <a16:creationId xmlns:a16="http://schemas.microsoft.com/office/drawing/2014/main" id="{E9B56738-F621-3D46-938E-DB70239439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33757340"/>
      </p:ext>
    </p:extLst>
  </p:cSld>
  <p:clrMapOvr>
    <a:masterClrMapping/>
  </p:clrMapOvr>
  <mc:AlternateContent xmlns:mc="http://schemas.openxmlformats.org/markup-compatibility/2006">
    <mc:Choice xmlns:p14="http://schemas.microsoft.com/office/powerpoint/2010/main" Requires="p14">
      <p:transition spd="slow" p14:dur="2000" advTm="52572"/>
    </mc:Choice>
    <mc:Fallback>
      <p:transition spd="slow" advTm="52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p:txBody>
          <a:bodyPr/>
          <a:lstStyle/>
          <a:p>
            <a:pPr lvl="0"/>
            <a:r>
              <a:rPr lang="en-US" sz="3600" dirty="0">
                <a:sym typeface="Verdana"/>
              </a:rPr>
              <a:t>How We Calculate IQ (1 of 2)</a:t>
            </a:r>
            <a:br>
              <a:rPr lang="en-US" sz="3600" dirty="0">
                <a:sym typeface="Verdana"/>
              </a:rPr>
            </a:br>
            <a:r>
              <a:rPr lang="en-US" sz="1600" dirty="0">
                <a:sym typeface="Verdana"/>
              </a:rPr>
              <a:t>LO 9.2a Determine how psychologists calculate IQ.</a:t>
            </a:r>
          </a:p>
        </p:txBody>
      </p:sp>
      <mc:AlternateContent xmlns:mc="http://schemas.openxmlformats.org/markup-compatibility/2006" xmlns:a14="http://schemas.microsoft.com/office/drawing/2010/main">
        <mc:Choice Requires="a14">
          <p:sp>
            <p:nvSpPr>
              <p:cNvPr id="260" name="Shape 260"/>
              <p:cNvSpPr txBox="1">
                <a:spLocks noGrp="1"/>
              </p:cNvSpPr>
              <p:nvPr>
                <p:ph type="body" idx="1"/>
              </p:nvPr>
            </p:nvSpPr>
            <p:spPr/>
            <p:txBody>
              <a:bodyPr/>
              <a:lstStyle/>
              <a:p>
                <a:pPr lvl="0"/>
                <a:r>
                  <a:rPr lang="en-US" dirty="0">
                    <a:sym typeface="Verdana"/>
                  </a:rPr>
                  <a:t>The development of norms allows us to compare one person’s test results to another’s.</a:t>
                </a:r>
              </a:p>
              <a:p>
                <a:pPr lvl="0"/>
                <a:r>
                  <a:rPr lang="en-US" dirty="0" err="1">
                    <a:sym typeface="Verdana"/>
                  </a:rPr>
                  <a:t>Binet’s</a:t>
                </a:r>
                <a:r>
                  <a:rPr lang="en-US" dirty="0">
                    <a:sym typeface="Verdana"/>
                  </a:rPr>
                  <a:t> concept of mental age led to the development of the intelligence quotient (IQ).</a:t>
                </a:r>
              </a:p>
              <a:p>
                <a:pPr lvl="0"/>
                <a:r>
                  <a:rPr lang="en-US" dirty="0">
                    <a:sym typeface="Verdana"/>
                  </a:rPr>
                  <a:t>Mental age </a:t>
                </a:r>
                <a14:m>
                  <m:oMath xmlns:m="http://schemas.openxmlformats.org/officeDocument/2006/math">
                    <m:r>
                      <a:rPr lang="en-US" i="1" dirty="0" smtClean="0">
                        <a:latin typeface="Cambria Math"/>
                        <a:ea typeface="Cambria Math"/>
                        <a:sym typeface="Verdana"/>
                      </a:rPr>
                      <m:t>÷</m:t>
                    </m:r>
                    <m:r>
                      <a:rPr lang="en-US" b="0" i="1" dirty="0" smtClean="0">
                        <a:latin typeface="Cambria Math"/>
                        <a:ea typeface="Cambria Math"/>
                        <a:sym typeface="Verdana"/>
                      </a:rPr>
                      <m:t> </m:t>
                    </m:r>
                  </m:oMath>
                </a14:m>
                <a:r>
                  <a:rPr lang="en-US" dirty="0">
                    <a:sym typeface="Verdana"/>
                  </a:rPr>
                  <a:t>chronological age </a:t>
                </a:r>
                <a14:m>
                  <m:oMath xmlns:m="http://schemas.openxmlformats.org/officeDocument/2006/math">
                    <m:r>
                      <a:rPr lang="en-US" i="1" dirty="0" smtClean="0">
                        <a:latin typeface="Cambria Math"/>
                        <a:ea typeface="Cambria Math"/>
                        <a:sym typeface="Verdana"/>
                      </a:rPr>
                      <m:t>×</m:t>
                    </m:r>
                  </m:oMath>
                </a14:m>
                <a:r>
                  <a:rPr lang="en-US" dirty="0">
                    <a:sym typeface="Verdana"/>
                  </a:rPr>
                  <a:t> 100 </a:t>
                </a:r>
                <a14:m>
                  <m:oMath xmlns:m="http://schemas.openxmlformats.org/officeDocument/2006/math">
                    <m:r>
                      <a:rPr lang="en-US" i="1" dirty="0" smtClean="0">
                        <a:latin typeface="Cambria Math"/>
                        <a:ea typeface="Cambria Math"/>
                        <a:sym typeface="Verdana"/>
                      </a:rPr>
                      <m:t>=</m:t>
                    </m:r>
                  </m:oMath>
                </a14:m>
                <a:r>
                  <a:rPr lang="en-US" dirty="0">
                    <a:sym typeface="Verdana"/>
                  </a:rPr>
                  <a:t> IQ</a:t>
                </a:r>
              </a:p>
            </p:txBody>
          </p:sp>
        </mc:Choice>
        <mc:Fallback xmlns="">
          <p:sp>
            <p:nvSpPr>
              <p:cNvPr id="260" name="Shape 260"/>
              <p:cNvSpPr txBox="1">
                <a:spLocks noGrp="1" noRot="1" noChangeAspect="1" noMove="1" noResize="1" noEditPoints="1" noAdjustHandles="1" noChangeArrowheads="1" noChangeShapeType="1" noTextEdit="1"/>
              </p:cNvSpPr>
              <p:nvPr>
                <p:ph type="body" idx="1"/>
              </p:nvPr>
            </p:nvSpPr>
            <p:spPr>
              <a:blipFill rotWithShape="1">
                <a:blip r:embed="rId5"/>
                <a:stretch>
                  <a:fillRect/>
                </a:stretch>
              </a:blipFill>
            </p:spPr>
            <p:txBody>
              <a:bodyPr/>
              <a:lstStyle/>
              <a:p>
                <a:r>
                  <a:rPr lang="en-US">
                    <a:noFill/>
                  </a:rPr>
                  <a:t> </a:t>
                </a:r>
              </a:p>
            </p:txBody>
          </p:sp>
        </mc:Fallback>
      </mc:AlternateContent>
      <p:pic>
        <p:nvPicPr>
          <p:cNvPr id="3" name="Audio 2">
            <a:hlinkClick r:id="" action="ppaction://media"/>
            <a:extLst>
              <a:ext uri="{FF2B5EF4-FFF2-40B4-BE49-F238E27FC236}">
                <a16:creationId xmlns:a16="http://schemas.microsoft.com/office/drawing/2014/main" id="{5FD289CA-D405-7449-A81E-C8DA46C856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01789526"/>
      </p:ext>
    </p:extLst>
  </p:cSld>
  <p:clrMapOvr>
    <a:masterClrMapping/>
  </p:clrMapOvr>
  <p:transition spd="slow" advTm="1169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p:txBody>
          <a:bodyPr/>
          <a:lstStyle/>
          <a:p>
            <a:pPr lvl="0"/>
            <a:r>
              <a:rPr lang="en-US" sz="3600" dirty="0">
                <a:sym typeface="Verdana"/>
              </a:rPr>
              <a:t>How We Calculate IQ (2 of 2)</a:t>
            </a:r>
            <a:br>
              <a:rPr lang="en-US" sz="3600" dirty="0">
                <a:sym typeface="Verdana"/>
              </a:rPr>
            </a:br>
            <a:r>
              <a:rPr lang="en-US" sz="1600" dirty="0">
                <a:sym typeface="Verdana"/>
              </a:rPr>
              <a:t>LO 9.2a Determine how psychologists calculate IQ.</a:t>
            </a:r>
          </a:p>
        </p:txBody>
      </p:sp>
      <p:sp>
        <p:nvSpPr>
          <p:cNvPr id="270" name="Shape 270"/>
          <p:cNvSpPr txBox="1">
            <a:spLocks noGrp="1"/>
          </p:cNvSpPr>
          <p:nvPr>
            <p:ph type="body" idx="1"/>
          </p:nvPr>
        </p:nvSpPr>
        <p:spPr/>
        <p:txBody>
          <a:bodyPr/>
          <a:lstStyle/>
          <a:p>
            <a:pPr lvl="0"/>
            <a:endParaRPr lang="en-US" dirty="0">
              <a:sym typeface="Verdana"/>
            </a:endParaRPr>
          </a:p>
          <a:p>
            <a:pPr lvl="0"/>
            <a:endParaRPr lang="en-US" dirty="0">
              <a:sym typeface="Verdana"/>
            </a:endParaRPr>
          </a:p>
          <a:p>
            <a:pPr lvl="0"/>
            <a:r>
              <a:rPr lang="en-US" dirty="0">
                <a:sym typeface="Verdana"/>
              </a:rPr>
              <a:t>Modern IQ tests compare each person’s score to what is normal for his or her own age group</a:t>
            </a:r>
          </a:p>
        </p:txBody>
      </p:sp>
      <p:pic>
        <p:nvPicPr>
          <p:cNvPr id="2" name="Audio 1">
            <a:hlinkClick r:id="" action="ppaction://media"/>
            <a:extLst>
              <a:ext uri="{FF2B5EF4-FFF2-40B4-BE49-F238E27FC236}">
                <a16:creationId xmlns:a16="http://schemas.microsoft.com/office/drawing/2014/main" id="{271943DA-E87D-5942-945C-574199ECDE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35469795"/>
      </p:ext>
    </p:extLst>
  </p:cSld>
  <p:clrMapOvr>
    <a:masterClrMapping/>
  </p:clrMapOvr>
  <p:transition spd="slow" advTm="1161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p:txBody>
          <a:bodyPr/>
          <a:lstStyle/>
          <a:p>
            <a:pPr lvl="0"/>
            <a:r>
              <a:rPr lang="en-US" sz="3600" dirty="0">
                <a:sym typeface="Verdana"/>
              </a:rPr>
              <a:t>The Eugenics Movement</a:t>
            </a:r>
            <a:br>
              <a:rPr lang="en-US" sz="3600" dirty="0">
                <a:sym typeface="Verdana"/>
              </a:rPr>
            </a:br>
            <a:r>
              <a:rPr lang="en-US" sz="1600" dirty="0">
                <a:sym typeface="Verdana"/>
              </a:rPr>
              <a:t>LO 9.2b Explain the history of misuse of intelligence tests in the United States.</a:t>
            </a:r>
          </a:p>
        </p:txBody>
      </p:sp>
      <p:sp>
        <p:nvSpPr>
          <p:cNvPr id="276" name="Shape 276"/>
          <p:cNvSpPr txBox="1">
            <a:spLocks noGrp="1"/>
          </p:cNvSpPr>
          <p:nvPr>
            <p:ph type="body" idx="1"/>
          </p:nvPr>
        </p:nvSpPr>
        <p:spPr/>
        <p:txBody>
          <a:bodyPr/>
          <a:lstStyle/>
          <a:p>
            <a:pPr lvl="0"/>
            <a:r>
              <a:rPr lang="en-US" dirty="0">
                <a:sym typeface="Verdana"/>
              </a:rPr>
              <a:t>Soon after IQ tests were developed, they began to be abused.</a:t>
            </a:r>
          </a:p>
          <a:p>
            <a:pPr lvl="0"/>
            <a:r>
              <a:rPr lang="en-US" dirty="0">
                <a:sym typeface="Verdana"/>
              </a:rPr>
              <a:t>Led to worry about “low IQ” in certain groups and the eugenics movement</a:t>
            </a:r>
          </a:p>
          <a:p>
            <a:pPr lvl="0"/>
            <a:r>
              <a:rPr lang="en-US" dirty="0">
                <a:sym typeface="Verdana"/>
              </a:rPr>
              <a:t>Forcible sterilization and immigration laws were the most visible impacts on society.</a:t>
            </a:r>
          </a:p>
        </p:txBody>
      </p:sp>
      <p:pic>
        <p:nvPicPr>
          <p:cNvPr id="2" name="Audio 1">
            <a:hlinkClick r:id="" action="ppaction://media"/>
            <a:extLst>
              <a:ext uri="{FF2B5EF4-FFF2-40B4-BE49-F238E27FC236}">
                <a16:creationId xmlns:a16="http://schemas.microsoft.com/office/drawing/2014/main" id="{FD2773E0-A9F1-5646-83A7-1271F034E7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70178691"/>
      </p:ext>
    </p:extLst>
  </p:cSld>
  <p:clrMapOvr>
    <a:masterClrMapping/>
  </p:clrMapOvr>
  <p:transition spd="slow" advTm="1601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p:txBody>
          <a:bodyPr/>
          <a:lstStyle/>
          <a:p>
            <a:pPr lvl="0"/>
            <a:r>
              <a:rPr lang="en-US" sz="3600" dirty="0">
                <a:sym typeface="Verdana"/>
              </a:rPr>
              <a:t>Figure 9.7   A Sterilization Map of the United States</a:t>
            </a:r>
          </a:p>
        </p:txBody>
      </p:sp>
      <p:pic>
        <p:nvPicPr>
          <p:cNvPr id="2" name="Picture 1" descr="&quot;A map shows the number of sterilizations between 1905-1979.&#10;0-100: ID, AZ, NY, WV&#10;101-500: AL, SC, PA, VT, ME&#10;501-1000: WA, UT, SD, NE, OK, MS, NH, DE, CT&#10;1001-3000: OR, ND, MN, IA, WI, IN&#10;3001 or more: CA, KS, GA, NC, VA, MD&quot;&#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447800"/>
            <a:ext cx="3733800" cy="3758098"/>
          </a:xfrm>
          <a:prstGeom prst="rect">
            <a:avLst/>
          </a:prstGeom>
        </p:spPr>
      </p:pic>
      <p:sp>
        <p:nvSpPr>
          <p:cNvPr id="4" name="Text Placeholder 3" descr="A map shows the number of sterilizations between 1905 and1979.&#10;0-100: ID, AZ, NY, WV&#10;101-500: AL, SC, PA, VT, ME&#10;501-1000: WA, UT, SD, NE, OK, MS, NH, DE, CT&#10;1001-3000: OR, ND, MN, IA, WI, IN&#10;3001 or more: CA, KS, GA, NC, VA, MD&#10;"/>
          <p:cNvSpPr>
            <a:spLocks noGrp="1"/>
          </p:cNvSpPr>
          <p:nvPr>
            <p:ph type="body" idx="1"/>
          </p:nvPr>
        </p:nvSpPr>
        <p:spPr/>
        <p:txBody>
          <a:bodyPr/>
          <a:lstStyle/>
          <a:p>
            <a:r>
              <a:rPr lang="en-US" b="0" dirty="0"/>
              <a:t>Source: Based on data from http://www.uvm.edu/~lkaelber/eugenics/ </a:t>
            </a:r>
          </a:p>
        </p:txBody>
      </p:sp>
    </p:spTree>
    <p:extLst>
      <p:ext uri="{BB962C8B-B14F-4D97-AF65-F5344CB8AC3E}">
        <p14:creationId xmlns:p14="http://schemas.microsoft.com/office/powerpoint/2010/main" val="252914186"/>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p:txBody>
          <a:bodyPr/>
          <a:lstStyle/>
          <a:p>
            <a:pPr lvl="0"/>
            <a:r>
              <a:rPr lang="en-US" sz="3600" dirty="0">
                <a:sym typeface="Verdana"/>
              </a:rPr>
              <a:t>IQ Testing Today (1 of 3)</a:t>
            </a:r>
            <a:br>
              <a:rPr lang="en-US" sz="3600" dirty="0">
                <a:sym typeface="Verdana"/>
              </a:rPr>
            </a:br>
            <a:r>
              <a:rPr lang="en-US" sz="1600" dirty="0">
                <a:sym typeface="Verdana"/>
              </a:rPr>
              <a:t>LO 9.2c Describe tests of intelligence used today and evaluate the reliability and validity of IQ scores.</a:t>
            </a:r>
          </a:p>
        </p:txBody>
      </p:sp>
      <p:sp>
        <p:nvSpPr>
          <p:cNvPr id="288" name="Shape 288"/>
          <p:cNvSpPr txBox="1">
            <a:spLocks noGrp="1"/>
          </p:cNvSpPr>
          <p:nvPr>
            <p:ph type="body" idx="1"/>
          </p:nvPr>
        </p:nvSpPr>
        <p:spPr/>
        <p:txBody>
          <a:bodyPr/>
          <a:lstStyle/>
          <a:p>
            <a:pPr lvl="0"/>
            <a:r>
              <a:rPr lang="en-US" dirty="0">
                <a:sym typeface="Verdana"/>
              </a:rPr>
              <a:t>The most commonly used IQ test for adults is the Wechsler Adult Intelligence Scale.</a:t>
            </a:r>
          </a:p>
        </p:txBody>
      </p:sp>
      <p:pic>
        <p:nvPicPr>
          <p:cNvPr id="2" name="Audio 1">
            <a:hlinkClick r:id="" action="ppaction://media"/>
            <a:extLst>
              <a:ext uri="{FF2B5EF4-FFF2-40B4-BE49-F238E27FC236}">
                <a16:creationId xmlns:a16="http://schemas.microsoft.com/office/drawing/2014/main" id="{F9881B19-5523-0346-9D01-6E8028978F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23857830"/>
      </p:ext>
    </p:extLst>
  </p:cSld>
  <p:clrMapOvr>
    <a:masterClrMapping/>
  </p:clrMapOvr>
  <p:transition spd="slow" advTm="741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p:txBody>
          <a:bodyPr/>
          <a:lstStyle/>
          <a:p>
            <a:pPr lvl="0"/>
            <a:r>
              <a:rPr lang="en-US" sz="3600" dirty="0">
                <a:sym typeface="Verdana"/>
              </a:rPr>
              <a:t>What Is Intelligence?</a:t>
            </a:r>
            <a:br>
              <a:rPr lang="en-US" sz="3600" dirty="0">
                <a:sym typeface="Verdana"/>
              </a:rPr>
            </a:br>
            <a:r>
              <a:rPr lang="en-US" sz="1600" dirty="0">
                <a:sym typeface="Verdana"/>
              </a:rPr>
              <a:t>LO 9.1a Identify different models and types of intelligence.</a:t>
            </a:r>
          </a:p>
        </p:txBody>
      </p:sp>
      <p:sp>
        <p:nvSpPr>
          <p:cNvPr id="158" name="Shape 158"/>
          <p:cNvSpPr txBox="1">
            <a:spLocks noGrp="1"/>
          </p:cNvSpPr>
          <p:nvPr>
            <p:ph type="body" idx="1"/>
          </p:nvPr>
        </p:nvSpPr>
        <p:spPr/>
        <p:txBody>
          <a:bodyPr/>
          <a:lstStyle/>
          <a:p>
            <a:pPr lvl="0"/>
            <a:r>
              <a:rPr lang="en-US" dirty="0">
                <a:sym typeface="Verdana"/>
              </a:rPr>
              <a:t>Psychologists can’t agree on a precise definition of intelligence.</a:t>
            </a:r>
          </a:p>
          <a:p>
            <a:pPr lvl="0"/>
            <a:r>
              <a:rPr lang="en-US" dirty="0">
                <a:sym typeface="Verdana"/>
              </a:rPr>
              <a:t>Boring’s “intelligence is whatever intelligence tests measure.”</a:t>
            </a:r>
          </a:p>
          <a:p>
            <a:pPr lvl="0"/>
            <a:r>
              <a:rPr lang="en-US" dirty="0">
                <a:sym typeface="Verdana"/>
              </a:rPr>
              <a:t>Not a useful definition, though</a:t>
            </a:r>
          </a:p>
        </p:txBody>
      </p:sp>
      <p:pic>
        <p:nvPicPr>
          <p:cNvPr id="3" name="Audio 2">
            <a:hlinkClick r:id="" action="ppaction://media"/>
            <a:extLst>
              <a:ext uri="{FF2B5EF4-FFF2-40B4-BE49-F238E27FC236}">
                <a16:creationId xmlns:a16="http://schemas.microsoft.com/office/drawing/2014/main" id="{AF33C4C0-2FF1-BB46-B29A-D04AB7726C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15184682"/>
      </p:ext>
    </p:extLst>
  </p:cSld>
  <p:clrMapOvr>
    <a:masterClrMapping/>
  </p:clrMapOvr>
  <p:transition spd="slow" advTm="918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p:txBody>
          <a:bodyPr/>
          <a:lstStyle/>
          <a:p>
            <a:pPr lvl="0"/>
            <a:r>
              <a:rPr lang="en-US" sz="3600" dirty="0">
                <a:sym typeface="Verdana"/>
              </a:rPr>
              <a:t>IQ Testing Today (2 of 3)</a:t>
            </a:r>
            <a:br>
              <a:rPr lang="en-US" sz="3600" dirty="0">
                <a:sym typeface="Verdana"/>
              </a:rPr>
            </a:br>
            <a:r>
              <a:rPr lang="en-US" sz="1600" dirty="0">
                <a:sym typeface="Verdana"/>
              </a:rPr>
              <a:t>LO 9.2c Describe tests of intelligence used today and evaluate the reliability and validity of IQ scores.</a:t>
            </a:r>
          </a:p>
        </p:txBody>
      </p:sp>
      <p:sp>
        <p:nvSpPr>
          <p:cNvPr id="294" name="Shape 294"/>
          <p:cNvSpPr txBox="1">
            <a:spLocks noGrp="1"/>
          </p:cNvSpPr>
          <p:nvPr>
            <p:ph type="body" idx="1"/>
          </p:nvPr>
        </p:nvSpPr>
        <p:spPr/>
        <p:txBody>
          <a:bodyPr/>
          <a:lstStyle/>
          <a:p>
            <a:pPr lvl="0"/>
            <a:r>
              <a:rPr lang="en-US" dirty="0">
                <a:sym typeface="Verdana"/>
              </a:rPr>
              <a:t>Consists of 15 subtests that give 5 scores:</a:t>
            </a:r>
          </a:p>
          <a:p>
            <a:pPr lvl="1"/>
            <a:r>
              <a:rPr lang="en-US" dirty="0">
                <a:sym typeface="Verdana"/>
              </a:rPr>
              <a:t>Overall IQ</a:t>
            </a:r>
          </a:p>
          <a:p>
            <a:pPr lvl="1"/>
            <a:r>
              <a:rPr lang="en-US" dirty="0">
                <a:sym typeface="Verdana"/>
              </a:rPr>
              <a:t>Verbal comprehension</a:t>
            </a:r>
          </a:p>
          <a:p>
            <a:pPr lvl="1"/>
            <a:r>
              <a:rPr lang="en-US" dirty="0">
                <a:sym typeface="Verdana"/>
              </a:rPr>
              <a:t>Perceptual reasoning</a:t>
            </a:r>
          </a:p>
          <a:p>
            <a:pPr lvl="1"/>
            <a:r>
              <a:rPr lang="en-US" dirty="0">
                <a:sym typeface="Verdana"/>
              </a:rPr>
              <a:t>Working memory</a:t>
            </a:r>
          </a:p>
          <a:p>
            <a:pPr lvl="1"/>
            <a:r>
              <a:rPr lang="en-US" dirty="0">
                <a:sym typeface="Verdana"/>
              </a:rPr>
              <a:t>Processing speed</a:t>
            </a:r>
          </a:p>
        </p:txBody>
      </p:sp>
    </p:spTree>
    <p:extLst>
      <p:ext uri="{BB962C8B-B14F-4D97-AF65-F5344CB8AC3E}">
        <p14:creationId xmlns:p14="http://schemas.microsoft.com/office/powerpoint/2010/main" val="166260716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descr="In the figure of the Wechsler Adult Intelligence Scale sample items:&#10;Digit symbol: example— Shown: circle (1), square (2), triangle (3), and circle with a dot in the middle (4). Fill in: circle with a dot and a line under (4), square with a line under (2), circle with a  line under (1), triangle with a line under (3).&#10;Picture completion: example— A windmill with one blade missing.&#10;Block design: example— A box with a shape in the middle that looks like a square with four triangles attached to its points.&#10;Visual puzzles: example—a picture of a green square, orange right triangle, and green right triangle, connected. Below are six puzzle piece options. Which three of these pieces go together to make this puzzle? Orange right triangle. Green right triangle. Orange square. Green rectangle. Orange right triangle connected to green right triangle. Green square. &#10;Figure weights: example— Two scales, one has two stars on one side and two squares on the other side, the second scale has one star on one side and a question mark on the other side. Below are five boxes with the following: two stars, two squares, one square, one circle, one star.&#10;"/>
          <p:cNvSpPr txBox="1">
            <a:spLocks noGrp="1"/>
          </p:cNvSpPr>
          <p:nvPr>
            <p:ph type="title"/>
          </p:nvPr>
        </p:nvSpPr>
        <p:spPr>
          <a:xfrm>
            <a:off x="457200" y="215371"/>
            <a:ext cx="8229600" cy="775229"/>
          </a:xfrm>
        </p:spPr>
        <p:txBody>
          <a:bodyPr/>
          <a:lstStyle/>
          <a:p>
            <a:pPr lvl="0"/>
            <a:r>
              <a:rPr lang="en-US" sz="3600" dirty="0">
                <a:sym typeface="Verdana"/>
              </a:rPr>
              <a:t>Figure 9.8   Sample Items from WAIS</a:t>
            </a:r>
          </a:p>
        </p:txBody>
      </p:sp>
      <p:pic>
        <p:nvPicPr>
          <p:cNvPr id="2" name="Picture 1" descr="&quot;In the figure of the Wechsler Adult Intelligence scale sample items:&#10;Digit symbol: example— Shown: circle (1), square (2), triangle (3), and circle with a dot in the middle (4). Fill in: circle with a dot and a line under (4), square with a line under (2), circle with a  line under (1), triangle with a line under (3).&#10;Picture completion: example— A windmill with one blade missing.&#10;Block design: example— A box with a share in the middle that looks like a square with four triangles attached to its points.&#10;Visual puzzles: example—a picture of a green square, orange slanted triangle, and green triangle, connected. Below are six puzzle piece options. Which three of these pieces go together to make this puzzle? Slanted orange triangle. Green triangle. Orange square. Green rectangle. Orange triangle connected to green triangle. Green square. &#10;Figure weights: example— Two scales, one has two stars on one side and two squares on the other side, the second scale has one star on one side and a question mark on the other side. Below are five boxes with the following: two stars, two squares, one square, one circle, one star.&quot;&#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6550" y="990600"/>
            <a:ext cx="3390900" cy="5271267"/>
          </a:xfrm>
          <a:prstGeom prst="rect">
            <a:avLst/>
          </a:prstGeom>
        </p:spPr>
      </p:pic>
      <p:pic>
        <p:nvPicPr>
          <p:cNvPr id="3" name="Audio 2">
            <a:hlinkClick r:id="" action="ppaction://media"/>
            <a:extLst>
              <a:ext uri="{FF2B5EF4-FFF2-40B4-BE49-F238E27FC236}">
                <a16:creationId xmlns:a16="http://schemas.microsoft.com/office/drawing/2014/main" id="{FE52511F-BD5D-9048-AF3D-08E9FE5D76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10441644"/>
      </p:ext>
    </p:extLst>
  </p:cSld>
  <p:clrMapOvr>
    <a:masterClrMapping/>
  </p:clrMapOvr>
  <p:transition spd="slow" advTm="1047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p:txBody>
          <a:bodyPr/>
          <a:lstStyle/>
          <a:p>
            <a:pPr lvl="0"/>
            <a:r>
              <a:rPr lang="en-US" sz="3600" dirty="0">
                <a:sym typeface="Verdana"/>
              </a:rPr>
              <a:t>IQ Testing Today (3 of 3) </a:t>
            </a:r>
            <a:br>
              <a:rPr lang="en-US" sz="3600" dirty="0">
                <a:sym typeface="Verdana"/>
              </a:rPr>
            </a:br>
            <a:r>
              <a:rPr lang="en-US" sz="1600" dirty="0">
                <a:sym typeface="Verdana"/>
              </a:rPr>
              <a:t>LO 9.2c Describe tests of intelligence used today and evaluate the reliability and validity of IQ scores.</a:t>
            </a:r>
          </a:p>
        </p:txBody>
      </p:sp>
      <p:sp>
        <p:nvSpPr>
          <p:cNvPr id="306" name="Shape 306"/>
          <p:cNvSpPr txBox="1">
            <a:spLocks noGrp="1"/>
          </p:cNvSpPr>
          <p:nvPr>
            <p:ph type="body" idx="1"/>
          </p:nvPr>
        </p:nvSpPr>
        <p:spPr/>
        <p:txBody>
          <a:bodyPr/>
          <a:lstStyle/>
          <a:p>
            <a:pPr lvl="0"/>
            <a:r>
              <a:rPr lang="en-US" dirty="0">
                <a:sym typeface="Verdana"/>
              </a:rPr>
              <a:t>Culture-fair IQ tests</a:t>
            </a:r>
          </a:p>
          <a:p>
            <a:pPr lvl="1"/>
            <a:r>
              <a:rPr lang="en-US" dirty="0">
                <a:sym typeface="Verdana"/>
              </a:rPr>
              <a:t>Consist of abstract-reasoning items that don’t depend on language</a:t>
            </a:r>
          </a:p>
        </p:txBody>
      </p:sp>
      <p:pic>
        <p:nvPicPr>
          <p:cNvPr id="3" name="Audio 2">
            <a:hlinkClick r:id="" action="ppaction://media"/>
            <a:extLst>
              <a:ext uri="{FF2B5EF4-FFF2-40B4-BE49-F238E27FC236}">
                <a16:creationId xmlns:a16="http://schemas.microsoft.com/office/drawing/2014/main" id="{449E3826-433E-9E43-A8C5-5C572B6AE0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81691809"/>
      </p:ext>
    </p:extLst>
  </p:cSld>
  <p:clrMapOvr>
    <a:masterClrMapping/>
  </p:clrMapOvr>
  <p:transition spd="slow" advTm="89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ym typeface="Verdana"/>
              </a:rPr>
              <a:t>Figure 9.9  Item Similar to that on Raven’s Progressive Matrices</a:t>
            </a:r>
            <a:endParaRPr lang="en-US" sz="3200" dirty="0"/>
          </a:p>
        </p:txBody>
      </p:sp>
      <p:pic>
        <p:nvPicPr>
          <p:cNvPr id="4" name="Picture 3" descr="&quot;A box has nine shapes in it: a circle with a diagonal slash through it, a triangle with a slash through it, a square with a diagonal slash through it, a square with two slashes through it, a circle with two diagonal slashes through it, a triangle with two diagonal slashes through it, a triangle with backwards diagonal slashes through it, a square with slashes diagonally through it, and a square with a rounded side. &#10;Under it are the following, each shape in the square with a rounded side:&#10;(1) circle with a slash through it; (2) square; (3) circle with three diagonal slashes through it; (4) three slashes; (5) a triangle with three diagonal slashes through it; (6) a circle with three slashes through it; (7) a triangle with one slash through it, (8) a square with three diagonal slashes. &quot;&#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1312650"/>
            <a:ext cx="1802922" cy="4097550"/>
          </a:xfrm>
          <a:prstGeom prst="rect">
            <a:avLst/>
          </a:prstGeom>
        </p:spPr>
      </p:pic>
      <p:sp>
        <p:nvSpPr>
          <p:cNvPr id="3" name="Text Placeholder 2"/>
          <p:cNvSpPr>
            <a:spLocks noGrp="1"/>
          </p:cNvSpPr>
          <p:nvPr>
            <p:ph type="body" idx="1"/>
          </p:nvPr>
        </p:nvSpPr>
        <p:spPr/>
        <p:txBody>
          <a:bodyPr/>
          <a:lstStyle/>
          <a:p>
            <a:r>
              <a:rPr lang="en-US" b="0" dirty="0"/>
              <a:t>Source: Based on Raven, J., Raven, J. C., &amp; Court, J. H. (1998). </a:t>
            </a:r>
            <a:r>
              <a:rPr lang="en-US" b="0" i="1" dirty="0"/>
              <a:t>Manual for Raven’s Advanced Progressive Matrices</a:t>
            </a:r>
            <a:r>
              <a:rPr lang="en-US" b="0" dirty="0"/>
              <a:t> </a:t>
            </a:r>
          </a:p>
        </p:txBody>
      </p:sp>
      <p:pic>
        <p:nvPicPr>
          <p:cNvPr id="5" name="Audio 4">
            <a:hlinkClick r:id="" action="ppaction://media"/>
            <a:extLst>
              <a:ext uri="{FF2B5EF4-FFF2-40B4-BE49-F238E27FC236}">
                <a16:creationId xmlns:a16="http://schemas.microsoft.com/office/drawing/2014/main" id="{9760F551-6F10-8E4C-9959-5DB1586847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27055435"/>
      </p:ext>
    </p:extLst>
  </p:cSld>
  <p:clrMapOvr>
    <a:masterClrMapping/>
  </p:clrMapOvr>
  <p:transition spd="slow" advTm="295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p:txBody>
          <a:bodyPr/>
          <a:lstStyle/>
          <a:p>
            <a:pPr lvl="0"/>
            <a:r>
              <a:rPr lang="en-US" sz="3600" dirty="0">
                <a:sym typeface="Verdana"/>
              </a:rPr>
              <a:t>College Admissions Tests</a:t>
            </a:r>
            <a:br>
              <a:rPr lang="en-US" dirty="0">
                <a:sym typeface="Verdana"/>
              </a:rPr>
            </a:br>
            <a:r>
              <a:rPr lang="en-US" sz="1600" dirty="0">
                <a:sym typeface="Verdana"/>
              </a:rPr>
              <a:t>LO 9.2c Describe tests of intelligence used today and evaluate the reliability and validity of IQ scores.</a:t>
            </a:r>
          </a:p>
        </p:txBody>
      </p:sp>
      <p:sp>
        <p:nvSpPr>
          <p:cNvPr id="319" name="Shape 319"/>
          <p:cNvSpPr txBox="1">
            <a:spLocks noGrp="1"/>
          </p:cNvSpPr>
          <p:nvPr>
            <p:ph type="body" idx="1"/>
          </p:nvPr>
        </p:nvSpPr>
        <p:spPr/>
        <p:txBody>
          <a:bodyPr/>
          <a:lstStyle/>
          <a:p>
            <a:pPr lvl="0"/>
            <a:r>
              <a:rPr lang="en-US" dirty="0">
                <a:sym typeface="Verdana"/>
              </a:rPr>
              <a:t>Designed to test overall competence in a specific domain or predict academic success</a:t>
            </a:r>
          </a:p>
          <a:p>
            <a:pPr lvl="0"/>
            <a:r>
              <a:rPr lang="en-US" dirty="0">
                <a:sym typeface="Verdana"/>
              </a:rPr>
              <a:t>They correlate highly (.7–.8) with IQ.</a:t>
            </a:r>
          </a:p>
          <a:p>
            <a:pPr lvl="0"/>
            <a:r>
              <a:rPr lang="en-US" dirty="0">
                <a:sym typeface="Verdana"/>
              </a:rPr>
              <a:t>Coaching courses appears to have very small effects, especially when practice effects are taken into account.</a:t>
            </a:r>
          </a:p>
        </p:txBody>
      </p:sp>
      <p:pic>
        <p:nvPicPr>
          <p:cNvPr id="2" name="Audio 1">
            <a:hlinkClick r:id="" action="ppaction://media"/>
            <a:extLst>
              <a:ext uri="{FF2B5EF4-FFF2-40B4-BE49-F238E27FC236}">
                <a16:creationId xmlns:a16="http://schemas.microsoft.com/office/drawing/2014/main" id="{763098E0-BD4E-D045-9C7A-FD8BBE6CDC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8099684"/>
      </p:ext>
    </p:extLst>
  </p:cSld>
  <p:clrMapOvr>
    <a:masterClrMapping/>
  </p:clrMapOvr>
  <p:transition spd="slow" advTm="601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p:txBody>
          <a:bodyPr/>
          <a:lstStyle/>
          <a:p>
            <a:pPr lvl="0"/>
            <a:r>
              <a:rPr lang="en-US" sz="3600" dirty="0">
                <a:sym typeface="Verdana"/>
              </a:rPr>
              <a:t>Reliability of IQ Scores</a:t>
            </a:r>
            <a:br>
              <a:rPr lang="en-US" dirty="0">
                <a:sym typeface="Verdana"/>
              </a:rPr>
            </a:br>
            <a:r>
              <a:rPr lang="en-US" sz="1600" dirty="0">
                <a:sym typeface="Verdana"/>
              </a:rPr>
              <a:t>LO 9.2c Describe tests of intelligence used today and evaluate the reliability and validity of IQ scores.</a:t>
            </a:r>
          </a:p>
        </p:txBody>
      </p:sp>
      <p:sp>
        <p:nvSpPr>
          <p:cNvPr id="325" name="Shape 325"/>
          <p:cNvSpPr txBox="1">
            <a:spLocks noGrp="1"/>
          </p:cNvSpPr>
          <p:nvPr>
            <p:ph type="body" idx="1"/>
          </p:nvPr>
        </p:nvSpPr>
        <p:spPr/>
        <p:txBody>
          <a:bodyPr/>
          <a:lstStyle/>
          <a:p>
            <a:pPr lvl="0"/>
            <a:r>
              <a:rPr lang="en-US" dirty="0">
                <a:sym typeface="Verdana"/>
              </a:rPr>
              <a:t>In adults, scores tend to be highly stable over long periods of time.</a:t>
            </a:r>
          </a:p>
          <a:p>
            <a:pPr lvl="0"/>
            <a:r>
              <a:rPr lang="en-US" dirty="0">
                <a:sym typeface="Verdana"/>
              </a:rPr>
              <a:t>Prior to age three, though, IQ tests are very unstable and poor predictors of adult IQ.</a:t>
            </a:r>
          </a:p>
        </p:txBody>
      </p:sp>
      <p:pic>
        <p:nvPicPr>
          <p:cNvPr id="2" name="Audio 1">
            <a:hlinkClick r:id="" action="ppaction://media"/>
            <a:extLst>
              <a:ext uri="{FF2B5EF4-FFF2-40B4-BE49-F238E27FC236}">
                <a16:creationId xmlns:a16="http://schemas.microsoft.com/office/drawing/2014/main" id="{EE824C79-BE10-7C42-8733-3E187FC2A8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53168947"/>
      </p:ext>
    </p:extLst>
  </p:cSld>
  <p:clrMapOvr>
    <a:masterClrMapping/>
  </p:clrMapOvr>
  <p:transition spd="slow" advTm="567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p:txBody>
          <a:bodyPr/>
          <a:lstStyle/>
          <a:p>
            <a:pPr lvl="0"/>
            <a:r>
              <a:rPr lang="en-US" sz="3600" dirty="0">
                <a:sym typeface="Verdana"/>
              </a:rPr>
              <a:t>Validity of IQ Scores</a:t>
            </a:r>
            <a:br>
              <a:rPr lang="en-US" dirty="0">
                <a:sym typeface="Verdana"/>
              </a:rPr>
            </a:br>
            <a:r>
              <a:rPr lang="en-US" sz="1600" dirty="0">
                <a:sym typeface="Verdana"/>
              </a:rPr>
              <a:t>LO 9.2c Describe tests of intelligence used today and evaluate the reliability and validity of IQ scores.</a:t>
            </a:r>
          </a:p>
        </p:txBody>
      </p:sp>
      <p:sp>
        <p:nvSpPr>
          <p:cNvPr id="331" name="Shape 331"/>
          <p:cNvSpPr txBox="1">
            <a:spLocks noGrp="1"/>
          </p:cNvSpPr>
          <p:nvPr>
            <p:ph type="body" idx="1"/>
          </p:nvPr>
        </p:nvSpPr>
        <p:spPr/>
        <p:txBody>
          <a:bodyPr/>
          <a:lstStyle/>
          <a:p>
            <a:pPr lvl="0"/>
            <a:r>
              <a:rPr lang="en-US" dirty="0">
                <a:sym typeface="Verdana"/>
              </a:rPr>
              <a:t>Moderately successful at predicting grades</a:t>
            </a:r>
          </a:p>
          <a:p>
            <a:pPr lvl="0"/>
            <a:r>
              <a:rPr lang="en-US" dirty="0">
                <a:sym typeface="Verdana"/>
              </a:rPr>
              <a:t>Predict performance across wide variety of occupations and are associated with health-related outcomes (health literacy)</a:t>
            </a:r>
          </a:p>
          <a:p>
            <a:pPr lvl="0"/>
            <a:r>
              <a:rPr lang="en-US" dirty="0">
                <a:sym typeface="Verdana"/>
              </a:rPr>
              <a:t>Relationships hold up even when social class is taken into account.</a:t>
            </a:r>
          </a:p>
        </p:txBody>
      </p:sp>
      <p:pic>
        <p:nvPicPr>
          <p:cNvPr id="2" name="Audio 1">
            <a:hlinkClick r:id="" action="ppaction://media"/>
            <a:extLst>
              <a:ext uri="{FF2B5EF4-FFF2-40B4-BE49-F238E27FC236}">
                <a16:creationId xmlns:a16="http://schemas.microsoft.com/office/drawing/2014/main" id="{F4AB907B-B759-DD4B-85C9-C344AD04FA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9940422"/>
      </p:ext>
    </p:extLst>
  </p:cSld>
  <p:clrMapOvr>
    <a:masterClrMapping/>
  </p:clrMapOvr>
  <p:transition spd="slow" advTm="678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ym typeface="Verdana"/>
              </a:rPr>
              <a:t>Figure 9.11  Distribution of IQ Scores in the General Population</a:t>
            </a:r>
            <a:endParaRPr lang="en-US" sz="3600" dirty="0"/>
          </a:p>
        </p:txBody>
      </p:sp>
      <p:pic>
        <p:nvPicPr>
          <p:cNvPr id="4" name="Picture 3" descr="A distribution graph shows that a low percentage of people have a low or high IQ (below 60 or above 144), and the highest percentage of people have an IQ around 95-104.&#10;&#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8798" y="1905000"/>
            <a:ext cx="5306403" cy="3837029"/>
          </a:xfrm>
          <a:prstGeom prst="rect">
            <a:avLst/>
          </a:prstGeom>
        </p:spPr>
      </p:pic>
      <p:pic>
        <p:nvPicPr>
          <p:cNvPr id="3" name="Audio 2">
            <a:hlinkClick r:id="" action="ppaction://media"/>
            <a:extLst>
              <a:ext uri="{FF2B5EF4-FFF2-40B4-BE49-F238E27FC236}">
                <a16:creationId xmlns:a16="http://schemas.microsoft.com/office/drawing/2014/main" id="{199FCD7D-939B-B14E-AF45-F6D8B19875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51689961"/>
      </p:ext>
    </p:extLst>
  </p:cSld>
  <p:clrMapOvr>
    <a:masterClrMapping/>
  </p:clrMapOvr>
  <p:transition spd="slow" advTm="917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p:txBody>
          <a:bodyPr/>
          <a:lstStyle/>
          <a:p>
            <a:pPr lvl="0"/>
            <a:r>
              <a:rPr lang="en-US" sz="3600" dirty="0">
                <a:sym typeface="Verdana"/>
              </a:rPr>
              <a:t>A Tale of Two Tails (1 of 3)</a:t>
            </a:r>
            <a:br>
              <a:rPr lang="en-US" sz="3600" dirty="0">
                <a:sym typeface="Verdana"/>
              </a:rPr>
            </a:br>
            <a:r>
              <a:rPr lang="en-US" sz="1600" dirty="0">
                <a:sym typeface="Verdana"/>
              </a:rPr>
              <a:t>LO 9.2d Distinguish the unique characteristics of mental retardation and genius.</a:t>
            </a:r>
          </a:p>
        </p:txBody>
      </p:sp>
      <p:sp>
        <p:nvSpPr>
          <p:cNvPr id="344" name="Shape 344"/>
          <p:cNvSpPr txBox="1">
            <a:spLocks noGrp="1"/>
          </p:cNvSpPr>
          <p:nvPr>
            <p:ph type="body" idx="1"/>
          </p:nvPr>
        </p:nvSpPr>
        <p:spPr/>
        <p:txBody>
          <a:bodyPr/>
          <a:lstStyle/>
          <a:p>
            <a:pPr lvl="0"/>
            <a:r>
              <a:rPr lang="en-US" dirty="0">
                <a:sym typeface="Verdana"/>
              </a:rPr>
              <a:t>Intellectual disability</a:t>
            </a:r>
          </a:p>
          <a:p>
            <a:pPr lvl="1"/>
            <a:r>
              <a:rPr lang="en-US" dirty="0">
                <a:sym typeface="Verdana"/>
              </a:rPr>
              <a:t>Characterized by childhood onset of low IQ (below about 70) and inability to engage in adequate daily functioning</a:t>
            </a:r>
          </a:p>
          <a:p>
            <a:pPr lvl="1"/>
            <a:r>
              <a:rPr lang="en-US" dirty="0">
                <a:sym typeface="Verdana"/>
              </a:rPr>
              <a:t>Around 1 percent of US population (mostly males)</a:t>
            </a:r>
          </a:p>
          <a:p>
            <a:pPr lvl="1"/>
            <a:r>
              <a:rPr lang="en-US" dirty="0">
                <a:sym typeface="Verdana"/>
              </a:rPr>
              <a:t>Four levels: mild, moderate, severe, profound</a:t>
            </a:r>
          </a:p>
          <a:p>
            <a:pPr lvl="1"/>
            <a:r>
              <a:rPr lang="en-US" dirty="0">
                <a:sym typeface="Verdana"/>
              </a:rPr>
              <a:t>The more severe the intellectual disability, the less likely it is to run in families.</a:t>
            </a:r>
          </a:p>
          <a:p>
            <a:pPr lvl="1"/>
            <a:r>
              <a:rPr lang="en-US" dirty="0">
                <a:sym typeface="Verdana"/>
              </a:rPr>
              <a:t>Over 200 different causes; most common are Fragile X syndrome and Down syndrome</a:t>
            </a:r>
          </a:p>
          <a:p>
            <a:pPr lvl="1"/>
            <a:r>
              <a:rPr lang="en-US" dirty="0">
                <a:sym typeface="Verdana"/>
              </a:rPr>
              <a:t>ADA and IDEA acts have greatly impacted lives of those with intellectual disability.</a:t>
            </a:r>
          </a:p>
          <a:p>
            <a:pPr lvl="1"/>
            <a:endParaRPr lang="en-US" dirty="0">
              <a:sym typeface="Verdana"/>
            </a:endParaRPr>
          </a:p>
        </p:txBody>
      </p:sp>
      <p:pic>
        <p:nvPicPr>
          <p:cNvPr id="2" name="Audio 1">
            <a:hlinkClick r:id="" action="ppaction://media"/>
            <a:extLst>
              <a:ext uri="{FF2B5EF4-FFF2-40B4-BE49-F238E27FC236}">
                <a16:creationId xmlns:a16="http://schemas.microsoft.com/office/drawing/2014/main" id="{ADCB93F1-8177-2B4E-B4AD-E0AB4B68B3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51290483"/>
      </p:ext>
    </p:extLst>
  </p:cSld>
  <p:clrMapOvr>
    <a:masterClrMapping/>
  </p:clrMapOvr>
  <p:transition spd="slow" advTm="288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p:txBody>
          <a:bodyPr/>
          <a:lstStyle/>
          <a:p>
            <a:pPr lvl="0"/>
            <a:r>
              <a:rPr lang="en-US" sz="3600" dirty="0">
                <a:sym typeface="Verdana"/>
              </a:rPr>
              <a:t>A Tale of Two Tails (2 of 3)</a:t>
            </a:r>
            <a:br>
              <a:rPr lang="en-US" sz="3600" dirty="0">
                <a:sym typeface="Verdana"/>
              </a:rPr>
            </a:br>
            <a:r>
              <a:rPr lang="en-US" sz="1600" dirty="0">
                <a:sym typeface="Verdana"/>
              </a:rPr>
              <a:t>LO 9.2d Distinguish the unique characteristics of mental retardation and genius.</a:t>
            </a:r>
          </a:p>
        </p:txBody>
      </p:sp>
      <p:sp>
        <p:nvSpPr>
          <p:cNvPr id="356" name="Shape 356"/>
          <p:cNvSpPr txBox="1">
            <a:spLocks noGrp="1"/>
          </p:cNvSpPr>
          <p:nvPr>
            <p:ph type="body" idx="1"/>
          </p:nvPr>
        </p:nvSpPr>
        <p:spPr/>
        <p:txBody>
          <a:bodyPr/>
          <a:lstStyle/>
          <a:p>
            <a:pPr lvl="0"/>
            <a:r>
              <a:rPr lang="en-US" dirty="0">
                <a:sym typeface="Verdana"/>
              </a:rPr>
              <a:t>Genius and exceptional intelligence</a:t>
            </a:r>
          </a:p>
          <a:p>
            <a:pPr lvl="1"/>
            <a:r>
              <a:rPr lang="en-US" dirty="0">
                <a:sym typeface="Verdana"/>
              </a:rPr>
              <a:t>Refers to the top 2 percent of IQ scores</a:t>
            </a:r>
          </a:p>
          <a:p>
            <a:pPr lvl="1"/>
            <a:r>
              <a:rPr lang="en-US" dirty="0">
                <a:sym typeface="Verdana"/>
              </a:rPr>
              <a:t>Large portion occupy certain professions: doctors, lawyers, engineers, professors</a:t>
            </a:r>
          </a:p>
          <a:p>
            <a:pPr lvl="1"/>
            <a:r>
              <a:rPr lang="en-US" dirty="0" err="1">
                <a:sym typeface="Verdana"/>
              </a:rPr>
              <a:t>Terman’s</a:t>
            </a:r>
            <a:r>
              <a:rPr lang="en-US" dirty="0">
                <a:sym typeface="Verdana"/>
              </a:rPr>
              <a:t> “Termites” showed that prodigies do not “burn out” or have higher rates of mental illness.</a:t>
            </a:r>
          </a:p>
        </p:txBody>
      </p:sp>
      <p:pic>
        <p:nvPicPr>
          <p:cNvPr id="2" name="Audio 1">
            <a:hlinkClick r:id="" action="ppaction://media"/>
            <a:extLst>
              <a:ext uri="{FF2B5EF4-FFF2-40B4-BE49-F238E27FC236}">
                <a16:creationId xmlns:a16="http://schemas.microsoft.com/office/drawing/2014/main" id="{6198905A-A74C-2145-86EC-FDA3A1CB8D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15384490"/>
      </p:ext>
    </p:extLst>
  </p:cSld>
  <p:clrMapOvr>
    <a:masterClrMapping/>
  </p:clrMapOvr>
  <p:transition spd="slow" advTm="1556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p:txBody>
          <a:bodyPr/>
          <a:lstStyle/>
          <a:p>
            <a:pPr lvl="0"/>
            <a:r>
              <a:rPr lang="en-US" sz="3600" dirty="0">
                <a:sym typeface="Verdana"/>
              </a:rPr>
              <a:t>Intelligence as Abstract Thinking</a:t>
            </a:r>
            <a:br>
              <a:rPr lang="en-US" sz="3600" dirty="0">
                <a:sym typeface="Verdana"/>
              </a:rPr>
            </a:br>
            <a:r>
              <a:rPr lang="en-US" sz="1600" dirty="0">
                <a:sym typeface="Verdana"/>
              </a:rPr>
              <a:t>LO 9.1a Identify different models and types of intelligence.</a:t>
            </a:r>
          </a:p>
        </p:txBody>
      </p:sp>
      <p:sp>
        <p:nvSpPr>
          <p:cNvPr id="170" name="Shape 170"/>
          <p:cNvSpPr txBox="1">
            <a:spLocks noGrp="1"/>
          </p:cNvSpPr>
          <p:nvPr>
            <p:ph type="body" idx="1"/>
          </p:nvPr>
        </p:nvSpPr>
        <p:spPr/>
        <p:txBody>
          <a:bodyPr/>
          <a:lstStyle/>
          <a:p>
            <a:pPr lvl="0"/>
            <a:r>
              <a:rPr lang="en-US" dirty="0" err="1">
                <a:sym typeface="Verdana"/>
              </a:rPr>
              <a:t>Binet</a:t>
            </a:r>
            <a:r>
              <a:rPr lang="en-US" dirty="0">
                <a:sym typeface="Verdana"/>
              </a:rPr>
              <a:t> and Simon’s 1905 intelligence test</a:t>
            </a:r>
          </a:p>
          <a:p>
            <a:pPr lvl="0"/>
            <a:r>
              <a:rPr lang="en-US" dirty="0">
                <a:sym typeface="Verdana"/>
              </a:rPr>
              <a:t>Focused on higher mental processes—reasoning, understanding, judgment</a:t>
            </a:r>
          </a:p>
          <a:p>
            <a:pPr lvl="0"/>
            <a:r>
              <a:rPr lang="en-US" dirty="0">
                <a:sym typeface="Verdana"/>
              </a:rPr>
              <a:t>Most now agree that intelligence has something to do with the capacity to understand hypothetical concepts (abstract thinking).</a:t>
            </a:r>
          </a:p>
        </p:txBody>
      </p:sp>
      <p:pic>
        <p:nvPicPr>
          <p:cNvPr id="2" name="Audio 1">
            <a:hlinkClick r:id="" action="ppaction://media"/>
            <a:extLst>
              <a:ext uri="{FF2B5EF4-FFF2-40B4-BE49-F238E27FC236}">
                <a16:creationId xmlns:a16="http://schemas.microsoft.com/office/drawing/2014/main" id="{05ABE8DD-55DE-8341-9387-7BE4886DFF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21372789"/>
      </p:ext>
    </p:extLst>
  </p:cSld>
  <p:clrMapOvr>
    <a:masterClrMapping/>
  </p:clrMapOvr>
  <p:transition spd="slow" advTm="1468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0" dirty="0"/>
              <a:t>9.4: Group Differences in IQ: The Science and the Politics</a:t>
            </a:r>
            <a:endParaRPr lang="en-US" dirty="0"/>
          </a:p>
        </p:txBody>
      </p:sp>
      <p:sp>
        <p:nvSpPr>
          <p:cNvPr id="5" name="Subtitle 4"/>
          <p:cNvSpPr>
            <a:spLocks noGrp="1"/>
          </p:cNvSpPr>
          <p:nvPr>
            <p:ph type="subTitle" idx="1"/>
          </p:nvPr>
        </p:nvSpPr>
        <p:spPr/>
        <p:txBody>
          <a:bodyPr/>
          <a:lstStyle/>
          <a:p>
            <a:pPr marL="101600" lvl="0"/>
            <a:r>
              <a:rPr lang="en-US" b="1" dirty="0">
                <a:solidFill>
                  <a:srgbClr val="7030A0"/>
                </a:solidFill>
                <a:sym typeface="Verdana"/>
              </a:rPr>
              <a:t>9.4a</a:t>
            </a:r>
            <a:r>
              <a:rPr lang="en-US" dirty="0">
                <a:sym typeface="Verdana"/>
              </a:rPr>
              <a:t>	Identify similarities and differences in mental ability between men 	and women.</a:t>
            </a:r>
          </a:p>
          <a:p>
            <a:pPr marL="101600" lvl="0"/>
            <a:r>
              <a:rPr lang="en-US" b="1" dirty="0">
                <a:solidFill>
                  <a:srgbClr val="7030A0"/>
                </a:solidFill>
                <a:sym typeface="Verdana"/>
              </a:rPr>
              <a:t>9.4b</a:t>
            </a:r>
            <a:r>
              <a:rPr lang="en-US" dirty="0">
                <a:sym typeface="Verdana"/>
              </a:rPr>
              <a:t>	Evaluate the evidence concerning racial differences in IQ.</a:t>
            </a:r>
          </a:p>
        </p:txBody>
      </p:sp>
      <p:pic>
        <p:nvPicPr>
          <p:cNvPr id="2" name="Audio 1">
            <a:hlinkClick r:id="" action="ppaction://media"/>
            <a:extLst>
              <a:ext uri="{FF2B5EF4-FFF2-40B4-BE49-F238E27FC236}">
                <a16:creationId xmlns:a16="http://schemas.microsoft.com/office/drawing/2014/main" id="{D32AB580-9849-2843-871F-06D9CA8D79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41018335"/>
      </p:ext>
    </p:extLst>
  </p:cSld>
  <p:clrMapOvr>
    <a:masterClrMapping/>
  </p:clrMapOvr>
  <mc:AlternateContent xmlns:mc="http://schemas.openxmlformats.org/markup-compatibility/2006">
    <mc:Choice xmlns:p14="http://schemas.microsoft.com/office/powerpoint/2010/main" Requires="p14">
      <p:transition spd="slow" p14:dur="2000" advTm="17517"/>
    </mc:Choice>
    <mc:Fallback>
      <p:transition spd="slow" advTm="17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457200" y="215371"/>
            <a:ext cx="8229600" cy="1461029"/>
          </a:xfrm>
        </p:spPr>
        <p:txBody>
          <a:bodyPr/>
          <a:lstStyle/>
          <a:p>
            <a:pPr lvl="0"/>
            <a:r>
              <a:rPr lang="en-US" sz="3600" dirty="0">
                <a:sym typeface="Verdana"/>
              </a:rPr>
              <a:t>Sex Differences in IQ and Mental Abilities (1 of 3)</a:t>
            </a:r>
            <a:br>
              <a:rPr lang="en-US" sz="3600" dirty="0">
                <a:sym typeface="Verdana"/>
              </a:rPr>
            </a:br>
            <a:r>
              <a:rPr lang="en-US" sz="1600" dirty="0">
                <a:sym typeface="Verdana"/>
              </a:rPr>
              <a:t>LO 9.4a Identify similarities and differences in mental ability between men and women.</a:t>
            </a:r>
          </a:p>
        </p:txBody>
      </p:sp>
      <p:sp>
        <p:nvSpPr>
          <p:cNvPr id="410" name="Shape 410"/>
          <p:cNvSpPr txBox="1">
            <a:spLocks noGrp="1"/>
          </p:cNvSpPr>
          <p:nvPr>
            <p:ph type="body" idx="1"/>
          </p:nvPr>
        </p:nvSpPr>
        <p:spPr/>
        <p:txBody>
          <a:bodyPr/>
          <a:lstStyle/>
          <a:p>
            <a:pPr lvl="0"/>
            <a:endParaRPr lang="en-US" dirty="0">
              <a:sym typeface="Verdana"/>
            </a:endParaRPr>
          </a:p>
          <a:p>
            <a:pPr lvl="0"/>
            <a:r>
              <a:rPr lang="en-US" dirty="0">
                <a:sym typeface="Verdana"/>
              </a:rPr>
              <a:t>Most research finds few or no average differences between males and females.</a:t>
            </a:r>
          </a:p>
          <a:p>
            <a:pPr lvl="0"/>
            <a:r>
              <a:rPr lang="en-US" dirty="0">
                <a:sym typeface="Verdana"/>
              </a:rPr>
              <a:t>But, males are more variable in their scores.</a:t>
            </a:r>
          </a:p>
        </p:txBody>
      </p:sp>
      <p:pic>
        <p:nvPicPr>
          <p:cNvPr id="2" name="Audio 1">
            <a:hlinkClick r:id="" action="ppaction://media"/>
            <a:extLst>
              <a:ext uri="{FF2B5EF4-FFF2-40B4-BE49-F238E27FC236}">
                <a16:creationId xmlns:a16="http://schemas.microsoft.com/office/drawing/2014/main" id="{93496651-2E39-7A45-A648-C23E4553E5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619749"/>
      </p:ext>
    </p:extLst>
  </p:cSld>
  <p:clrMapOvr>
    <a:masterClrMapping/>
  </p:clrMapOvr>
  <p:transition spd="slow" advTm="183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457200" y="304800"/>
            <a:ext cx="8229600" cy="1232429"/>
          </a:xfrm>
        </p:spPr>
        <p:txBody>
          <a:bodyPr/>
          <a:lstStyle/>
          <a:p>
            <a:pPr lvl="0"/>
            <a:r>
              <a:rPr lang="en-US" sz="3600" dirty="0">
                <a:sym typeface="Verdana"/>
              </a:rPr>
              <a:t>Figure 9.16   Distributions of Men and Women in IQ Tests </a:t>
            </a:r>
          </a:p>
        </p:txBody>
      </p:sp>
      <p:pic>
        <p:nvPicPr>
          <p:cNvPr id="2" name="Picture 1" descr="A distribution shows men and women in IQ tests; the men show a more gradual increase and decrease in IQ, while women show a rapid increase and decrease in IQ score.&#10;&#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562629"/>
            <a:ext cx="4267200" cy="4435200"/>
          </a:xfrm>
          <a:prstGeom prst="rect">
            <a:avLst/>
          </a:prstGeom>
        </p:spPr>
      </p:pic>
    </p:spTree>
    <p:extLst>
      <p:ext uri="{BB962C8B-B14F-4D97-AF65-F5344CB8AC3E}">
        <p14:creationId xmlns:p14="http://schemas.microsoft.com/office/powerpoint/2010/main" val="214249022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457200" y="215371"/>
            <a:ext cx="8229600" cy="1613429"/>
          </a:xfrm>
        </p:spPr>
        <p:txBody>
          <a:bodyPr/>
          <a:lstStyle/>
          <a:p>
            <a:pPr lvl="0"/>
            <a:r>
              <a:rPr lang="en-US" sz="3600" dirty="0">
                <a:sym typeface="Verdana"/>
              </a:rPr>
              <a:t>Sex Differences in IQ and Mental Abilities (2 of 3)</a:t>
            </a:r>
            <a:br>
              <a:rPr lang="en-US" sz="3600" dirty="0">
                <a:sym typeface="Verdana"/>
              </a:rPr>
            </a:br>
            <a:r>
              <a:rPr lang="en-US" sz="1600" dirty="0">
                <a:sym typeface="Verdana"/>
              </a:rPr>
              <a:t>LO 9.9 Identify similarities and differences in mental ability between men and women.</a:t>
            </a:r>
          </a:p>
        </p:txBody>
      </p:sp>
      <p:sp>
        <p:nvSpPr>
          <p:cNvPr id="422" name="Shape 422"/>
          <p:cNvSpPr txBox="1">
            <a:spLocks noGrp="1"/>
          </p:cNvSpPr>
          <p:nvPr>
            <p:ph type="body" idx="1"/>
          </p:nvPr>
        </p:nvSpPr>
        <p:spPr/>
        <p:txBody>
          <a:bodyPr/>
          <a:lstStyle/>
          <a:p>
            <a:pPr lvl="0"/>
            <a:endParaRPr lang="en-US" dirty="0">
              <a:sym typeface="Verdana"/>
            </a:endParaRPr>
          </a:p>
          <a:p>
            <a:pPr lvl="0"/>
            <a:r>
              <a:rPr lang="en-US" dirty="0">
                <a:sym typeface="Verdana"/>
              </a:rPr>
              <a:t>Research shows consistent differences in terms of specific mental abilities.</a:t>
            </a:r>
          </a:p>
          <a:p>
            <a:pPr lvl="0"/>
            <a:r>
              <a:rPr lang="en-US" dirty="0">
                <a:sym typeface="Verdana"/>
              </a:rPr>
              <a:t>Females tend to do better on some verbal tasks and recognizing emotions in others.</a:t>
            </a:r>
          </a:p>
          <a:p>
            <a:pPr lvl="0"/>
            <a:r>
              <a:rPr lang="en-US" dirty="0">
                <a:sym typeface="Verdana"/>
              </a:rPr>
              <a:t>Males tend to do better on spatial ability tests, like mental rotation and geography.</a:t>
            </a:r>
          </a:p>
        </p:txBody>
      </p:sp>
      <p:pic>
        <p:nvPicPr>
          <p:cNvPr id="2" name="Audio 1">
            <a:hlinkClick r:id="" action="ppaction://media"/>
            <a:extLst>
              <a:ext uri="{FF2B5EF4-FFF2-40B4-BE49-F238E27FC236}">
                <a16:creationId xmlns:a16="http://schemas.microsoft.com/office/drawing/2014/main" id="{B88F83DD-DCC9-7444-8AC6-4E7EAB8EAB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41095548"/>
      </p:ext>
    </p:extLst>
  </p:cSld>
  <p:clrMapOvr>
    <a:masterClrMapping/>
  </p:clrMapOvr>
  <p:transition spd="slow" advTm="182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457200" y="215371"/>
            <a:ext cx="8229600" cy="1613429"/>
          </a:xfrm>
        </p:spPr>
        <p:txBody>
          <a:bodyPr/>
          <a:lstStyle/>
          <a:p>
            <a:pPr lvl="0"/>
            <a:r>
              <a:rPr lang="en-US" sz="3600" dirty="0">
                <a:sym typeface="Verdana"/>
              </a:rPr>
              <a:t>Sex Differences in IQ and Mental Abilities (3 of 3)</a:t>
            </a:r>
            <a:br>
              <a:rPr lang="en-US" dirty="0">
                <a:sym typeface="Verdana"/>
              </a:rPr>
            </a:br>
            <a:r>
              <a:rPr lang="en-US" sz="1600" dirty="0">
                <a:sym typeface="Verdana"/>
              </a:rPr>
              <a:t>LO 9.4a Identify similarities and differences in mental ability between men and women.</a:t>
            </a:r>
          </a:p>
        </p:txBody>
      </p:sp>
      <p:sp>
        <p:nvSpPr>
          <p:cNvPr id="428" name="Shape 428"/>
          <p:cNvSpPr txBox="1">
            <a:spLocks noGrp="1"/>
          </p:cNvSpPr>
          <p:nvPr>
            <p:ph type="body" idx="1"/>
          </p:nvPr>
        </p:nvSpPr>
        <p:spPr/>
        <p:txBody>
          <a:bodyPr/>
          <a:lstStyle/>
          <a:p>
            <a:pPr lvl="0"/>
            <a:endParaRPr lang="en-US" dirty="0">
              <a:sym typeface="Verdana"/>
            </a:endParaRPr>
          </a:p>
          <a:p>
            <a:pPr lvl="0"/>
            <a:r>
              <a:rPr lang="en-US" dirty="0">
                <a:sym typeface="Verdana"/>
              </a:rPr>
              <a:t>Potential causes of sex differences</a:t>
            </a:r>
          </a:p>
          <a:p>
            <a:pPr lvl="1"/>
            <a:r>
              <a:rPr lang="en-US" dirty="0">
                <a:sym typeface="Verdana"/>
              </a:rPr>
              <a:t>Some, like spatial ability, may be biological.</a:t>
            </a:r>
          </a:p>
          <a:p>
            <a:pPr lvl="1"/>
            <a:r>
              <a:rPr lang="en-US" dirty="0">
                <a:sym typeface="Verdana"/>
              </a:rPr>
              <a:t>Most appear to be due to environmental differences.</a:t>
            </a:r>
          </a:p>
          <a:p>
            <a:pPr lvl="2"/>
            <a:r>
              <a:rPr lang="en-US" dirty="0">
                <a:sym typeface="Verdana"/>
              </a:rPr>
              <a:t>Infants show few or no differences.</a:t>
            </a:r>
          </a:p>
          <a:p>
            <a:pPr lvl="2"/>
            <a:r>
              <a:rPr lang="en-US" dirty="0">
                <a:sym typeface="Verdana"/>
              </a:rPr>
              <a:t>Sex differences in problem-solving strategies</a:t>
            </a:r>
          </a:p>
        </p:txBody>
      </p:sp>
      <p:pic>
        <p:nvPicPr>
          <p:cNvPr id="2" name="Audio 1">
            <a:hlinkClick r:id="" action="ppaction://media"/>
            <a:extLst>
              <a:ext uri="{FF2B5EF4-FFF2-40B4-BE49-F238E27FC236}">
                <a16:creationId xmlns:a16="http://schemas.microsoft.com/office/drawing/2014/main" id="{381E4925-CD7D-3B46-A5B1-EB7DA4D6A3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54589391"/>
      </p:ext>
    </p:extLst>
  </p:cSld>
  <p:clrMapOvr>
    <a:masterClrMapping/>
  </p:clrMapOvr>
  <p:transition spd="slow" advTm="702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p:txBody>
          <a:bodyPr/>
          <a:lstStyle/>
          <a:p>
            <a:pPr lvl="0"/>
            <a:r>
              <a:rPr lang="en-US" sz="3600" dirty="0">
                <a:sym typeface="Verdana"/>
              </a:rPr>
              <a:t>Racial Differences in IQ (1 of 3)</a:t>
            </a:r>
            <a:br>
              <a:rPr lang="en-US" sz="3600" dirty="0">
                <a:sym typeface="Verdana"/>
              </a:rPr>
            </a:br>
            <a:r>
              <a:rPr lang="en-US" sz="1600" dirty="0">
                <a:sym typeface="Verdana"/>
              </a:rPr>
              <a:t>LO 9.4b Evaluate the evidence concerning racial differences in IQ.</a:t>
            </a:r>
          </a:p>
        </p:txBody>
      </p:sp>
      <p:sp>
        <p:nvSpPr>
          <p:cNvPr id="434" name="Shape 434"/>
          <p:cNvSpPr txBox="1">
            <a:spLocks noGrp="1"/>
          </p:cNvSpPr>
          <p:nvPr>
            <p:ph type="body" idx="1"/>
          </p:nvPr>
        </p:nvSpPr>
        <p:spPr/>
        <p:txBody>
          <a:bodyPr/>
          <a:lstStyle/>
          <a:p>
            <a:pPr lvl="0"/>
            <a:r>
              <a:rPr lang="en-US" dirty="0">
                <a:sym typeface="Verdana"/>
              </a:rPr>
              <a:t>African Americans and Hispanic Americans score lower than Caucasians.</a:t>
            </a:r>
          </a:p>
          <a:p>
            <a:pPr lvl="0"/>
            <a:r>
              <a:rPr lang="en-US" dirty="0">
                <a:sym typeface="Verdana"/>
              </a:rPr>
              <a:t>Asian Americans score higher than Caucasians.</a:t>
            </a:r>
          </a:p>
          <a:p>
            <a:pPr lvl="0"/>
            <a:r>
              <a:rPr lang="en-US" dirty="0">
                <a:sym typeface="Verdana"/>
              </a:rPr>
              <a:t>Jews score slightly higher than non-Jews.</a:t>
            </a:r>
          </a:p>
          <a:p>
            <a:pPr lvl="0"/>
            <a:r>
              <a:rPr lang="en-US" dirty="0">
                <a:sym typeface="Verdana"/>
              </a:rPr>
              <a:t>Why do these differences exist?</a:t>
            </a:r>
          </a:p>
        </p:txBody>
      </p:sp>
      <p:pic>
        <p:nvPicPr>
          <p:cNvPr id="2" name="Audio 1">
            <a:hlinkClick r:id="" action="ppaction://media"/>
            <a:extLst>
              <a:ext uri="{FF2B5EF4-FFF2-40B4-BE49-F238E27FC236}">
                <a16:creationId xmlns:a16="http://schemas.microsoft.com/office/drawing/2014/main" id="{1602A9DD-5190-4C45-812E-C093AB8C4F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60519092"/>
      </p:ext>
    </p:extLst>
  </p:cSld>
  <p:clrMapOvr>
    <a:masterClrMapping/>
  </p:clrMapOvr>
  <p:transition spd="slow" advTm="297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p:txBody>
          <a:bodyPr/>
          <a:lstStyle/>
          <a:p>
            <a:pPr lvl="0"/>
            <a:r>
              <a:rPr lang="en-US" sz="3600" dirty="0">
                <a:sym typeface="Verdana"/>
              </a:rPr>
              <a:t>Racial Differences in IQ (2 of 3)</a:t>
            </a:r>
            <a:br>
              <a:rPr lang="en-US" sz="3600" dirty="0">
                <a:sym typeface="Verdana"/>
              </a:rPr>
            </a:br>
            <a:r>
              <a:rPr lang="en-US" sz="1600" dirty="0">
                <a:sym typeface="Verdana"/>
              </a:rPr>
              <a:t>LO 9.4b Evaluate the evidence concerning racial differences in IQ.</a:t>
            </a:r>
          </a:p>
        </p:txBody>
      </p:sp>
      <p:sp>
        <p:nvSpPr>
          <p:cNvPr id="440" name="Shape 440"/>
          <p:cNvSpPr txBox="1">
            <a:spLocks noGrp="1"/>
          </p:cNvSpPr>
          <p:nvPr>
            <p:ph type="body" idx="1"/>
          </p:nvPr>
        </p:nvSpPr>
        <p:spPr/>
        <p:txBody>
          <a:bodyPr/>
          <a:lstStyle/>
          <a:p>
            <a:pPr lvl="0"/>
            <a:r>
              <a:rPr lang="en-US" dirty="0">
                <a:sym typeface="Verdana"/>
              </a:rPr>
              <a:t>Racial “superiority” is not the answer.</a:t>
            </a:r>
          </a:p>
          <a:p>
            <a:pPr lvl="1"/>
            <a:r>
              <a:rPr lang="en-US" dirty="0">
                <a:sym typeface="Verdana"/>
              </a:rPr>
              <a:t>IQ differences appear to be shrinking.</a:t>
            </a:r>
          </a:p>
          <a:p>
            <a:pPr lvl="1"/>
            <a:r>
              <a:rPr lang="en-US" dirty="0">
                <a:sym typeface="Verdana"/>
              </a:rPr>
              <a:t>Substantial overlap in IQ distribution</a:t>
            </a:r>
          </a:p>
          <a:p>
            <a:pPr lvl="0"/>
            <a:r>
              <a:rPr lang="en-US" dirty="0">
                <a:sym typeface="Verdana"/>
              </a:rPr>
              <a:t>Instead, differences appear to be largely or completely environmental in origin.</a:t>
            </a:r>
          </a:p>
        </p:txBody>
      </p:sp>
    </p:spTree>
    <p:extLst>
      <p:ext uri="{BB962C8B-B14F-4D97-AF65-F5344CB8AC3E}">
        <p14:creationId xmlns:p14="http://schemas.microsoft.com/office/powerpoint/2010/main" val="741945719"/>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ym typeface="Verdana"/>
              </a:rPr>
              <a:t>Figure 9.19  Drawings of Two Groups of Plants</a:t>
            </a:r>
            <a:endParaRPr lang="en-US" sz="3600" dirty="0"/>
          </a:p>
        </p:txBody>
      </p:sp>
      <p:pic>
        <p:nvPicPr>
          <p:cNvPr id="4" name="Picture 3" descr="Two sets of pictures. In group 1 and 2, the first pictures look the same, which are a set of plants just beginning to grow. In the second picture, both sets of plants have grown, but the picture in Group 1 has grown more than the picture in Group 2.&#10;&#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00200"/>
            <a:ext cx="4876800" cy="3847312"/>
          </a:xfrm>
          <a:prstGeom prst="rect">
            <a:avLst/>
          </a:prstGeom>
        </p:spPr>
      </p:pic>
    </p:spTree>
    <p:extLst>
      <p:ext uri="{BB962C8B-B14F-4D97-AF65-F5344CB8AC3E}">
        <p14:creationId xmlns:p14="http://schemas.microsoft.com/office/powerpoint/2010/main" val="1717023025"/>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0" dirty="0"/>
              <a:t>9.5: The Rest of the Story: Other Dimensions of Intellect</a:t>
            </a:r>
            <a:endParaRPr lang="en-US" dirty="0"/>
          </a:p>
        </p:txBody>
      </p:sp>
      <p:sp>
        <p:nvSpPr>
          <p:cNvPr id="5" name="Subtitle 4"/>
          <p:cNvSpPr>
            <a:spLocks noGrp="1"/>
          </p:cNvSpPr>
          <p:nvPr>
            <p:ph type="subTitle" idx="1"/>
          </p:nvPr>
        </p:nvSpPr>
        <p:spPr/>
        <p:txBody>
          <a:bodyPr/>
          <a:lstStyle/>
          <a:p>
            <a:pPr marL="101600" lvl="0"/>
            <a:r>
              <a:rPr lang="en-US" b="1" dirty="0">
                <a:solidFill>
                  <a:srgbClr val="7030A0"/>
                </a:solidFill>
                <a:sym typeface="Verdana"/>
              </a:rPr>
              <a:t>9.5a</a:t>
            </a:r>
            <a:r>
              <a:rPr lang="en-US" dirty="0">
                <a:sym typeface="Verdana"/>
              </a:rPr>
              <a:t>	Describe how creativity and emotional intelligence relate to 	intelligence.</a:t>
            </a:r>
          </a:p>
          <a:p>
            <a:pPr marL="101600" lvl="0"/>
            <a:r>
              <a:rPr lang="en-US" b="1" dirty="0">
                <a:solidFill>
                  <a:srgbClr val="7030A0"/>
                </a:solidFill>
                <a:sym typeface="Verdana"/>
              </a:rPr>
              <a:t>9.5b</a:t>
            </a:r>
            <a:r>
              <a:rPr lang="en-US" dirty="0">
                <a:sym typeface="Verdana"/>
              </a:rPr>
              <a:t>	Identify reasons why intelligence doesn’t protect us from errors in 	thinking.</a:t>
            </a:r>
          </a:p>
        </p:txBody>
      </p:sp>
    </p:spTree>
    <p:extLst>
      <p:ext uri="{BB962C8B-B14F-4D97-AF65-F5344CB8AC3E}">
        <p14:creationId xmlns:p14="http://schemas.microsoft.com/office/powerpoint/2010/main" val="406101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p:txBody>
          <a:bodyPr/>
          <a:lstStyle/>
          <a:p>
            <a:pPr lvl="0"/>
            <a:r>
              <a:rPr lang="en-US" sz="3600" dirty="0">
                <a:sym typeface="Verdana"/>
              </a:rPr>
              <a:t>Creativity (1 of 2)</a:t>
            </a:r>
            <a:br>
              <a:rPr lang="en-US" sz="3600" dirty="0">
                <a:sym typeface="Verdana"/>
              </a:rPr>
            </a:br>
            <a:r>
              <a:rPr lang="en-US" sz="1600" dirty="0">
                <a:sym typeface="Verdana"/>
              </a:rPr>
              <a:t>LO 9.5a Describe how creativity and emotional intelligence relate to intelligence.</a:t>
            </a:r>
          </a:p>
        </p:txBody>
      </p:sp>
      <p:sp>
        <p:nvSpPr>
          <p:cNvPr id="473" name="Shape 473"/>
          <p:cNvSpPr txBox="1">
            <a:spLocks noGrp="1"/>
          </p:cNvSpPr>
          <p:nvPr>
            <p:ph type="body" idx="1"/>
          </p:nvPr>
        </p:nvSpPr>
        <p:spPr/>
        <p:txBody>
          <a:bodyPr/>
          <a:lstStyle/>
          <a:p>
            <a:pPr lvl="0"/>
            <a:r>
              <a:rPr lang="en-US" dirty="0">
                <a:sym typeface="Verdana"/>
              </a:rPr>
              <a:t>Often measured using tests of divergent thinking, “outside the box” thinking</a:t>
            </a:r>
          </a:p>
          <a:p>
            <a:pPr lvl="1"/>
            <a:r>
              <a:rPr lang="en-US" dirty="0">
                <a:sym typeface="Verdana"/>
              </a:rPr>
              <a:t>“Uses of an Object” test</a:t>
            </a:r>
          </a:p>
          <a:p>
            <a:pPr lvl="0"/>
            <a:r>
              <a:rPr lang="en-US" dirty="0">
                <a:sym typeface="Verdana"/>
              </a:rPr>
              <a:t>But we also need to be good at convergent thinking: finding the single best answer to a problem.</a:t>
            </a:r>
          </a:p>
        </p:txBody>
      </p:sp>
      <p:pic>
        <p:nvPicPr>
          <p:cNvPr id="2" name="Audio 1">
            <a:hlinkClick r:id="" action="ppaction://media"/>
            <a:extLst>
              <a:ext uri="{FF2B5EF4-FFF2-40B4-BE49-F238E27FC236}">
                <a16:creationId xmlns:a16="http://schemas.microsoft.com/office/drawing/2014/main" id="{C5B560FC-561D-8D41-AE90-EDAC3DD0E9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52651147"/>
      </p:ext>
    </p:extLst>
  </p:cSld>
  <p:clrMapOvr>
    <a:masterClrMapping/>
  </p:clrMapOvr>
  <p:transition spd="slow" advTm="351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457200" y="215371"/>
            <a:ext cx="8229600" cy="1384829"/>
          </a:xfrm>
        </p:spPr>
        <p:txBody>
          <a:bodyPr/>
          <a:lstStyle/>
          <a:p>
            <a:pPr lvl="0"/>
            <a:r>
              <a:rPr lang="en-US" sz="3600" dirty="0">
                <a:sym typeface="Verdana"/>
              </a:rPr>
              <a:t>Intelligence as General versus Specific Abilities</a:t>
            </a:r>
            <a:br>
              <a:rPr lang="en-US" dirty="0">
                <a:sym typeface="Verdana"/>
              </a:rPr>
            </a:br>
            <a:r>
              <a:rPr lang="en-US" sz="1600" dirty="0">
                <a:sym typeface="Verdana"/>
              </a:rPr>
              <a:t>LO 9.1a Identify different models and types of intelligence.</a:t>
            </a:r>
          </a:p>
        </p:txBody>
      </p:sp>
      <p:sp>
        <p:nvSpPr>
          <p:cNvPr id="176" name="Shape 176"/>
          <p:cNvSpPr txBox="1">
            <a:spLocks noGrp="1"/>
          </p:cNvSpPr>
          <p:nvPr>
            <p:ph type="body" idx="1"/>
          </p:nvPr>
        </p:nvSpPr>
        <p:spPr/>
        <p:txBody>
          <a:bodyPr/>
          <a:lstStyle/>
          <a:p>
            <a:pPr lvl="0"/>
            <a:endParaRPr lang="en-US" dirty="0">
              <a:sym typeface="Verdana"/>
            </a:endParaRPr>
          </a:p>
          <a:p>
            <a:pPr lvl="0"/>
            <a:r>
              <a:rPr lang="en-US" dirty="0">
                <a:sym typeface="Verdana"/>
              </a:rPr>
              <a:t>Positive correlations among items on IQ tests led to Spearman’s development of g and s.</a:t>
            </a:r>
          </a:p>
          <a:p>
            <a:pPr lvl="0"/>
            <a:r>
              <a:rPr lang="en-US" dirty="0">
                <a:sym typeface="Verdana"/>
              </a:rPr>
              <a:t>General intelligence accounts for overall differences in intellect among people.</a:t>
            </a:r>
          </a:p>
          <a:p>
            <a:pPr lvl="0"/>
            <a:r>
              <a:rPr lang="en-US" dirty="0">
                <a:sym typeface="Verdana"/>
              </a:rPr>
              <a:t>Our particular skills are reflected in our specific abilities.</a:t>
            </a:r>
          </a:p>
        </p:txBody>
      </p:sp>
      <p:pic>
        <p:nvPicPr>
          <p:cNvPr id="3" name="Audio 2">
            <a:hlinkClick r:id="" action="ppaction://media"/>
            <a:extLst>
              <a:ext uri="{FF2B5EF4-FFF2-40B4-BE49-F238E27FC236}">
                <a16:creationId xmlns:a16="http://schemas.microsoft.com/office/drawing/2014/main" id="{D7B890F3-9FA0-8D4A-80AB-74B154DB7C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55656926"/>
      </p:ext>
    </p:extLst>
  </p:cSld>
  <p:clrMapOvr>
    <a:masterClrMapping/>
  </p:clrMapOvr>
  <p:transition spd="slow" advTm="11924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title"/>
          </p:nvPr>
        </p:nvSpPr>
        <p:spPr/>
        <p:txBody>
          <a:bodyPr/>
          <a:lstStyle/>
          <a:p>
            <a:pPr lvl="0"/>
            <a:r>
              <a:rPr lang="en-US" sz="3600" dirty="0">
                <a:sym typeface="Verdana"/>
              </a:rPr>
              <a:t>Creativity (2 of 2)</a:t>
            </a:r>
            <a:br>
              <a:rPr lang="en-US" sz="3600" dirty="0">
                <a:sym typeface="Verdana"/>
              </a:rPr>
            </a:br>
            <a:r>
              <a:rPr lang="en-US" sz="1600" dirty="0">
                <a:sym typeface="Verdana"/>
              </a:rPr>
              <a:t>LO 9.5a Describe how creativity and emotional intelligence relate to intelligence.</a:t>
            </a:r>
          </a:p>
        </p:txBody>
      </p:sp>
      <p:sp>
        <p:nvSpPr>
          <p:cNvPr id="479" name="Shape 479"/>
          <p:cNvSpPr txBox="1">
            <a:spLocks noGrp="1"/>
          </p:cNvSpPr>
          <p:nvPr>
            <p:ph type="body" idx="1"/>
          </p:nvPr>
        </p:nvSpPr>
        <p:spPr/>
        <p:txBody>
          <a:bodyPr/>
          <a:lstStyle/>
          <a:p>
            <a:pPr lvl="0"/>
            <a:endParaRPr lang="en-US" dirty="0">
              <a:sym typeface="Verdana"/>
            </a:endParaRPr>
          </a:p>
          <a:p>
            <a:pPr lvl="0"/>
            <a:endParaRPr lang="en-US" dirty="0">
              <a:sym typeface="Verdana"/>
            </a:endParaRPr>
          </a:p>
          <a:p>
            <a:pPr lvl="0"/>
            <a:r>
              <a:rPr lang="en-US" dirty="0">
                <a:sym typeface="Verdana"/>
              </a:rPr>
              <a:t> mildly correlated with IQ (.2–.3)</a:t>
            </a:r>
          </a:p>
        </p:txBody>
      </p:sp>
      <p:pic>
        <p:nvPicPr>
          <p:cNvPr id="2" name="Audio 1">
            <a:hlinkClick r:id="" action="ppaction://media"/>
            <a:extLst>
              <a:ext uri="{FF2B5EF4-FFF2-40B4-BE49-F238E27FC236}">
                <a16:creationId xmlns:a16="http://schemas.microsoft.com/office/drawing/2014/main" id="{CC6F9BC2-B738-204A-97CB-DBFD1C1223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62213444"/>
      </p:ext>
    </p:extLst>
  </p:cSld>
  <p:clrMapOvr>
    <a:masterClrMapping/>
  </p:clrMapOvr>
  <p:transition spd="slow" advTm="51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p:txBody>
          <a:bodyPr/>
          <a:lstStyle/>
          <a:p>
            <a:pPr lvl="0"/>
            <a:r>
              <a:rPr lang="en-US" sz="3600" dirty="0">
                <a:sym typeface="Verdana"/>
              </a:rPr>
              <a:t>Emotional Intelligence</a:t>
            </a:r>
            <a:br>
              <a:rPr lang="en-US" dirty="0">
                <a:sym typeface="Verdana"/>
              </a:rPr>
            </a:br>
            <a:r>
              <a:rPr lang="en-US" sz="1600" dirty="0">
                <a:sym typeface="Verdana"/>
              </a:rPr>
              <a:t>LO 9.5a Describe how creativity and emotional intelligence relate to intelligence.</a:t>
            </a:r>
          </a:p>
        </p:txBody>
      </p:sp>
      <p:sp>
        <p:nvSpPr>
          <p:cNvPr id="485" name="Shape 485"/>
          <p:cNvSpPr txBox="1">
            <a:spLocks noGrp="1"/>
          </p:cNvSpPr>
          <p:nvPr>
            <p:ph type="body" idx="1"/>
          </p:nvPr>
        </p:nvSpPr>
        <p:spPr/>
        <p:txBody>
          <a:bodyPr/>
          <a:lstStyle/>
          <a:p>
            <a:pPr lvl="0"/>
            <a:r>
              <a:rPr lang="en-US" dirty="0">
                <a:sym typeface="Verdana"/>
              </a:rPr>
              <a:t>The ability to understand our own and others’ emotions, then apply that information</a:t>
            </a:r>
          </a:p>
          <a:p>
            <a:pPr lvl="0"/>
            <a:r>
              <a:rPr lang="en-US" dirty="0">
                <a:sym typeface="Verdana"/>
              </a:rPr>
              <a:t>Not clear that emotional intelligence differs much from personality</a:t>
            </a:r>
          </a:p>
          <a:p>
            <a:pPr lvl="0"/>
            <a:r>
              <a:rPr lang="en-US" dirty="0">
                <a:sym typeface="Verdana"/>
              </a:rPr>
              <a:t>May not predict job performance beyond general IQ</a:t>
            </a:r>
          </a:p>
        </p:txBody>
      </p:sp>
      <p:pic>
        <p:nvPicPr>
          <p:cNvPr id="2" name="Audio 1">
            <a:hlinkClick r:id="" action="ppaction://media"/>
            <a:extLst>
              <a:ext uri="{FF2B5EF4-FFF2-40B4-BE49-F238E27FC236}">
                <a16:creationId xmlns:a16="http://schemas.microsoft.com/office/drawing/2014/main" id="{A99D5BDF-F76E-7446-827C-C9F43780BA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64673235"/>
      </p:ext>
    </p:extLst>
  </p:cSld>
  <p:clrMapOvr>
    <a:masterClrMapping/>
  </p:clrMapOvr>
  <p:transition spd="slow" advTm="1050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p:txBody>
          <a:bodyPr/>
          <a:lstStyle/>
          <a:p>
            <a:pPr lvl="0"/>
            <a:r>
              <a:rPr lang="en-US" sz="3600" dirty="0">
                <a:sym typeface="Verdana"/>
              </a:rPr>
              <a:t>Fluid and Crystallized Intelligence</a:t>
            </a:r>
            <a:br>
              <a:rPr lang="en-US" sz="3600" dirty="0">
                <a:sym typeface="Verdana"/>
              </a:rPr>
            </a:br>
            <a:r>
              <a:rPr lang="en-US" sz="1600" dirty="0">
                <a:sym typeface="Verdana"/>
              </a:rPr>
              <a:t>LO 9.1a Identify different models and types of intelligence.</a:t>
            </a:r>
          </a:p>
        </p:txBody>
      </p:sp>
      <p:sp>
        <p:nvSpPr>
          <p:cNvPr id="182" name="Shape 182"/>
          <p:cNvSpPr txBox="1">
            <a:spLocks noGrp="1"/>
          </p:cNvSpPr>
          <p:nvPr>
            <p:ph type="body" idx="1"/>
          </p:nvPr>
        </p:nvSpPr>
        <p:spPr/>
        <p:txBody>
          <a:bodyPr/>
          <a:lstStyle/>
          <a:p>
            <a:pPr lvl="0"/>
            <a:r>
              <a:rPr lang="en-US" dirty="0">
                <a:sym typeface="Verdana"/>
              </a:rPr>
              <a:t>Cattell and Horn theorized that “intelligence” is a mix of two capacities:</a:t>
            </a:r>
          </a:p>
          <a:p>
            <a:pPr lvl="1"/>
            <a:r>
              <a:rPr lang="en-US" dirty="0">
                <a:sym typeface="Verdana"/>
              </a:rPr>
              <a:t>The capacity to learn new ways of solving problems, or fluid intelligence</a:t>
            </a:r>
          </a:p>
          <a:p>
            <a:pPr lvl="1"/>
            <a:r>
              <a:rPr lang="en-US" dirty="0">
                <a:sym typeface="Verdana"/>
              </a:rPr>
              <a:t>The accumulated knowledge of the world we gain over time, or crystallized intelligence</a:t>
            </a:r>
          </a:p>
        </p:txBody>
      </p:sp>
      <p:pic>
        <p:nvPicPr>
          <p:cNvPr id="2" name="Audio 1">
            <a:hlinkClick r:id="" action="ppaction://media"/>
            <a:extLst>
              <a:ext uri="{FF2B5EF4-FFF2-40B4-BE49-F238E27FC236}">
                <a16:creationId xmlns:a16="http://schemas.microsoft.com/office/drawing/2014/main" id="{2A14FC19-62EB-6142-AE74-DCC8868DC4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32980450"/>
      </p:ext>
    </p:extLst>
  </p:cSld>
  <p:clrMapOvr>
    <a:masterClrMapping/>
  </p:clrMapOvr>
  <p:transition spd="slow" advTm="388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p:txBody>
          <a:bodyPr/>
          <a:lstStyle/>
          <a:p>
            <a:pPr lvl="0"/>
            <a:r>
              <a:rPr lang="en-US" sz="3600" dirty="0">
                <a:sym typeface="Verdana"/>
              </a:rPr>
              <a:t>Multiple Intelligences (1 of 4)</a:t>
            </a:r>
            <a:br>
              <a:rPr lang="en-US" sz="3600" dirty="0">
                <a:sym typeface="Verdana"/>
              </a:rPr>
            </a:br>
            <a:r>
              <a:rPr lang="en-US" sz="1600" dirty="0">
                <a:sym typeface="Verdana"/>
              </a:rPr>
              <a:t>LO 9.1a Identify different models and types of intelligence.</a:t>
            </a:r>
          </a:p>
        </p:txBody>
      </p:sp>
      <p:sp>
        <p:nvSpPr>
          <p:cNvPr id="194" name="Shape 194"/>
          <p:cNvSpPr txBox="1">
            <a:spLocks noGrp="1"/>
          </p:cNvSpPr>
          <p:nvPr>
            <p:ph type="body" idx="1"/>
          </p:nvPr>
        </p:nvSpPr>
        <p:spPr/>
        <p:txBody>
          <a:bodyPr/>
          <a:lstStyle/>
          <a:p>
            <a:pPr lvl="0"/>
            <a:r>
              <a:rPr lang="en-US" dirty="0">
                <a:sym typeface="Verdana"/>
              </a:rPr>
              <a:t>Several theorists argue that there are entirely different domains of intellectual skill.</a:t>
            </a:r>
          </a:p>
          <a:p>
            <a:pPr lvl="0"/>
            <a:r>
              <a:rPr lang="en-US" dirty="0">
                <a:sym typeface="Verdana"/>
              </a:rPr>
              <a:t>Gardner’s “frames of mind”—ways of thinking about the world</a:t>
            </a:r>
          </a:p>
          <a:p>
            <a:pPr lvl="0"/>
            <a:r>
              <a:rPr lang="en-US" dirty="0">
                <a:sym typeface="Verdana"/>
              </a:rPr>
              <a:t>Argued that autistic savants provide support for these different types of intelligence</a:t>
            </a:r>
          </a:p>
        </p:txBody>
      </p:sp>
      <p:pic>
        <p:nvPicPr>
          <p:cNvPr id="2" name="Audio 1">
            <a:hlinkClick r:id="" action="ppaction://media"/>
            <a:extLst>
              <a:ext uri="{FF2B5EF4-FFF2-40B4-BE49-F238E27FC236}">
                <a16:creationId xmlns:a16="http://schemas.microsoft.com/office/drawing/2014/main" id="{C85F9A7A-B26E-D941-AFC7-0F9D6352B1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2863840"/>
      </p:ext>
    </p:extLst>
  </p:cSld>
  <p:clrMapOvr>
    <a:masterClrMapping/>
  </p:clrMapOvr>
  <p:transition spd="slow" advTm="603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p:txBody>
          <a:bodyPr/>
          <a:lstStyle/>
          <a:p>
            <a:pPr lvl="0"/>
            <a:r>
              <a:rPr lang="en-US" sz="3600" dirty="0">
                <a:sym typeface="Verdana"/>
              </a:rPr>
              <a:t>Table 9.1   Howard Gardner’s Multiple Intelligences</a:t>
            </a:r>
          </a:p>
        </p:txBody>
      </p:sp>
      <p:graphicFrame>
        <p:nvGraphicFramePr>
          <p:cNvPr id="2" name="Table 1" descr="Howard Gardner’s Multiple Intelligences.&#10;Intelligence Type: Linguistic; Characteristics of High Scorers: Speak and write well&#10;Intelligence Type: Logico-mathematical; Characteristics of High Scorers: Use logic and mathematical skills to solve problems such as scientific questions&#10;Intelligence Type: Spatial; Characteristics of High Scorers: Think and reason about objects in three-dimensional space&#10;Intelligence Type: Musical; Characteristics of High Scorers: Perform, understand, and enjoy music&#10;Intelligence Type: Bodily-kinesthetic; Characteristics of High Scorers: Manipulate the body in sports, dance, or other physical endeavors&#10;Intelligence Type: Interpersonal; Characteristics of High Scorers: Understand and interact effectively with others&#10;Intelligence Type: Intrapersonal; Characteristics of High Scorers: Understand and possess insight into oneself&#10;Intelligence Type: Naturalistic; Characteristics of High Scorers: Recognize, identify, and understand animals, plants, and other living things&#10;"/>
          <p:cNvGraphicFramePr>
            <a:graphicFrameLocks noGrp="1"/>
          </p:cNvGraphicFramePr>
          <p:nvPr>
            <p:extLst>
              <p:ext uri="{D42A27DB-BD31-4B8C-83A1-F6EECF244321}">
                <p14:modId xmlns:p14="http://schemas.microsoft.com/office/powerpoint/2010/main" val="1117750912"/>
              </p:ext>
            </p:extLst>
          </p:nvPr>
        </p:nvGraphicFramePr>
        <p:xfrm>
          <a:off x="457200" y="1600200"/>
          <a:ext cx="8153400" cy="4180840"/>
        </p:xfrm>
        <a:graphic>
          <a:graphicData uri="http://schemas.openxmlformats.org/drawingml/2006/table">
            <a:tbl>
              <a:tblPr firstRow="1" bandRow="1">
                <a:tableStyleId>{00A15C55-8517-42AA-B614-E9B94910E393}</a:tableStyleId>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624840">
                <a:tc>
                  <a:txBody>
                    <a:bodyPr/>
                    <a:lstStyle/>
                    <a:p>
                      <a:r>
                        <a:rPr lang="en-US" sz="1400" b="1" i="0" u="none" strike="noStrike" cap="none" baseline="0" dirty="0">
                          <a:solidFill>
                            <a:schemeClr val="lt1"/>
                          </a:solidFill>
                          <a:latin typeface="+mn-lt"/>
                          <a:ea typeface="+mn-ea"/>
                          <a:cs typeface="+mn-cs"/>
                          <a:sym typeface="Arial"/>
                        </a:rPr>
                        <a:t>Intelligence Type</a:t>
                      </a:r>
                      <a:endParaRPr lang="en-US" b="1" dirty="0"/>
                    </a:p>
                  </a:txBody>
                  <a:tcPr/>
                </a:tc>
                <a:tc>
                  <a:txBody>
                    <a:bodyPr/>
                    <a:lstStyle/>
                    <a:p>
                      <a:r>
                        <a:rPr lang="en-US" sz="1400" b="1" i="0" u="none" strike="noStrike" cap="none" baseline="0" dirty="0">
                          <a:solidFill>
                            <a:schemeClr val="lt1"/>
                          </a:solidFill>
                          <a:latin typeface="+mn-lt"/>
                          <a:ea typeface="+mn-ea"/>
                          <a:cs typeface="+mn-cs"/>
                          <a:sym typeface="Arial"/>
                        </a:rPr>
                        <a:t>Characteristics of High Scorers</a:t>
                      </a:r>
                      <a:endParaRPr lang="en-US" b="1" dirty="0"/>
                    </a:p>
                  </a:txBody>
                  <a:tcPr/>
                </a:tc>
                <a:extLst>
                  <a:ext uri="{0D108BD9-81ED-4DB2-BD59-A6C34878D82A}">
                    <a16:rowId xmlns:a16="http://schemas.microsoft.com/office/drawing/2014/main" val="10000"/>
                  </a:ext>
                </a:extLst>
              </a:tr>
              <a:tr h="370840">
                <a:tc>
                  <a:txBody>
                    <a:bodyPr/>
                    <a:lstStyle/>
                    <a:p>
                      <a:r>
                        <a:rPr lang="en-US" sz="1400" b="0" i="0" u="none" strike="noStrike" cap="none" baseline="0" dirty="0">
                          <a:solidFill>
                            <a:schemeClr val="dk1"/>
                          </a:solidFill>
                          <a:latin typeface="+mn-lt"/>
                          <a:ea typeface="+mn-ea"/>
                          <a:cs typeface="+mn-cs"/>
                          <a:sym typeface="Arial"/>
                        </a:rPr>
                        <a:t>Linguistic</a:t>
                      </a:r>
                      <a:endParaRPr lang="en-US" dirty="0"/>
                    </a:p>
                  </a:txBody>
                  <a:tcPr/>
                </a:tc>
                <a:tc>
                  <a:txBody>
                    <a:bodyPr/>
                    <a:lstStyle/>
                    <a:p>
                      <a:r>
                        <a:rPr lang="en-US" sz="1400" b="0" i="0" u="none" strike="noStrike" cap="none" baseline="0" dirty="0">
                          <a:solidFill>
                            <a:schemeClr val="dk1"/>
                          </a:solidFill>
                          <a:latin typeface="+mn-lt"/>
                          <a:ea typeface="+mn-ea"/>
                          <a:cs typeface="+mn-cs"/>
                          <a:sym typeface="Arial"/>
                        </a:rPr>
                        <a:t>Speak and write well</a:t>
                      </a:r>
                      <a:endParaRPr lang="en-US" dirty="0"/>
                    </a:p>
                  </a:txBody>
                  <a:tcPr/>
                </a:tc>
                <a:extLst>
                  <a:ext uri="{0D108BD9-81ED-4DB2-BD59-A6C34878D82A}">
                    <a16:rowId xmlns:a16="http://schemas.microsoft.com/office/drawing/2014/main" val="10001"/>
                  </a:ext>
                </a:extLst>
              </a:tr>
              <a:tr h="370840">
                <a:tc>
                  <a:txBody>
                    <a:bodyPr/>
                    <a:lstStyle/>
                    <a:p>
                      <a:r>
                        <a:rPr lang="en-US" sz="1400" b="0" i="0" u="none" strike="noStrike" cap="none" baseline="0" dirty="0" err="1">
                          <a:solidFill>
                            <a:schemeClr val="dk1"/>
                          </a:solidFill>
                          <a:latin typeface="+mn-lt"/>
                          <a:ea typeface="+mn-ea"/>
                          <a:cs typeface="+mn-cs"/>
                          <a:sym typeface="Arial"/>
                        </a:rPr>
                        <a:t>Logico</a:t>
                      </a:r>
                      <a:r>
                        <a:rPr lang="en-US" sz="1400" b="0" i="0" u="none" strike="noStrike" cap="none" baseline="0" dirty="0">
                          <a:solidFill>
                            <a:schemeClr val="dk1"/>
                          </a:solidFill>
                          <a:latin typeface="+mn-lt"/>
                          <a:ea typeface="+mn-ea"/>
                          <a:cs typeface="+mn-cs"/>
                          <a:sym typeface="Arial"/>
                        </a:rPr>
                        <a:t>-mathematical</a:t>
                      </a:r>
                      <a:endParaRPr lang="en-US" dirty="0"/>
                    </a:p>
                  </a:txBody>
                  <a:tcPr/>
                </a:tc>
                <a:tc>
                  <a:txBody>
                    <a:bodyPr/>
                    <a:lstStyle/>
                    <a:p>
                      <a:r>
                        <a:rPr lang="en-US" sz="1400" b="0" i="0" u="none" strike="noStrike" cap="none" baseline="0" dirty="0">
                          <a:solidFill>
                            <a:schemeClr val="dk1"/>
                          </a:solidFill>
                          <a:latin typeface="+mn-lt"/>
                          <a:ea typeface="+mn-ea"/>
                          <a:cs typeface="+mn-cs"/>
                          <a:sym typeface="Arial"/>
                        </a:rPr>
                        <a:t>Use logic and mathematical skills to solve problems such as scientific questions</a:t>
                      </a:r>
                      <a:endParaRPr lang="en-US" dirty="0"/>
                    </a:p>
                  </a:txBody>
                  <a:tcPr/>
                </a:tc>
                <a:extLst>
                  <a:ext uri="{0D108BD9-81ED-4DB2-BD59-A6C34878D82A}">
                    <a16:rowId xmlns:a16="http://schemas.microsoft.com/office/drawing/2014/main" val="10002"/>
                  </a:ext>
                </a:extLst>
              </a:tr>
              <a:tr h="370840">
                <a:tc>
                  <a:txBody>
                    <a:bodyPr/>
                    <a:lstStyle/>
                    <a:p>
                      <a:r>
                        <a:rPr lang="en-US" sz="1400" b="0" i="0" u="none" strike="noStrike" cap="none" baseline="0" dirty="0">
                          <a:solidFill>
                            <a:schemeClr val="dk1"/>
                          </a:solidFill>
                          <a:latin typeface="+mn-lt"/>
                          <a:ea typeface="+mn-ea"/>
                          <a:cs typeface="+mn-cs"/>
                          <a:sym typeface="Arial"/>
                        </a:rPr>
                        <a:t>Spatial</a:t>
                      </a:r>
                      <a:endParaRPr lang="en-US" dirty="0"/>
                    </a:p>
                  </a:txBody>
                  <a:tcPr/>
                </a:tc>
                <a:tc>
                  <a:txBody>
                    <a:bodyPr/>
                    <a:lstStyle/>
                    <a:p>
                      <a:r>
                        <a:rPr lang="en-US" sz="1400" b="0" i="0" u="none" strike="noStrike" cap="none" baseline="0" dirty="0">
                          <a:solidFill>
                            <a:schemeClr val="dk1"/>
                          </a:solidFill>
                          <a:latin typeface="+mn-lt"/>
                          <a:ea typeface="+mn-ea"/>
                          <a:cs typeface="+mn-cs"/>
                          <a:sym typeface="Arial"/>
                        </a:rPr>
                        <a:t>Think and reason about objects in three-dimensional space</a:t>
                      </a:r>
                      <a:endParaRPr lang="en-US" dirty="0"/>
                    </a:p>
                  </a:txBody>
                  <a:tcPr/>
                </a:tc>
                <a:extLst>
                  <a:ext uri="{0D108BD9-81ED-4DB2-BD59-A6C34878D82A}">
                    <a16:rowId xmlns:a16="http://schemas.microsoft.com/office/drawing/2014/main" val="10003"/>
                  </a:ext>
                </a:extLst>
              </a:tr>
              <a:tr h="370840">
                <a:tc>
                  <a:txBody>
                    <a:bodyPr/>
                    <a:lstStyle/>
                    <a:p>
                      <a:r>
                        <a:rPr lang="en-US" sz="1400" b="0" i="0" u="none" strike="noStrike" cap="none" baseline="0" dirty="0">
                          <a:solidFill>
                            <a:schemeClr val="dk1"/>
                          </a:solidFill>
                          <a:latin typeface="+mn-lt"/>
                          <a:ea typeface="+mn-ea"/>
                          <a:cs typeface="+mn-cs"/>
                          <a:sym typeface="Arial"/>
                        </a:rPr>
                        <a:t>Musical</a:t>
                      </a:r>
                      <a:endParaRPr lang="en-US" dirty="0"/>
                    </a:p>
                  </a:txBody>
                  <a:tcPr/>
                </a:tc>
                <a:tc>
                  <a:txBody>
                    <a:bodyPr/>
                    <a:lstStyle/>
                    <a:p>
                      <a:r>
                        <a:rPr lang="en-US" sz="1400" b="0" i="0" u="none" strike="noStrike" cap="none" baseline="0" dirty="0">
                          <a:solidFill>
                            <a:schemeClr val="dk1"/>
                          </a:solidFill>
                          <a:latin typeface="+mn-lt"/>
                          <a:ea typeface="+mn-ea"/>
                          <a:cs typeface="+mn-cs"/>
                          <a:sym typeface="Arial"/>
                        </a:rPr>
                        <a:t>Perform, understand, and enjoy music</a:t>
                      </a:r>
                      <a:endParaRPr lang="en-US" dirty="0"/>
                    </a:p>
                  </a:txBody>
                  <a:tcPr/>
                </a:tc>
                <a:extLst>
                  <a:ext uri="{0D108BD9-81ED-4DB2-BD59-A6C34878D82A}">
                    <a16:rowId xmlns:a16="http://schemas.microsoft.com/office/drawing/2014/main" val="10004"/>
                  </a:ext>
                </a:extLst>
              </a:tr>
              <a:tr h="370840">
                <a:tc>
                  <a:txBody>
                    <a:bodyPr/>
                    <a:lstStyle/>
                    <a:p>
                      <a:r>
                        <a:rPr lang="en-US" sz="1400" b="0" i="0" u="none" strike="noStrike" cap="none" baseline="0" dirty="0">
                          <a:solidFill>
                            <a:schemeClr val="dk1"/>
                          </a:solidFill>
                          <a:latin typeface="+mn-lt"/>
                          <a:ea typeface="+mn-ea"/>
                          <a:cs typeface="+mn-cs"/>
                          <a:sym typeface="Arial"/>
                        </a:rPr>
                        <a:t>Bodily-kinesthetic</a:t>
                      </a:r>
                      <a:endParaRPr lang="en-US" dirty="0"/>
                    </a:p>
                  </a:txBody>
                  <a:tcPr/>
                </a:tc>
                <a:tc>
                  <a:txBody>
                    <a:bodyPr/>
                    <a:lstStyle/>
                    <a:p>
                      <a:r>
                        <a:rPr lang="en-US" sz="1400" b="0" i="0" u="none" strike="noStrike" cap="none" baseline="0" dirty="0">
                          <a:solidFill>
                            <a:schemeClr val="dk1"/>
                          </a:solidFill>
                          <a:latin typeface="+mn-lt"/>
                          <a:ea typeface="+mn-ea"/>
                          <a:cs typeface="+mn-cs"/>
                          <a:sym typeface="Arial"/>
                        </a:rPr>
                        <a:t>Manipulate the body in sports, dance, or other physical endeavors</a:t>
                      </a:r>
                      <a:endParaRPr lang="en-US" dirty="0"/>
                    </a:p>
                  </a:txBody>
                  <a:tcPr/>
                </a:tc>
                <a:extLst>
                  <a:ext uri="{0D108BD9-81ED-4DB2-BD59-A6C34878D82A}">
                    <a16:rowId xmlns:a16="http://schemas.microsoft.com/office/drawing/2014/main" val="10005"/>
                  </a:ext>
                </a:extLst>
              </a:tr>
              <a:tr h="370840">
                <a:tc>
                  <a:txBody>
                    <a:bodyPr/>
                    <a:lstStyle/>
                    <a:p>
                      <a:r>
                        <a:rPr lang="en-US" sz="1400" b="0" i="0" u="none" strike="noStrike" cap="none" baseline="0" dirty="0">
                          <a:solidFill>
                            <a:schemeClr val="dk1"/>
                          </a:solidFill>
                          <a:latin typeface="+mn-lt"/>
                          <a:ea typeface="+mn-ea"/>
                          <a:cs typeface="+mn-cs"/>
                          <a:sym typeface="Arial"/>
                        </a:rPr>
                        <a:t>Interpersonal</a:t>
                      </a:r>
                      <a:endParaRPr lang="en-US" dirty="0"/>
                    </a:p>
                  </a:txBody>
                  <a:tcPr/>
                </a:tc>
                <a:tc>
                  <a:txBody>
                    <a:bodyPr/>
                    <a:lstStyle/>
                    <a:p>
                      <a:r>
                        <a:rPr lang="en-US" sz="1400" b="0" i="0" u="none" strike="noStrike" cap="none" baseline="0" dirty="0">
                          <a:solidFill>
                            <a:schemeClr val="dk1"/>
                          </a:solidFill>
                          <a:latin typeface="+mn-lt"/>
                          <a:ea typeface="+mn-ea"/>
                          <a:cs typeface="+mn-cs"/>
                          <a:sym typeface="Arial"/>
                        </a:rPr>
                        <a:t>Understand and interact effectively with others</a:t>
                      </a:r>
                      <a:endParaRPr lang="en-US" dirty="0"/>
                    </a:p>
                  </a:txBody>
                  <a:tcPr/>
                </a:tc>
                <a:extLst>
                  <a:ext uri="{0D108BD9-81ED-4DB2-BD59-A6C34878D82A}">
                    <a16:rowId xmlns:a16="http://schemas.microsoft.com/office/drawing/2014/main" val="10006"/>
                  </a:ext>
                </a:extLst>
              </a:tr>
              <a:tr h="370840">
                <a:tc>
                  <a:txBody>
                    <a:bodyPr/>
                    <a:lstStyle/>
                    <a:p>
                      <a:r>
                        <a:rPr lang="en-US" sz="1400" b="0" i="0" u="none" strike="noStrike" cap="none" baseline="0" dirty="0">
                          <a:solidFill>
                            <a:schemeClr val="dk1"/>
                          </a:solidFill>
                          <a:latin typeface="+mn-lt"/>
                          <a:ea typeface="+mn-ea"/>
                          <a:cs typeface="+mn-cs"/>
                          <a:sym typeface="Arial"/>
                        </a:rPr>
                        <a:t>Intrapersonal</a:t>
                      </a:r>
                      <a:endParaRPr lang="en-US" dirty="0"/>
                    </a:p>
                  </a:txBody>
                  <a:tcPr/>
                </a:tc>
                <a:tc>
                  <a:txBody>
                    <a:bodyPr/>
                    <a:lstStyle/>
                    <a:p>
                      <a:r>
                        <a:rPr lang="en-US" sz="1400" b="0" i="0" u="none" strike="noStrike" cap="none" baseline="0" dirty="0">
                          <a:solidFill>
                            <a:schemeClr val="dk1"/>
                          </a:solidFill>
                          <a:latin typeface="+mn-lt"/>
                          <a:ea typeface="+mn-ea"/>
                          <a:cs typeface="+mn-cs"/>
                          <a:sym typeface="Arial"/>
                        </a:rPr>
                        <a:t>Understand and possess insight into oneself</a:t>
                      </a:r>
                      <a:endParaRPr lang="en-US" dirty="0"/>
                    </a:p>
                  </a:txBody>
                  <a:tcPr/>
                </a:tc>
                <a:extLst>
                  <a:ext uri="{0D108BD9-81ED-4DB2-BD59-A6C34878D82A}">
                    <a16:rowId xmlns:a16="http://schemas.microsoft.com/office/drawing/2014/main" val="10007"/>
                  </a:ext>
                </a:extLst>
              </a:tr>
              <a:tr h="370840">
                <a:tc>
                  <a:txBody>
                    <a:bodyPr/>
                    <a:lstStyle/>
                    <a:p>
                      <a:r>
                        <a:rPr lang="en-US" sz="1400" b="0" i="0" u="none" strike="noStrike" cap="none" baseline="0" dirty="0">
                          <a:solidFill>
                            <a:schemeClr val="dk1"/>
                          </a:solidFill>
                          <a:latin typeface="+mn-lt"/>
                          <a:ea typeface="+mn-ea"/>
                          <a:cs typeface="+mn-cs"/>
                          <a:sym typeface="Arial"/>
                        </a:rPr>
                        <a:t>Naturalistic</a:t>
                      </a:r>
                      <a:endParaRPr lang="en-US" dirty="0"/>
                    </a:p>
                  </a:txBody>
                  <a:tcPr/>
                </a:tc>
                <a:tc>
                  <a:txBody>
                    <a:bodyPr/>
                    <a:lstStyle/>
                    <a:p>
                      <a:r>
                        <a:rPr lang="en-US" sz="1400" b="0" i="0" u="none" strike="noStrike" cap="none" baseline="0" dirty="0">
                          <a:solidFill>
                            <a:schemeClr val="dk1"/>
                          </a:solidFill>
                          <a:latin typeface="+mn-lt"/>
                          <a:ea typeface="+mn-ea"/>
                          <a:cs typeface="+mn-cs"/>
                          <a:sym typeface="Arial"/>
                        </a:rPr>
                        <a:t>Recognize, identify, and understand animals, plants, and other living things</a:t>
                      </a:r>
                      <a:endParaRPr lang="en-US" dirty="0"/>
                    </a:p>
                  </a:txBody>
                  <a:tcPr/>
                </a:tc>
                <a:extLst>
                  <a:ext uri="{0D108BD9-81ED-4DB2-BD59-A6C34878D82A}">
                    <a16:rowId xmlns:a16="http://schemas.microsoft.com/office/drawing/2014/main" val="10008"/>
                  </a:ext>
                </a:extLst>
              </a:tr>
            </a:tbl>
          </a:graphicData>
        </a:graphic>
      </p:graphicFrame>
      <p:pic>
        <p:nvPicPr>
          <p:cNvPr id="3" name="Audio 2">
            <a:hlinkClick r:id="" action="ppaction://media"/>
            <a:extLst>
              <a:ext uri="{FF2B5EF4-FFF2-40B4-BE49-F238E27FC236}">
                <a16:creationId xmlns:a16="http://schemas.microsoft.com/office/drawing/2014/main" id="{641145C3-9BCA-B541-8623-2C423EABC8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89423506"/>
      </p:ext>
    </p:extLst>
  </p:cSld>
  <p:clrMapOvr>
    <a:masterClrMapping/>
  </p:clrMapOvr>
  <p:transition spd="slow" advTm="996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p:txBody>
          <a:bodyPr/>
          <a:lstStyle/>
          <a:p>
            <a:pPr lvl="0"/>
            <a:r>
              <a:rPr lang="en-US" sz="3600" dirty="0">
                <a:sym typeface="Verdana"/>
              </a:rPr>
              <a:t>Multiple Intelligences (2 of 4)</a:t>
            </a:r>
            <a:br>
              <a:rPr lang="en-US" sz="3600" dirty="0">
                <a:sym typeface="Verdana"/>
              </a:rPr>
            </a:br>
            <a:r>
              <a:rPr lang="en-US" sz="1600" dirty="0">
                <a:sym typeface="Verdana"/>
              </a:rPr>
              <a:t>LO 9.1a Identify different models and types of intelligence.</a:t>
            </a:r>
          </a:p>
        </p:txBody>
      </p:sp>
      <p:sp>
        <p:nvSpPr>
          <p:cNvPr id="206" name="Shape 206"/>
          <p:cNvSpPr txBox="1">
            <a:spLocks noGrp="1"/>
          </p:cNvSpPr>
          <p:nvPr>
            <p:ph type="body" idx="1"/>
          </p:nvPr>
        </p:nvSpPr>
        <p:spPr/>
        <p:txBody>
          <a:bodyPr/>
          <a:lstStyle/>
          <a:p>
            <a:pPr lvl="0"/>
            <a:r>
              <a:rPr lang="en-US" dirty="0">
                <a:sym typeface="Verdana"/>
              </a:rPr>
              <a:t>Mixed scientific reaction to this model, as it is virtually impossible to falsify</a:t>
            </a:r>
          </a:p>
          <a:p>
            <a:pPr lvl="0"/>
            <a:r>
              <a:rPr lang="en-US" dirty="0">
                <a:sym typeface="Verdana"/>
              </a:rPr>
              <a:t>Also not clear why only certain abilities classify as intelligences</a:t>
            </a:r>
          </a:p>
          <a:p>
            <a:pPr lvl="0"/>
            <a:r>
              <a:rPr lang="en-US" dirty="0">
                <a:sym typeface="Verdana"/>
              </a:rPr>
              <a:t>No good evidence that these intelligences are truly independent</a:t>
            </a:r>
          </a:p>
        </p:txBody>
      </p:sp>
      <p:pic>
        <p:nvPicPr>
          <p:cNvPr id="2" name="Audio 1">
            <a:hlinkClick r:id="" action="ppaction://media"/>
            <a:extLst>
              <a:ext uri="{FF2B5EF4-FFF2-40B4-BE49-F238E27FC236}">
                <a16:creationId xmlns:a16="http://schemas.microsoft.com/office/drawing/2014/main" id="{4136B96E-9181-0A4F-93AF-86B4ED5AAD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15756545"/>
      </p:ext>
    </p:extLst>
  </p:cSld>
  <p:clrMapOvr>
    <a:masterClrMapping/>
  </p:clrMapOvr>
  <p:transition spd="slow" advTm="254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p:txBody>
          <a:bodyPr/>
          <a:lstStyle/>
          <a:p>
            <a:pPr lvl="0"/>
            <a:r>
              <a:rPr lang="en-US" sz="3600" dirty="0">
                <a:sym typeface="Verdana"/>
              </a:rPr>
              <a:t>Multiple Intelligences (3 of 4)</a:t>
            </a:r>
            <a:br>
              <a:rPr lang="en-US" sz="3600" dirty="0">
                <a:sym typeface="Verdana"/>
              </a:rPr>
            </a:br>
            <a:r>
              <a:rPr lang="en-US" sz="1600" dirty="0">
                <a:sym typeface="Verdana"/>
              </a:rPr>
              <a:t>LO 9.1a Identify different models and types of intelligence.</a:t>
            </a:r>
          </a:p>
        </p:txBody>
      </p:sp>
      <p:sp>
        <p:nvSpPr>
          <p:cNvPr id="212" name="Shape 212"/>
          <p:cNvSpPr txBox="1">
            <a:spLocks noGrp="1"/>
          </p:cNvSpPr>
          <p:nvPr>
            <p:ph type="body" idx="1"/>
          </p:nvPr>
        </p:nvSpPr>
        <p:spPr/>
        <p:txBody>
          <a:bodyPr/>
          <a:lstStyle/>
          <a:p>
            <a:pPr lvl="0"/>
            <a:r>
              <a:rPr lang="en-US" dirty="0">
                <a:sym typeface="Verdana"/>
              </a:rPr>
              <a:t>The </a:t>
            </a:r>
            <a:r>
              <a:rPr lang="en-US" dirty="0" err="1">
                <a:sym typeface="Verdana"/>
              </a:rPr>
              <a:t>triarchic</a:t>
            </a:r>
            <a:r>
              <a:rPr lang="en-US" dirty="0">
                <a:sym typeface="Verdana"/>
              </a:rPr>
              <a:t> model</a:t>
            </a:r>
          </a:p>
          <a:p>
            <a:pPr lvl="1"/>
            <a:r>
              <a:rPr lang="en-US" dirty="0">
                <a:sym typeface="Verdana"/>
              </a:rPr>
              <a:t>Sternberg theorized three largely distinct types of intelligence.</a:t>
            </a:r>
          </a:p>
          <a:p>
            <a:pPr lvl="1"/>
            <a:r>
              <a:rPr lang="en-US" dirty="0">
                <a:sym typeface="Verdana"/>
              </a:rPr>
              <a:t>Believes that having one does not ensure you have the others</a:t>
            </a:r>
          </a:p>
          <a:p>
            <a:pPr lvl="1"/>
            <a:r>
              <a:rPr lang="en-US" dirty="0">
                <a:sym typeface="Verdana"/>
              </a:rPr>
              <a:t>Analytical intelligence is the ability to reason logically, or “book smarts.”</a:t>
            </a:r>
          </a:p>
          <a:p>
            <a:pPr lvl="1"/>
            <a:r>
              <a:rPr lang="en-US" dirty="0">
                <a:sym typeface="Verdana"/>
              </a:rPr>
              <a:t>Practical intelligence is the ability to solve real-world problems, or “street smarts.”</a:t>
            </a:r>
          </a:p>
          <a:p>
            <a:pPr lvl="1"/>
            <a:r>
              <a:rPr lang="en-US" dirty="0">
                <a:sym typeface="Verdana"/>
              </a:rPr>
              <a:t>Creative intelligence is the ability to come up with novel and effective answers.</a:t>
            </a:r>
          </a:p>
          <a:p>
            <a:pPr lvl="1"/>
            <a:endParaRPr lang="en-US" dirty="0">
              <a:sym typeface="Verdana"/>
            </a:endParaRPr>
          </a:p>
        </p:txBody>
      </p:sp>
      <p:pic>
        <p:nvPicPr>
          <p:cNvPr id="2" name="Audio 1">
            <a:hlinkClick r:id="" action="ppaction://media"/>
            <a:extLst>
              <a:ext uri="{FF2B5EF4-FFF2-40B4-BE49-F238E27FC236}">
                <a16:creationId xmlns:a16="http://schemas.microsoft.com/office/drawing/2014/main" id="{D42AA297-D37D-E841-87DC-7E1F8DCE2C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27594557"/>
      </p:ext>
    </p:extLst>
  </p:cSld>
  <p:clrMapOvr>
    <a:masterClrMapping/>
  </p:clrMapOvr>
  <p:transition spd="slow" advTm="745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1154</TotalTime>
  <Words>2046</Words>
  <Application>Microsoft Macintosh PowerPoint</Application>
  <PresentationFormat>On-screen Show (4:3)</PresentationFormat>
  <Paragraphs>206</Paragraphs>
  <Slides>41</Slides>
  <Notes>37</Notes>
  <HiddenSlides>0</HiddenSlides>
  <MMClips>34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Cambria Math</vt:lpstr>
      <vt:lpstr>Noto Sans Symbols</vt:lpstr>
      <vt:lpstr>Times New Roman</vt:lpstr>
      <vt:lpstr>Verdana</vt:lpstr>
      <vt:lpstr>508 Lecture</vt:lpstr>
      <vt:lpstr>Psychology: From Inquiry to Understanding</vt:lpstr>
      <vt:lpstr>What Is Intelligence? LO 9.1a Identify different models and types of intelligence.</vt:lpstr>
      <vt:lpstr>Intelligence as Abstract Thinking LO 9.1a Identify different models and types of intelligence.</vt:lpstr>
      <vt:lpstr>Intelligence as General versus Specific Abilities LO 9.1a Identify different models and types of intelligence.</vt:lpstr>
      <vt:lpstr>Fluid and Crystallized Intelligence LO 9.1a Identify different models and types of intelligence.</vt:lpstr>
      <vt:lpstr>Multiple Intelligences (1 of 4) LO 9.1a Identify different models and types of intelligence.</vt:lpstr>
      <vt:lpstr>Table 9.1   Howard Gardner’s Multiple Intelligences</vt:lpstr>
      <vt:lpstr>Multiple Intelligences (2 of 4) LO 9.1a Identify different models and types of intelligence.</vt:lpstr>
      <vt:lpstr>Multiple Intelligences (3 of 4) LO 9.1a Identify different models and types of intelligence.</vt:lpstr>
      <vt:lpstr>Figure 9.3   Sternberg’s Triarchic Model of Intelligence</vt:lpstr>
      <vt:lpstr>Biological Bases of Intelligence  (1 of 3) LO 9.1b Describe the connection between intelligence and brain size and efficiency.</vt:lpstr>
      <vt:lpstr>Biological Bases of Intelligence  (2 of 3) LO 9.1b Describe the connection between intelligence and brain size and efficiency.</vt:lpstr>
      <vt:lpstr>Biological Bases of Intelligence  (3 of 3) LO 9.1b Describe the connection between intelligence and brain size and efficiency.</vt:lpstr>
      <vt:lpstr>9.2: Intelligence Testing: The Good, the Bad, and the Ugly</vt:lpstr>
      <vt:lpstr>How We Calculate IQ (1 of 2) LO 9.2a Determine how psychologists calculate IQ.</vt:lpstr>
      <vt:lpstr>How We Calculate IQ (2 of 2) LO 9.2a Determine how psychologists calculate IQ.</vt:lpstr>
      <vt:lpstr>The Eugenics Movement LO 9.2b Explain the history of misuse of intelligence tests in the United States.</vt:lpstr>
      <vt:lpstr>Figure 9.7   A Sterilization Map of the United States</vt:lpstr>
      <vt:lpstr>IQ Testing Today (1 of 3) LO 9.2c Describe tests of intelligence used today and evaluate the reliability and validity of IQ scores.</vt:lpstr>
      <vt:lpstr>IQ Testing Today (2 of 3) LO 9.2c Describe tests of intelligence used today and evaluate the reliability and validity of IQ scores.</vt:lpstr>
      <vt:lpstr>Figure 9.8   Sample Items from WAIS</vt:lpstr>
      <vt:lpstr>IQ Testing Today (3 of 3)  LO 9.2c Describe tests of intelligence used today and evaluate the reliability and validity of IQ scores.</vt:lpstr>
      <vt:lpstr>Figure 9.9  Item Similar to that on Raven’s Progressive Matrices</vt:lpstr>
      <vt:lpstr>College Admissions Tests LO 9.2c Describe tests of intelligence used today and evaluate the reliability and validity of IQ scores.</vt:lpstr>
      <vt:lpstr>Reliability of IQ Scores LO 9.2c Describe tests of intelligence used today and evaluate the reliability and validity of IQ scores.</vt:lpstr>
      <vt:lpstr>Validity of IQ Scores LO 9.2c Describe tests of intelligence used today and evaluate the reliability and validity of IQ scores.</vt:lpstr>
      <vt:lpstr>Figure 9.11  Distribution of IQ Scores in the General Population</vt:lpstr>
      <vt:lpstr>A Tale of Two Tails (1 of 3) LO 9.2d Distinguish the unique characteristics of mental retardation and genius.</vt:lpstr>
      <vt:lpstr>A Tale of Two Tails (2 of 3) LO 9.2d Distinguish the unique characteristics of mental retardation and genius.</vt:lpstr>
      <vt:lpstr>9.4: Group Differences in IQ: The Science and the Politics</vt:lpstr>
      <vt:lpstr>Sex Differences in IQ and Mental Abilities (1 of 3) LO 9.4a Identify similarities and differences in mental ability between men and women.</vt:lpstr>
      <vt:lpstr>Figure 9.16   Distributions of Men and Women in IQ Tests </vt:lpstr>
      <vt:lpstr>Sex Differences in IQ and Mental Abilities (2 of 3) LO 9.9 Identify similarities and differences in mental ability between men and women.</vt:lpstr>
      <vt:lpstr>Sex Differences in IQ and Mental Abilities (3 of 3) LO 9.4a Identify similarities and differences in mental ability between men and women.</vt:lpstr>
      <vt:lpstr>Racial Differences in IQ (1 of 3) LO 9.4b Evaluate the evidence concerning racial differences in IQ.</vt:lpstr>
      <vt:lpstr>Racial Differences in IQ (2 of 3) LO 9.4b Evaluate the evidence concerning racial differences in IQ.</vt:lpstr>
      <vt:lpstr>Figure 9.19  Drawings of Two Groups of Plants</vt:lpstr>
      <vt:lpstr>9.5: The Rest of the Story: Other Dimensions of Intellect</vt:lpstr>
      <vt:lpstr>Creativity (1 of 2) LO 9.5a Describe how creativity and emotional intelligence relate to intelligence.</vt:lpstr>
      <vt:lpstr>Creativity (2 of 2) LO 9.5a Describe how creativity and emotional intelligence relate to intelligence.</vt:lpstr>
      <vt:lpstr>Emotional Intelligence LO 9.5a Describe how creativity and emotional intelligence relate to intelligence.</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Lilienfeld 4e Chapter 9 PPT</dc:title>
  <dc:creator>Jason Warnick, Ph.D.</dc:creator>
  <cp:lastModifiedBy>Barbara Stern</cp:lastModifiedBy>
  <cp:revision>85</cp:revision>
  <dcterms:modified xsi:type="dcterms:W3CDTF">2020-03-31T19:12:34Z</dcterms:modified>
</cp:coreProperties>
</file>