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39"/>
  </p:notesMasterIdLst>
  <p:sldIdLst>
    <p:sldId id="256" r:id="rId2"/>
    <p:sldId id="265" r:id="rId3"/>
    <p:sldId id="266" r:id="rId4"/>
    <p:sldId id="267" r:id="rId5"/>
    <p:sldId id="315" r:id="rId6"/>
    <p:sldId id="268" r:id="rId7"/>
    <p:sldId id="269" r:id="rId8"/>
    <p:sldId id="314" r:id="rId9"/>
    <p:sldId id="275" r:id="rId10"/>
    <p:sldId id="276" r:id="rId11"/>
    <p:sldId id="284" r:id="rId12"/>
    <p:sldId id="285" r:id="rId13"/>
    <p:sldId id="286" r:id="rId14"/>
    <p:sldId id="287" r:id="rId15"/>
    <p:sldId id="288" r:id="rId16"/>
    <p:sldId id="289" r:id="rId17"/>
    <p:sldId id="296" r:id="rId18"/>
    <p:sldId id="297" r:id="rId19"/>
    <p:sldId id="298" r:id="rId20"/>
    <p:sldId id="299" r:id="rId21"/>
    <p:sldId id="300" r:id="rId22"/>
    <p:sldId id="301" r:id="rId23"/>
    <p:sldId id="302" r:id="rId24"/>
    <p:sldId id="303" r:id="rId25"/>
    <p:sldId id="304" r:id="rId26"/>
    <p:sldId id="305" r:id="rId27"/>
    <p:sldId id="306" r:id="rId28"/>
    <p:sldId id="318" r:id="rId29"/>
    <p:sldId id="307" r:id="rId30"/>
    <p:sldId id="319" r:id="rId31"/>
    <p:sldId id="308" r:id="rId32"/>
    <p:sldId id="320" r:id="rId33"/>
    <p:sldId id="309" r:id="rId34"/>
    <p:sldId id="310" r:id="rId35"/>
    <p:sldId id="311" r:id="rId36"/>
    <p:sldId id="321" r:id="rId37"/>
    <p:sldId id="312"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188"/>
    <p:restoredTop sz="50067"/>
  </p:normalViewPr>
  <p:slideViewPr>
    <p:cSldViewPr>
      <p:cViewPr varScale="1">
        <p:scale>
          <a:sx n="62" d="100"/>
          <a:sy n="62" d="100"/>
        </p:scale>
        <p:origin x="3328" y="184"/>
      </p:cViewPr>
      <p:guideLst>
        <p:guide orient="horz" pos="2160"/>
        <p:guide pos="2880"/>
      </p:guideLst>
    </p:cSldViewPr>
  </p:slideViewPr>
  <p:notesTextViewPr>
    <p:cViewPr>
      <p:scale>
        <a:sx n="100" d="100"/>
        <a:sy n="100" d="100"/>
      </p:scale>
      <p:origin x="0" y="0"/>
    </p:cViewPr>
  </p:notesTextViewPr>
  <p:sorterViewPr>
    <p:cViewPr>
      <p:scale>
        <a:sx n="157" d="100"/>
        <a:sy n="15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FB8061-95D5-6F43-BFEF-75E4346BA8A2}"/>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B7EA5386-F1AB-B545-85DA-2E72CAC3FAD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ea typeface="ＭＳ Ｐゴシック" charset="-128"/>
              </a:defRPr>
            </a:lvl1pPr>
          </a:lstStyle>
          <a:p>
            <a:pPr>
              <a:defRPr/>
            </a:pPr>
            <a:fld id="{7B41F3D5-6533-FA42-A886-33C640BAB744}" type="datetime1">
              <a:rPr lang="en-US" altLang="en-US"/>
              <a:pPr>
                <a:defRPr/>
              </a:pPr>
              <a:t>8/21/18</a:t>
            </a:fld>
            <a:endParaRPr lang="en-US" altLang="en-US"/>
          </a:p>
        </p:txBody>
      </p:sp>
      <p:sp>
        <p:nvSpPr>
          <p:cNvPr id="4" name="Slide Image Placeholder 3">
            <a:extLst>
              <a:ext uri="{FF2B5EF4-FFF2-40B4-BE49-F238E27FC236}">
                <a16:creationId xmlns:a16="http://schemas.microsoft.com/office/drawing/2014/main" id="{94799086-6612-A740-81E9-68A26E52344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4BBD6571-36A5-5942-8692-B3451DB3DF3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0993906-A65C-0549-8DCA-25A1D036C023}"/>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95F6A58F-E686-A04D-9A89-768A4008F78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ea typeface="ＭＳ Ｐゴシック" charset="-128"/>
              </a:defRPr>
            </a:lvl1pPr>
          </a:lstStyle>
          <a:p>
            <a:pPr>
              <a:defRPr/>
            </a:pPr>
            <a:fld id="{6D7E6E6D-1138-4C4D-A92B-43A9AE1402E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35D9999F-7640-C841-99E7-52DD0DF0FE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329C8F3F-EC86-3048-AC7B-EAA500B6F7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LO 1.3</a:t>
            </a:r>
          </a:p>
          <a:p>
            <a:pPr eaLnBrk="1" hangingPunct="1">
              <a:spcBef>
                <a:spcPct val="0"/>
              </a:spcBef>
            </a:pPr>
            <a:endParaRPr lang="en-US" altLang="en-US">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D1BC1D9C-5704-F943-B944-2E1E645600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44E6F41-B4F2-2F4E-B2AF-261E871A8882}" type="slidenum">
              <a:rPr lang="en-US" altLang="en-US">
                <a:latin typeface="Arial" panose="020B0604020202020204" pitchFamily="34" charset="0"/>
              </a:rPr>
              <a:pPr>
                <a:spcBef>
                  <a:spcPct val="0"/>
                </a:spcBef>
              </a:pPr>
              <a:t>11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3E8BFCCB-1C11-7346-B4A3-22F048D457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Rectangle 3">
            <a:extLst>
              <a:ext uri="{FF2B5EF4-FFF2-40B4-BE49-F238E27FC236}">
                <a16:creationId xmlns:a16="http://schemas.microsoft.com/office/drawing/2014/main" id="{75709158-DC20-C349-96DB-5B0154A945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LO 1.7</a:t>
            </a:r>
          </a:p>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a:extLst>
              <a:ext uri="{FF2B5EF4-FFF2-40B4-BE49-F238E27FC236}">
                <a16:creationId xmlns:a16="http://schemas.microsoft.com/office/drawing/2014/main" id="{34F957A1-F5E9-CB49-937E-3947ACD4A09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Rectangle 3">
            <a:extLst>
              <a:ext uri="{FF2B5EF4-FFF2-40B4-BE49-F238E27FC236}">
                <a16:creationId xmlns:a16="http://schemas.microsoft.com/office/drawing/2014/main" id="{832A33AD-68DA-BB43-9B3E-94DEA84220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LO 1.8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67A895FF-8C4C-9740-BE86-D6EF557551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Rectangle 3">
            <a:extLst>
              <a:ext uri="{FF2B5EF4-FFF2-40B4-BE49-F238E27FC236}">
                <a16:creationId xmlns:a16="http://schemas.microsoft.com/office/drawing/2014/main" id="{DD1DB40F-3470-7E43-83B5-890E2245FF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LO 1.8</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E7EAD278-3901-1E4A-A986-1FFC200971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Rectangle 3">
            <a:extLst>
              <a:ext uri="{FF2B5EF4-FFF2-40B4-BE49-F238E27FC236}">
                <a16:creationId xmlns:a16="http://schemas.microsoft.com/office/drawing/2014/main" id="{631815C2-5FDF-B342-8C2F-C9CE6AF147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LO 1.8</a:t>
            </a:r>
          </a:p>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6A7B4C42-404F-0843-A324-BF038576C4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Rectangle 3">
            <a:extLst>
              <a:ext uri="{FF2B5EF4-FFF2-40B4-BE49-F238E27FC236}">
                <a16:creationId xmlns:a16="http://schemas.microsoft.com/office/drawing/2014/main" id="{DF962AEF-E83F-F94B-870D-A5220738E0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LO 1.8</a:t>
            </a:r>
          </a:p>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AA34D23D-F67F-614F-B9DD-BC188A3C99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Rectangle 3">
            <a:extLst>
              <a:ext uri="{FF2B5EF4-FFF2-40B4-BE49-F238E27FC236}">
                <a16:creationId xmlns:a16="http://schemas.microsoft.com/office/drawing/2014/main" id="{BE08434C-A79B-A045-ABF1-38EAE0DA57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LO 1.8</a:t>
            </a:r>
          </a:p>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D04E9F4E-CA10-B64D-911B-7A9D29D0C5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Rectangle 3">
            <a:extLst>
              <a:ext uri="{FF2B5EF4-FFF2-40B4-BE49-F238E27FC236}">
                <a16:creationId xmlns:a16="http://schemas.microsoft.com/office/drawing/2014/main" id="{6A486B23-AD90-4648-B04C-D7AFD8D511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LO 1.8</a:t>
            </a:r>
          </a:p>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a:extLst>
              <a:ext uri="{FF2B5EF4-FFF2-40B4-BE49-F238E27FC236}">
                <a16:creationId xmlns:a16="http://schemas.microsoft.com/office/drawing/2014/main" id="{EC03BB89-5F62-7E42-B628-BF5CE3EF59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Rectangle 3">
            <a:extLst>
              <a:ext uri="{FF2B5EF4-FFF2-40B4-BE49-F238E27FC236}">
                <a16:creationId xmlns:a16="http://schemas.microsoft.com/office/drawing/2014/main" id="{82A4811A-A043-2640-8A86-6D8766505A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LO 1.8</a:t>
            </a:r>
          </a:p>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82F7612D-1DD4-F042-BCC3-687E4249AD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2E384F44-1014-1A48-BD6C-196FB87942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id="{1963369C-5562-314C-899E-5DC5DC9EB6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1B7EEE5-DF9F-7741-BC93-AF98EA468D66}" type="slidenum">
              <a:rPr lang="en-US" altLang="en-US">
                <a:latin typeface="Arial" panose="020B0604020202020204" pitchFamily="34" charset="0"/>
              </a:rPr>
              <a:pPr>
                <a:spcBef>
                  <a:spcPct val="0"/>
                </a:spcBef>
              </a:pPr>
              <a:t>15</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B5FC9192-3106-6947-944A-420A7B9233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Rectangle 3">
            <a:extLst>
              <a:ext uri="{FF2B5EF4-FFF2-40B4-BE49-F238E27FC236}">
                <a16:creationId xmlns:a16="http://schemas.microsoft.com/office/drawing/2014/main" id="{74E2D4C3-8541-3645-B6B7-90365A6B8A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LO 1.7</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F25494DD-C6A0-2348-977C-367C8DB12A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Rectangle 3">
            <a:extLst>
              <a:ext uri="{FF2B5EF4-FFF2-40B4-BE49-F238E27FC236}">
                <a16:creationId xmlns:a16="http://schemas.microsoft.com/office/drawing/2014/main" id="{B1921FF0-A465-7F4E-BD04-FE03C4032F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LO 1.7</a:t>
            </a:r>
          </a:p>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A155E598-8429-784A-B93E-1E3C1005A9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Rectangle 3">
            <a:extLst>
              <a:ext uri="{FF2B5EF4-FFF2-40B4-BE49-F238E27FC236}">
                <a16:creationId xmlns:a16="http://schemas.microsoft.com/office/drawing/2014/main" id="{614DE229-1C9F-3247-829C-BFE8F127DA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LO 1.7</a:t>
            </a:r>
          </a:p>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79E947EA-D32F-244D-A030-10B154E20C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Rectangle 3">
            <a:extLst>
              <a:ext uri="{FF2B5EF4-FFF2-40B4-BE49-F238E27FC236}">
                <a16:creationId xmlns:a16="http://schemas.microsoft.com/office/drawing/2014/main" id="{FC332452-1DE6-544A-829E-56339512EC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LO 1.7</a:t>
            </a:r>
          </a:p>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30FDCEAA-7447-DC4E-9DB3-13EA1AF6DC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Rectangle 3">
            <a:extLst>
              <a:ext uri="{FF2B5EF4-FFF2-40B4-BE49-F238E27FC236}">
                <a16:creationId xmlns:a16="http://schemas.microsoft.com/office/drawing/2014/main" id="{45019DEC-05DD-1B4C-A921-FF15BC726F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LO 1.7</a:t>
            </a:r>
          </a:p>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a:extLst>
              <a:ext uri="{FF2B5EF4-FFF2-40B4-BE49-F238E27FC236}">
                <a16:creationId xmlns:a16="http://schemas.microsoft.com/office/drawing/2014/main" id="{223B1E13-38A8-3C46-BBBC-4943B23AC7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Rectangle 3">
            <a:extLst>
              <a:ext uri="{FF2B5EF4-FFF2-40B4-BE49-F238E27FC236}">
                <a16:creationId xmlns:a16="http://schemas.microsoft.com/office/drawing/2014/main" id="{92BBE04C-C251-BA49-A01C-49D05B4236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LO 1.7</a:t>
            </a:r>
          </a:p>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FBAF53BE-6137-934B-829A-3AA5D3EB13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Rectangle 3">
            <a:extLst>
              <a:ext uri="{FF2B5EF4-FFF2-40B4-BE49-F238E27FC236}">
                <a16:creationId xmlns:a16="http://schemas.microsoft.com/office/drawing/2014/main" id="{62DD4024-58AE-B84A-AC20-71811576C3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LO 1.7</a:t>
            </a:r>
          </a:p>
          <a:p>
            <a:pPr eaLnBrk="1" hangingPunct="1">
              <a:spcBef>
                <a:spcPct val="0"/>
              </a:spcBef>
            </a:pPr>
            <a:endParaRPr lang="en-US" altLang="en-US">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9254140-E578-C641-9837-22CC0110323C}"/>
              </a:ext>
            </a:extLst>
          </p:cNvPr>
          <p:cNvSpPr>
            <a:spLocks noChangeArrowheads="1"/>
          </p:cNvSpPr>
          <p:nvPr/>
        </p:nvSpPr>
        <p:spPr bwMode="gray">
          <a:xfrm>
            <a:off x="-3175" y="6400800"/>
            <a:ext cx="9153525" cy="457200"/>
          </a:xfrm>
          <a:prstGeom prst="rect">
            <a:avLst/>
          </a:prstGeom>
          <a:solidFill>
            <a:srgbClr val="D3222A"/>
          </a:solidFill>
          <a:ln w="9525">
            <a:solidFill>
              <a:srgbClr val="D3222A"/>
            </a:solidFill>
            <a:miter lim="800000"/>
            <a:headEnd/>
            <a:tailEnd/>
          </a:ln>
        </p:spPr>
        <p:txBody>
          <a:bodyPr wrap="none" lIns="0" tIns="0" rIns="0" bIns="0" anchor="ct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3" name="Picture 8" descr="Pearson_Bound_White">
            <a:extLst>
              <a:ext uri="{FF2B5EF4-FFF2-40B4-BE49-F238E27FC236}">
                <a16:creationId xmlns:a16="http://schemas.microsoft.com/office/drawing/2014/main" id="{2859A71E-DF3F-5549-AEA6-671D0EC97E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1588" y="6396038"/>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Pearson_Strap_Bound_White">
            <a:extLst>
              <a:ext uri="{FF2B5EF4-FFF2-40B4-BE49-F238E27FC236}">
                <a16:creationId xmlns:a16="http://schemas.microsoft.com/office/drawing/2014/main" id="{C836C3D1-03C7-F542-AC74-B421F82A4D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6410325"/>
            <a:ext cx="176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4D82B10-7700-9C4C-BD38-3459DBA243E2}"/>
              </a:ext>
            </a:extLst>
          </p:cNvPr>
          <p:cNvSpPr>
            <a:spLocks noChangeArrowheads="1"/>
          </p:cNvSpPr>
          <p:nvPr/>
        </p:nvSpPr>
        <p:spPr bwMode="auto">
          <a:xfrm>
            <a:off x="3175" y="0"/>
            <a:ext cx="9140825" cy="1752600"/>
          </a:xfrm>
          <a:prstGeom prst="rect">
            <a:avLst/>
          </a:prstGeom>
          <a:noFill/>
          <a:ln w="9525">
            <a:noFill/>
            <a:miter lim="800000"/>
            <a:headEnd/>
            <a:tailEnd/>
          </a:ln>
        </p:spPr>
        <p:txBody>
          <a:bodyPr anchor="ctr" anchorCtr="1"/>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nSpc>
                <a:spcPct val="90000"/>
              </a:lnSpc>
              <a:spcAft>
                <a:spcPts val="125"/>
              </a:spcAft>
              <a:defRPr/>
            </a:pPr>
            <a:r>
              <a:rPr lang="en-US" altLang="en-US" sz="4800" b="1">
                <a:solidFill>
                  <a:srgbClr val="D3222A"/>
                </a:solidFill>
                <a:effectLst>
                  <a:outerShdw blurRad="38100" dist="38100" dir="2700000" algn="tl">
                    <a:srgbClr val="C0C0C0"/>
                  </a:outerShdw>
                </a:effectLst>
                <a:latin typeface="Verdana" charset="0"/>
              </a:rPr>
              <a:t>PSYCHOLOGY</a:t>
            </a:r>
            <a:endParaRPr lang="en-US" altLang="en-US" sz="3200" b="1">
              <a:solidFill>
                <a:srgbClr val="D3222A"/>
              </a:solidFill>
              <a:effectLst>
                <a:outerShdw blurRad="38100" dist="38100" dir="2700000" algn="tl">
                  <a:srgbClr val="C0C0C0"/>
                </a:outerShdw>
              </a:effectLst>
              <a:latin typeface="Verdana" charset="0"/>
            </a:endParaRPr>
          </a:p>
          <a:p>
            <a:pPr>
              <a:lnSpc>
                <a:spcPct val="90000"/>
              </a:lnSpc>
              <a:spcAft>
                <a:spcPts val="125"/>
              </a:spcAft>
              <a:defRPr/>
            </a:pPr>
            <a:r>
              <a:rPr lang="en-US" altLang="en-US" sz="3200" i="1">
                <a:solidFill>
                  <a:srgbClr val="000000"/>
                </a:solidFill>
                <a:latin typeface="Verdana" charset="0"/>
              </a:rPr>
              <a:t>from inquiry to understanding</a:t>
            </a:r>
            <a:endParaRPr lang="en-US" altLang="en-US" sz="2000" i="1">
              <a:solidFill>
                <a:srgbClr val="000000"/>
              </a:solidFill>
              <a:latin typeface="Verdana" charset="0"/>
            </a:endParaRPr>
          </a:p>
        </p:txBody>
      </p:sp>
      <p:sp>
        <p:nvSpPr>
          <p:cNvPr id="6" name="Text Box 14">
            <a:extLst>
              <a:ext uri="{FF2B5EF4-FFF2-40B4-BE49-F238E27FC236}">
                <a16:creationId xmlns:a16="http://schemas.microsoft.com/office/drawing/2014/main" id="{CCF787A4-6FF7-944B-B57A-94914C009290}"/>
              </a:ext>
            </a:extLst>
          </p:cNvPr>
          <p:cNvSpPr txBox="1">
            <a:spLocks noChangeArrowheads="1"/>
          </p:cNvSpPr>
          <p:nvPr/>
        </p:nvSpPr>
        <p:spPr bwMode="auto">
          <a:xfrm>
            <a:off x="4572000" y="2971800"/>
            <a:ext cx="185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latin typeface="Verdana" panose="020B0604030504040204" pitchFamily="34" charset="0"/>
              </a:rPr>
              <a:t>CHAPTER</a:t>
            </a:r>
            <a:r>
              <a:rPr lang="en-US" altLang="en-US" sz="1800">
                <a:latin typeface="Verdana" panose="020B0604030504040204" pitchFamily="34" charset="0"/>
              </a:rPr>
              <a:t> </a:t>
            </a:r>
          </a:p>
        </p:txBody>
      </p:sp>
      <p:sp>
        <p:nvSpPr>
          <p:cNvPr id="7" name="Rectangle 12">
            <a:extLst>
              <a:ext uri="{FF2B5EF4-FFF2-40B4-BE49-F238E27FC236}">
                <a16:creationId xmlns:a16="http://schemas.microsoft.com/office/drawing/2014/main" id="{BBE0B74C-C36E-F94B-AE5A-2ED942B56BAE}"/>
              </a:ext>
            </a:extLst>
          </p:cNvPr>
          <p:cNvSpPr>
            <a:spLocks noChangeArrowheads="1"/>
          </p:cNvSpPr>
          <p:nvPr userDrawn="1"/>
        </p:nvSpPr>
        <p:spPr bwMode="auto">
          <a:xfrm>
            <a:off x="457200" y="76200"/>
            <a:ext cx="342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400"/>
              <a:t>THIRD EDITION</a:t>
            </a:r>
          </a:p>
        </p:txBody>
      </p:sp>
      <p:sp>
        <p:nvSpPr>
          <p:cNvPr id="8" name="Text Box 47">
            <a:extLst>
              <a:ext uri="{FF2B5EF4-FFF2-40B4-BE49-F238E27FC236}">
                <a16:creationId xmlns:a16="http://schemas.microsoft.com/office/drawing/2014/main" id="{DC36D4D3-352E-4245-AC92-C6722FCE244D}"/>
              </a:ext>
            </a:extLst>
          </p:cNvPr>
          <p:cNvSpPr txBox="1">
            <a:spLocks noChangeArrowheads="1"/>
          </p:cNvSpPr>
          <p:nvPr userDrawn="1"/>
        </p:nvSpPr>
        <p:spPr bwMode="auto">
          <a:xfrm>
            <a:off x="3581400" y="6400800"/>
            <a:ext cx="4191000" cy="457200"/>
          </a:xfrm>
          <a:prstGeom prst="rect">
            <a:avLst/>
          </a:prstGeom>
          <a:noFill/>
          <a:ln w="9525">
            <a:noFill/>
            <a:miter lim="800000"/>
            <a:headEnd/>
            <a:tailEnd/>
          </a:ln>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defRPr/>
            </a:pPr>
            <a:r>
              <a:rPr lang="en-US" altLang="en-US" sz="900">
                <a:solidFill>
                  <a:schemeClr val="bg1"/>
                </a:solidFill>
                <a:latin typeface="Verdana" charset="0"/>
              </a:rPr>
              <a:t>Copyright © 2014, © 2011, © 2009 by Pearson Education, Inc.</a:t>
            </a:r>
          </a:p>
          <a:p>
            <a:pPr algn="r">
              <a:defRPr/>
            </a:pPr>
            <a:r>
              <a:rPr lang="en-US" altLang="en-US" sz="900">
                <a:solidFill>
                  <a:schemeClr val="bg1"/>
                </a:solidFill>
                <a:latin typeface="Verdana" charset="0"/>
              </a:rPr>
              <a:t>All Rights Reserved</a:t>
            </a:r>
          </a:p>
        </p:txBody>
      </p:sp>
      <p:pic>
        <p:nvPicPr>
          <p:cNvPr id="9" name="Picture 8" descr="Lilienfeld_SE_case_mech_FINAL_hires2.jpg">
            <a:extLst>
              <a:ext uri="{FF2B5EF4-FFF2-40B4-BE49-F238E27FC236}">
                <a16:creationId xmlns:a16="http://schemas.microsoft.com/office/drawing/2014/main" id="{2E114AF2-7EE3-4048-8186-67DD762DBE7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2000" y="2286000"/>
            <a:ext cx="3070225" cy="3886200"/>
          </a:xfrm>
          <a:prstGeom prst="rect">
            <a:avLst/>
          </a:prstGeom>
          <a:noFill/>
          <a:ln w="9525">
            <a:solidFill>
              <a:schemeClr val="tx1"/>
            </a:solidFill>
            <a:miter lim="800000"/>
            <a:headEnd/>
            <a:tailEnd/>
          </a:ln>
          <a:effectLst>
            <a:outerShdw blurRad="38100" dist="38100" dir="2700000" rotWithShape="0">
              <a:srgbClr val="808080">
                <a:alpha val="75000"/>
              </a:srgbClr>
            </a:outerShdw>
          </a:effectLst>
          <a:extLst>
            <a:ext uri="{909E8E84-426E-40DD-AFC4-6F175D3DCCD1}">
              <a14:hiddenFill xmlns:a14="http://schemas.microsoft.com/office/drawing/2010/main">
                <a:solidFill>
                  <a:srgbClr val="FFFFFF"/>
                </a:solidFill>
              </a14:hiddenFill>
            </a:ext>
          </a:extLst>
        </p:spPr>
      </p:pic>
      <p:pic>
        <p:nvPicPr>
          <p:cNvPr id="10" name="Picture 15" descr="Lilienfeld_SE_case_mech_FINAL_hires4.jpg">
            <a:extLst>
              <a:ext uri="{FF2B5EF4-FFF2-40B4-BE49-F238E27FC236}">
                <a16:creationId xmlns:a16="http://schemas.microsoft.com/office/drawing/2014/main" id="{66FF54E8-9432-A240-BB1A-EBC8F134E26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6305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132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80989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0488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62288" cy="1371600"/>
          </a:xfrm>
          <a:ln>
            <a:solidFill>
              <a:srgbClr val="25AAE2"/>
            </a:solidFill>
          </a:ln>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581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4600" y="3086100"/>
            <a:ext cx="4114800" cy="685800"/>
          </a:xfrm>
          <a:noFill/>
          <a:ln>
            <a:noFill/>
          </a:ln>
        </p:spPr>
        <p:txBody>
          <a:bodyPr/>
          <a:lstStyle>
            <a:lvl1pPr algn="ctr">
              <a:defRPr sz="1100">
                <a:solidFill>
                  <a:srgbClr val="000000"/>
                </a:solidFill>
                <a:effectLst/>
              </a:defRPr>
            </a:lvl1pPr>
          </a:lstStyle>
          <a:p>
            <a:r>
              <a:rPr lang="en-US"/>
              <a:t>Click to edit Master title style</a:t>
            </a:r>
          </a:p>
        </p:txBody>
      </p:sp>
    </p:spTree>
    <p:extLst>
      <p:ext uri="{BB962C8B-B14F-4D97-AF65-F5344CB8AC3E}">
        <p14:creationId xmlns:p14="http://schemas.microsoft.com/office/powerpoint/2010/main" val="2994986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229600" cy="685800"/>
          </a:xfrm>
          <a:noFill/>
          <a:ln>
            <a:noFill/>
          </a:ln>
        </p:spPr>
        <p:txBody>
          <a:bodyPr/>
          <a:lstStyle>
            <a:lvl1pPr algn="ctr">
              <a:defRPr sz="1400">
                <a:solidFill>
                  <a:srgbClr val="000000"/>
                </a:solidFill>
                <a:effectLst/>
              </a:defRPr>
            </a:lvl1pPr>
          </a:lstStyle>
          <a:p>
            <a:r>
              <a:rPr lang="en-US"/>
              <a:t>Click to edit Master title style</a:t>
            </a:r>
          </a:p>
        </p:txBody>
      </p:sp>
    </p:spTree>
    <p:extLst>
      <p:ext uri="{BB962C8B-B14F-4D97-AF65-F5344CB8AC3E}">
        <p14:creationId xmlns:p14="http://schemas.microsoft.com/office/powerpoint/2010/main" val="3360596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311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72178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67075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797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9588" y="0"/>
            <a:ext cx="2284412"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75" y="0"/>
            <a:ext cx="6704013"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406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89907E"/>
            </a:solidFill>
          </a:ln>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446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85800"/>
          </a:xfrm>
          <a:noFill/>
          <a:ln>
            <a:noFill/>
          </a:ln>
        </p:spPr>
        <p:txBody>
          <a:bodyPr/>
          <a:lstStyle>
            <a:lvl1pPr algn="l">
              <a:defRPr sz="1100">
                <a:solidFill>
                  <a:srgbClr val="000000"/>
                </a:solidFill>
                <a:effectLst/>
              </a:defRPr>
            </a:lvl1pPr>
          </a:lstStyle>
          <a:p>
            <a:r>
              <a:rPr lang="en-US"/>
              <a:t>Click to edit Master title style</a:t>
            </a:r>
          </a:p>
        </p:txBody>
      </p:sp>
    </p:spTree>
    <p:extLst>
      <p:ext uri="{BB962C8B-B14F-4D97-AF65-F5344CB8AC3E}">
        <p14:creationId xmlns:p14="http://schemas.microsoft.com/office/powerpoint/2010/main" val="3856337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4600" y="3086100"/>
            <a:ext cx="4114800" cy="685800"/>
          </a:xfrm>
          <a:noFill/>
          <a:ln>
            <a:noFill/>
          </a:ln>
        </p:spPr>
        <p:txBody>
          <a:bodyPr/>
          <a:lstStyle>
            <a:lvl1pPr algn="ctr">
              <a:defRPr sz="1100">
                <a:solidFill>
                  <a:srgbClr val="000000"/>
                </a:solidFill>
                <a:effectLst/>
              </a:defRPr>
            </a:lvl1pPr>
          </a:lstStyle>
          <a:p>
            <a:r>
              <a:rPr lang="en-US"/>
              <a:t>Click to edit Master title style</a:t>
            </a:r>
          </a:p>
        </p:txBody>
      </p:sp>
    </p:spTree>
    <p:extLst>
      <p:ext uri="{BB962C8B-B14F-4D97-AF65-F5344CB8AC3E}">
        <p14:creationId xmlns:p14="http://schemas.microsoft.com/office/powerpoint/2010/main" val="207604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89907E"/>
            </a:solidFill>
          </a:ln>
        </p:spPr>
        <p:txBody>
          <a:bodyPr/>
          <a:lstStyle/>
          <a:p>
            <a:r>
              <a:rPr lang="en-US"/>
              <a:t>Click to edit Master title style</a:t>
            </a:r>
          </a:p>
        </p:txBody>
      </p:sp>
      <p:sp>
        <p:nvSpPr>
          <p:cNvPr id="3" name="Content Placeholder 2"/>
          <p:cNvSpPr>
            <a:spLocks noGrp="1"/>
          </p:cNvSpPr>
          <p:nvPr>
            <p:ph idx="1"/>
          </p:nvPr>
        </p:nvSpPr>
        <p:spPr>
          <a:xfrm>
            <a:off x="457200" y="5761037"/>
            <a:ext cx="8229600" cy="563563"/>
          </a:xfrm>
        </p:spPr>
        <p:txBody>
          <a:bodyPr anchor="b"/>
          <a:lstStyle>
            <a:lvl1pPr marL="342900" indent="-4763" algn="ctr">
              <a:buNone/>
              <a:tabLst>
                <a:tab pos="7773988" algn="l"/>
              </a:tabLst>
              <a:defRPr sz="1400"/>
            </a:lvl1pPr>
            <a:lvl2pPr algn="ctr">
              <a:buNone/>
              <a:tabLst>
                <a:tab pos="7773988" algn="l"/>
              </a:tabLst>
              <a:defRPr sz="1400"/>
            </a:lvl2pPr>
            <a:lvl3pPr algn="ctr">
              <a:buNone/>
              <a:tabLst>
                <a:tab pos="7773988" algn="l"/>
              </a:tabLst>
              <a:defRPr sz="1400"/>
            </a:lvl3pPr>
            <a:lvl4pPr algn="ctr">
              <a:buNone/>
              <a:tabLst>
                <a:tab pos="7773988" algn="l"/>
              </a:tabLst>
              <a:defRPr sz="1400"/>
            </a:lvl4pPr>
            <a:lvl5pPr algn="ctr">
              <a:buNone/>
              <a:tabLst>
                <a:tab pos="7773988" algn="l"/>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837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4114800" cy="4525963"/>
          </a:xfrm>
        </p:spPr>
        <p:txBody>
          <a:bodyPr/>
          <a:lstStyle>
            <a:lvl1pPr>
              <a:defRPr sz="2800"/>
            </a:lvl1pPr>
            <a:lvl2pPr>
              <a:defRPr sz="2600"/>
            </a:lvl2pPr>
            <a:lvl3pPr>
              <a:defRPr sz="2400"/>
            </a:lvl3pPr>
            <a:lvl4pPr>
              <a:defRPr sz="22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7272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371600"/>
          </a:xfrm>
          <a:noFill/>
          <a:ln>
            <a:noFill/>
          </a:ln>
        </p:spPr>
        <p:txBody>
          <a:bodyPr/>
          <a:lstStyle>
            <a:lvl1pPr>
              <a:defRPr sz="3600">
                <a:solidFill>
                  <a:srgbClr val="008B5D"/>
                </a:solidFill>
              </a:defRPr>
            </a:lvl1pPr>
          </a:lstStyle>
          <a:p>
            <a:r>
              <a:rPr lang="en-US"/>
              <a:t>Click to edit Master title style</a:t>
            </a:r>
          </a:p>
        </p:txBody>
      </p:sp>
      <p:sp>
        <p:nvSpPr>
          <p:cNvPr id="3" name="Content Placeholder 2"/>
          <p:cNvSpPr>
            <a:spLocks noGrp="1"/>
          </p:cNvSpPr>
          <p:nvPr>
            <p:ph idx="1"/>
          </p:nvPr>
        </p:nvSpPr>
        <p:spPr>
          <a:xfrm>
            <a:off x="457200" y="3810000"/>
            <a:ext cx="8229600" cy="1295400"/>
          </a:xfrm>
        </p:spPr>
        <p:txBody>
          <a:bodyPr/>
          <a:lstStyle>
            <a:lvl1pPr marL="0" indent="0" algn="ctr">
              <a:buNone/>
              <a:tabLst>
                <a:tab pos="7773988" algn="l"/>
              </a:tabLst>
              <a:defRPr sz="3200"/>
            </a:lvl1pPr>
            <a:lvl2pPr algn="ctr">
              <a:buNone/>
              <a:tabLst>
                <a:tab pos="7773988" algn="l"/>
              </a:tabLst>
              <a:defRPr sz="1400"/>
            </a:lvl2pPr>
            <a:lvl3pPr algn="ctr">
              <a:buNone/>
              <a:tabLst>
                <a:tab pos="7773988" algn="l"/>
              </a:tabLst>
              <a:defRPr sz="1400"/>
            </a:lvl3pPr>
            <a:lvl4pPr algn="ctr">
              <a:buNone/>
              <a:tabLst>
                <a:tab pos="7773988" algn="l"/>
              </a:tabLst>
              <a:defRPr sz="1400"/>
            </a:lvl4pPr>
            <a:lvl5pPr algn="ctr">
              <a:buNone/>
              <a:tabLst>
                <a:tab pos="7773988" algn="l"/>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356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525" y="0"/>
            <a:ext cx="9153525" cy="6400800"/>
          </a:xfrm>
          <a:noFill/>
          <a:ln>
            <a:noFill/>
          </a:ln>
        </p:spPr>
        <p:txBody>
          <a:bodyPr/>
          <a:lstStyle>
            <a:lvl1pPr>
              <a:defRPr>
                <a:solidFill>
                  <a:srgbClr val="675098"/>
                </a:solidFill>
              </a:defRPr>
            </a:lvl1pPr>
          </a:lstStyle>
          <a:p>
            <a:r>
              <a:rPr lang="en-US"/>
              <a:t>Click to edit Master title style</a:t>
            </a:r>
          </a:p>
        </p:txBody>
      </p:sp>
    </p:spTree>
    <p:extLst>
      <p:ext uri="{BB962C8B-B14F-4D97-AF65-F5344CB8AC3E}">
        <p14:creationId xmlns:p14="http://schemas.microsoft.com/office/powerpoint/2010/main" val="1925928068"/>
      </p:ext>
    </p:extLst>
  </p:cSld>
  <p:clrMapOvr>
    <a:masterClrMapping/>
  </p:clrMapOvr>
  <p:transition advTm="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89907E"/>
            </a:solidFill>
          </a:ln>
        </p:spPr>
        <p:txBody>
          <a:bodyPr/>
          <a:lstStyle/>
          <a:p>
            <a:r>
              <a:rPr lang="en-US"/>
              <a:t>Click to edit Master title style</a:t>
            </a:r>
          </a:p>
        </p:txBody>
      </p:sp>
    </p:spTree>
    <p:extLst>
      <p:ext uri="{BB962C8B-B14F-4D97-AF65-F5344CB8AC3E}">
        <p14:creationId xmlns:p14="http://schemas.microsoft.com/office/powerpoint/2010/main" val="241051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D333E5D7-11D0-E44B-89B5-E268C56DA5A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13">
            <a:extLst>
              <a:ext uri="{FF2B5EF4-FFF2-40B4-BE49-F238E27FC236}">
                <a16:creationId xmlns:a16="http://schemas.microsoft.com/office/drawing/2014/main" id="{96214EE1-E1BD-9940-8C37-BEA6897DB054}"/>
              </a:ext>
            </a:extLst>
          </p:cNvPr>
          <p:cNvSpPr>
            <a:spLocks noGrp="1" noChangeArrowheads="1"/>
          </p:cNvSpPr>
          <p:nvPr>
            <p:ph type="title"/>
          </p:nvPr>
        </p:nvSpPr>
        <p:spPr bwMode="auto">
          <a:xfrm>
            <a:off x="0" y="0"/>
            <a:ext cx="9163050" cy="1371600"/>
          </a:xfrm>
          <a:prstGeom prst="rect">
            <a:avLst/>
          </a:prstGeom>
          <a:solidFill>
            <a:srgbClr val="D3222A"/>
          </a:solidFill>
          <a:ln w="9525">
            <a:solidFill>
              <a:srgbClr val="D3222A"/>
            </a:solid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5">
            <a:extLst>
              <a:ext uri="{FF2B5EF4-FFF2-40B4-BE49-F238E27FC236}">
                <a16:creationId xmlns:a16="http://schemas.microsoft.com/office/drawing/2014/main" id="{E1C6CB1F-DBE6-CF42-B9D6-837BD2C40768}"/>
              </a:ext>
            </a:extLst>
          </p:cNvPr>
          <p:cNvSpPr>
            <a:spLocks noChangeArrowheads="1"/>
          </p:cNvSpPr>
          <p:nvPr/>
        </p:nvSpPr>
        <p:spPr bwMode="gray">
          <a:xfrm>
            <a:off x="0" y="6403975"/>
            <a:ext cx="9153525" cy="457200"/>
          </a:xfrm>
          <a:prstGeom prst="rect">
            <a:avLst/>
          </a:prstGeom>
          <a:solidFill>
            <a:srgbClr val="D3222A"/>
          </a:solidFill>
          <a:ln w="9525">
            <a:solidFill>
              <a:srgbClr val="D3222A"/>
            </a:solidFill>
            <a:miter lim="800000"/>
            <a:headEnd/>
            <a:tailEnd/>
          </a:ln>
        </p:spPr>
        <p:txBody>
          <a:bodyPr wrap="none" lIns="0" tIns="0" rIns="0" bIns="0" anchor="ct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1029" name="Picture 8" descr="Pearson_Bound_White">
            <a:extLst>
              <a:ext uri="{FF2B5EF4-FFF2-40B4-BE49-F238E27FC236}">
                <a16:creationId xmlns:a16="http://schemas.microsoft.com/office/drawing/2014/main" id="{E615EE50-DA73-7A49-8051-8434A41464C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21588" y="6403975"/>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descr="Pearson_Strap_Bound_White">
            <a:extLst>
              <a:ext uri="{FF2B5EF4-FFF2-40B4-BE49-F238E27FC236}">
                <a16:creationId xmlns:a16="http://schemas.microsoft.com/office/drawing/2014/main" id="{79256A46-94D9-094E-82CD-535D5EF2D00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75" y="6403975"/>
            <a:ext cx="1766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 Box 47">
            <a:extLst>
              <a:ext uri="{FF2B5EF4-FFF2-40B4-BE49-F238E27FC236}">
                <a16:creationId xmlns:a16="http://schemas.microsoft.com/office/drawing/2014/main" id="{6CA36DF7-E57B-B949-A66A-408C1ED7D546}"/>
              </a:ext>
            </a:extLst>
          </p:cNvPr>
          <p:cNvSpPr txBox="1">
            <a:spLocks noChangeArrowheads="1"/>
          </p:cNvSpPr>
          <p:nvPr/>
        </p:nvSpPr>
        <p:spPr bwMode="auto">
          <a:xfrm>
            <a:off x="1600200" y="6400800"/>
            <a:ext cx="5629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i="1">
                <a:solidFill>
                  <a:schemeClr val="bg1"/>
                </a:solidFill>
                <a:latin typeface="Verdana" panose="020B0604030504040204" pitchFamily="34" charset="0"/>
              </a:rPr>
              <a:t>Understanding Psychology: from Inquiry to Understanding</a:t>
            </a:r>
            <a:r>
              <a:rPr lang="en-US" altLang="en-US" sz="900">
                <a:solidFill>
                  <a:schemeClr val="bg1"/>
                </a:solidFill>
                <a:latin typeface="Verdana" panose="020B0604030504040204" pitchFamily="34" charset="0"/>
              </a:rPr>
              <a:t>, Third Edition</a:t>
            </a:r>
            <a:endParaRPr lang="en-US" altLang="en-US" sz="900" i="1">
              <a:solidFill>
                <a:schemeClr val="bg1"/>
              </a:solidFill>
              <a:latin typeface="Verdana" panose="020B0604030504040204" pitchFamily="34" charset="0"/>
            </a:endParaRPr>
          </a:p>
          <a:p>
            <a:r>
              <a:rPr lang="en-US" altLang="en-US" sz="900">
                <a:solidFill>
                  <a:schemeClr val="bg1"/>
                </a:solidFill>
                <a:latin typeface="Verdana" panose="020B0604030504040204" pitchFamily="34" charset="0"/>
              </a:rPr>
              <a:t>Lilienfeld | Lynn | Namy | Woolf</a:t>
            </a:r>
          </a:p>
        </p:txBody>
      </p:sp>
    </p:spTree>
  </p:cSld>
  <p:clrMap bg1="lt1" tx1="dk1" bg2="lt2" tx2="dk2" accent1="accent1" accent2="accent2" accent3="accent3" accent4="accent4" accent5="accent5" accent6="accent6" hlink="hlink" folHlink="folHlink"/>
  <p:sldLayoutIdLst>
    <p:sldLayoutId id="2147484852" r:id="rId1"/>
    <p:sldLayoutId id="2147484835" r:id="rId2"/>
    <p:sldLayoutId id="2147484836" r:id="rId3"/>
    <p:sldLayoutId id="2147484837" r:id="rId4"/>
    <p:sldLayoutId id="2147484838" r:id="rId5"/>
    <p:sldLayoutId id="2147484839" r:id="rId6"/>
    <p:sldLayoutId id="2147484840" r:id="rId7"/>
    <p:sldLayoutId id="2147484853" r:id="rId8"/>
    <p:sldLayoutId id="2147484841" r:id="rId9"/>
    <p:sldLayoutId id="2147484842" r:id="rId10"/>
    <p:sldLayoutId id="2147484843" r:id="rId11"/>
    <p:sldLayoutId id="2147484844" r:id="rId12"/>
    <p:sldLayoutId id="2147484845" r:id="rId13"/>
    <p:sldLayoutId id="2147484846" r:id="rId14"/>
    <p:sldLayoutId id="2147484847" r:id="rId15"/>
    <p:sldLayoutId id="2147484848" r:id="rId16"/>
    <p:sldLayoutId id="2147484849" r:id="rId17"/>
    <p:sldLayoutId id="2147484850" r:id="rId18"/>
    <p:sldLayoutId id="2147484851" r:id="rId19"/>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build="p">
        <p:tmplLst>
          <p:tmpl lvl="1">
            <p:tnLst>
              <p:par>
                <p:cTn presetID="1" presetClass="entr" presetSubtype="0" fill="hold" nodeType="clickEffect">
                  <p:stCondLst>
                    <p:cond delay="0"/>
                  </p:stCondLst>
                  <p:childTnLst>
                    <p:set>
                      <p:cBhvr>
                        <p:cTn dur="1" fill="hold">
                          <p:stCondLst>
                            <p:cond delay="0"/>
                          </p:stCondLst>
                        </p:cTn>
                        <p:tgtEl>
                          <p:spTgt spid="102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6"/>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4000">
          <a:solidFill>
            <a:srgbClr val="FFFFFF"/>
          </a:solidFill>
          <a:latin typeface="Verdana"/>
          <a:ea typeface="+mj-ea"/>
          <a:cs typeface="ＭＳ Ｐゴシック" charset="-128"/>
        </a:defRPr>
      </a:lvl1pPr>
      <a:lvl2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Verdana" charset="0"/>
          <a:ea typeface="ＭＳ Ｐゴシック" charset="-128"/>
          <a:cs typeface="ＭＳ Ｐゴシック" charset="-128"/>
        </a:defRPr>
      </a:lvl2pPr>
      <a:lvl3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Verdana" charset="0"/>
          <a:ea typeface="ＭＳ Ｐゴシック" charset="-128"/>
          <a:cs typeface="ＭＳ Ｐゴシック" charset="-128"/>
        </a:defRPr>
      </a:lvl3pPr>
      <a:lvl4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Verdana" charset="0"/>
          <a:ea typeface="ＭＳ Ｐゴシック" charset="-128"/>
          <a:cs typeface="ＭＳ Ｐゴシック" charset="-128"/>
        </a:defRPr>
      </a:lvl4pPr>
      <a:lvl5pPr algn="ctr" rtl="0" eaLnBrk="0" fontAlgn="base" hangingPunct="0">
        <a:spcBef>
          <a:spcPct val="0"/>
        </a:spcBef>
        <a:spcAft>
          <a:spcPct val="0"/>
        </a:spcAft>
        <a:defRPr sz="4000">
          <a:solidFill>
            <a:srgbClr val="FFFFFF"/>
          </a:solidFill>
          <a:effectLst>
            <a:outerShdw blurRad="38100" dist="38100" dir="2700000" algn="tl">
              <a:srgbClr val="000000"/>
            </a:outerShdw>
          </a:effectLst>
          <a:latin typeface="Verdana" charset="0"/>
          <a:ea typeface="ＭＳ Ｐゴシック" charset="-128"/>
          <a:cs typeface="ＭＳ Ｐゴシック" charset="-128"/>
        </a:defRPr>
      </a:lvl5pPr>
      <a:lvl6pPr marL="4572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D3222A"/>
        </a:buClr>
        <a:buFont typeface="Times" pitchFamily="2" charset="0"/>
        <a:buChar char="•"/>
        <a:defRPr sz="3000">
          <a:solidFill>
            <a:schemeClr val="tx1"/>
          </a:solidFill>
          <a:latin typeface="Verdana"/>
          <a:ea typeface="+mn-ea"/>
          <a:cs typeface="Verdana"/>
        </a:defRPr>
      </a:lvl1pPr>
      <a:lvl2pPr marL="742950" indent="-285750" algn="l" rtl="0" eaLnBrk="0" fontAlgn="base" hangingPunct="0">
        <a:spcBef>
          <a:spcPct val="20000"/>
        </a:spcBef>
        <a:spcAft>
          <a:spcPct val="0"/>
        </a:spcAft>
        <a:buClr>
          <a:srgbClr val="FF0000"/>
        </a:buClr>
        <a:buChar char="–"/>
        <a:defRPr sz="2800">
          <a:solidFill>
            <a:schemeClr val="tx1"/>
          </a:solidFill>
          <a:latin typeface="Verdana"/>
          <a:ea typeface="+mn-ea"/>
          <a:cs typeface="Verdana"/>
        </a:defRPr>
      </a:lvl2pPr>
      <a:lvl3pPr marL="1085850" indent="-228600" algn="l" rtl="0" eaLnBrk="0" fontAlgn="base" hangingPunct="0">
        <a:spcBef>
          <a:spcPct val="20000"/>
        </a:spcBef>
        <a:spcAft>
          <a:spcPct val="0"/>
        </a:spcAft>
        <a:buClr>
          <a:srgbClr val="BFC2B7"/>
        </a:buClr>
        <a:buFont typeface="Wingdings" pitchFamily="2" charset="2"/>
        <a:buChar char="§"/>
        <a:defRPr sz="2600">
          <a:solidFill>
            <a:schemeClr val="tx1"/>
          </a:solidFill>
          <a:latin typeface="Verdana"/>
          <a:ea typeface="+mn-ea"/>
          <a:cs typeface="Verdana"/>
        </a:defRPr>
      </a:lvl3pPr>
      <a:lvl4pPr marL="1428750" indent="-228600" algn="l" rtl="0" eaLnBrk="0" fontAlgn="base" hangingPunct="0">
        <a:spcBef>
          <a:spcPct val="20000"/>
        </a:spcBef>
        <a:spcAft>
          <a:spcPct val="0"/>
        </a:spcAft>
        <a:buClr>
          <a:srgbClr val="5F6064"/>
        </a:buClr>
        <a:buChar char="–"/>
        <a:defRPr sz="2400">
          <a:solidFill>
            <a:schemeClr val="tx1"/>
          </a:solidFill>
          <a:latin typeface="Verdana"/>
          <a:ea typeface="+mn-ea"/>
          <a:cs typeface="Verdana"/>
        </a:defRPr>
      </a:lvl4pPr>
      <a:lvl5pPr marL="1771650" indent="-228600" algn="l" rtl="0" eaLnBrk="0" fontAlgn="base" hangingPunct="0">
        <a:spcBef>
          <a:spcPct val="20000"/>
        </a:spcBef>
        <a:spcAft>
          <a:spcPct val="0"/>
        </a:spcAft>
        <a:buClr>
          <a:srgbClr val="89907E"/>
        </a:buClr>
        <a:buFont typeface="Times" pitchFamily="2" charset="0"/>
        <a:buChar char="•"/>
        <a:defRPr sz="2200">
          <a:solidFill>
            <a:schemeClr val="tx1"/>
          </a:solidFill>
          <a:latin typeface="Verdana"/>
          <a:ea typeface="+mn-ea"/>
          <a:cs typeface="Verdana"/>
        </a:defRPr>
      </a:lvl5pPr>
      <a:lvl6pPr marL="2228850" indent="-228600" algn="l" rtl="0" eaLnBrk="1" fontAlgn="base" hangingPunct="1">
        <a:spcBef>
          <a:spcPct val="20000"/>
        </a:spcBef>
        <a:spcAft>
          <a:spcPct val="0"/>
        </a:spcAft>
        <a:buClr>
          <a:srgbClr val="2D5E2F"/>
        </a:buClr>
        <a:buFont typeface="Times" charset="0"/>
        <a:buChar char="•"/>
        <a:defRPr sz="2000">
          <a:solidFill>
            <a:schemeClr val="tx1"/>
          </a:solidFill>
          <a:latin typeface="+mn-lt"/>
          <a:ea typeface="+mn-ea"/>
        </a:defRPr>
      </a:lvl6pPr>
      <a:lvl7pPr marL="2686050" indent="-228600" algn="l" rtl="0" eaLnBrk="1" fontAlgn="base" hangingPunct="1">
        <a:spcBef>
          <a:spcPct val="20000"/>
        </a:spcBef>
        <a:spcAft>
          <a:spcPct val="0"/>
        </a:spcAft>
        <a:buClr>
          <a:srgbClr val="2D5E2F"/>
        </a:buClr>
        <a:buFont typeface="Times" charset="0"/>
        <a:buChar char="•"/>
        <a:defRPr sz="2000">
          <a:solidFill>
            <a:schemeClr val="tx1"/>
          </a:solidFill>
          <a:latin typeface="+mn-lt"/>
          <a:ea typeface="+mn-ea"/>
        </a:defRPr>
      </a:lvl7pPr>
      <a:lvl8pPr marL="3143250" indent="-228600" algn="l" rtl="0" eaLnBrk="1" fontAlgn="base" hangingPunct="1">
        <a:spcBef>
          <a:spcPct val="20000"/>
        </a:spcBef>
        <a:spcAft>
          <a:spcPct val="0"/>
        </a:spcAft>
        <a:buClr>
          <a:srgbClr val="2D5E2F"/>
        </a:buClr>
        <a:buFont typeface="Times" charset="0"/>
        <a:buChar char="•"/>
        <a:defRPr sz="2000">
          <a:solidFill>
            <a:schemeClr val="tx1"/>
          </a:solidFill>
          <a:latin typeface="+mn-lt"/>
          <a:ea typeface="+mn-ea"/>
        </a:defRPr>
      </a:lvl8pPr>
      <a:lvl9pPr marL="3600450" indent="-228600" algn="l" rtl="0" eaLnBrk="1" fontAlgn="base" hangingPunct="1">
        <a:spcBef>
          <a:spcPct val="20000"/>
        </a:spcBef>
        <a:spcAft>
          <a:spcPct val="0"/>
        </a:spcAft>
        <a:buClr>
          <a:srgbClr val="2D5E2F"/>
        </a:buClr>
        <a:buFont typeface="Time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6">
            <a:extLst>
              <a:ext uri="{FF2B5EF4-FFF2-40B4-BE49-F238E27FC236}">
                <a16:creationId xmlns:a16="http://schemas.microsoft.com/office/drawing/2014/main" id="{E7F60B20-9C27-B845-9B83-06023AD544AE}"/>
              </a:ext>
            </a:extLst>
          </p:cNvPr>
          <p:cNvSpPr txBox="1">
            <a:spLocks noChangeArrowheads="1"/>
          </p:cNvSpPr>
          <p:nvPr/>
        </p:nvSpPr>
        <p:spPr bwMode="auto">
          <a:xfrm>
            <a:off x="6172200" y="2559050"/>
            <a:ext cx="7223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3222A"/>
              </a:buClr>
              <a:buFont typeface="Times" pitchFamily="2" charset="0"/>
              <a:buChar char="•"/>
              <a:defRPr sz="3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1pPr>
            <a:lvl2pPr marL="37931725" indent="-37474525">
              <a:spcBef>
                <a:spcPct val="20000"/>
              </a:spcBef>
              <a:buClr>
                <a:srgbClr val="FF0000"/>
              </a:buClr>
              <a:buChar char="–"/>
              <a:defRPr sz="28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2pPr>
            <a:lvl3pPr marL="1085850" indent="-228600">
              <a:spcBef>
                <a:spcPct val="20000"/>
              </a:spcBef>
              <a:buClr>
                <a:srgbClr val="BFC2B7"/>
              </a:buClr>
              <a:buFont typeface="Wingdings" pitchFamily="2" charset="2"/>
              <a:buChar char="§"/>
              <a:defRPr sz="26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3pPr>
            <a:lvl4pPr marL="1428750" indent="-228600">
              <a:spcBef>
                <a:spcPct val="20000"/>
              </a:spcBef>
              <a:buClr>
                <a:srgbClr val="5F6064"/>
              </a:buClr>
              <a:buChar char="–"/>
              <a:defRPr sz="24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4pPr>
            <a:lvl5pPr marL="1771650" indent="-228600">
              <a:spcBef>
                <a:spcPct val="20000"/>
              </a:spcBef>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5pPr>
            <a:lvl6pPr marL="22288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6pPr>
            <a:lvl7pPr marL="26860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7pPr>
            <a:lvl8pPr marL="31432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8pPr>
            <a:lvl9pPr marL="36004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FontTx/>
              <a:buNone/>
            </a:pPr>
            <a:r>
              <a:rPr lang="en-US" altLang="en-US" sz="6600">
                <a:solidFill>
                  <a:srgbClr val="D3222A"/>
                </a:solidFill>
              </a:rPr>
              <a:t>1</a:t>
            </a:r>
          </a:p>
        </p:txBody>
      </p:sp>
      <p:sp>
        <p:nvSpPr>
          <p:cNvPr id="4098" name="Rectangle 3">
            <a:extLst>
              <a:ext uri="{FF2B5EF4-FFF2-40B4-BE49-F238E27FC236}">
                <a16:creationId xmlns:a16="http://schemas.microsoft.com/office/drawing/2014/main" id="{397E0971-6CEE-9E4D-A1DE-1DE2E14484E4}"/>
              </a:ext>
            </a:extLst>
          </p:cNvPr>
          <p:cNvSpPr>
            <a:spLocks noChangeArrowheads="1"/>
          </p:cNvSpPr>
          <p:nvPr/>
        </p:nvSpPr>
        <p:spPr bwMode="auto">
          <a:xfrm>
            <a:off x="4572000" y="3810000"/>
            <a:ext cx="4114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D3222A"/>
              </a:buClr>
              <a:buFont typeface="Times" pitchFamily="2" charset="0"/>
              <a:buChar char="•"/>
              <a:defRPr sz="3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1pPr>
            <a:lvl2pPr marL="37931725" indent="-37474525">
              <a:spcBef>
                <a:spcPct val="20000"/>
              </a:spcBef>
              <a:buClr>
                <a:srgbClr val="FF0000"/>
              </a:buClr>
              <a:buChar char="–"/>
              <a:defRPr sz="28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2pPr>
            <a:lvl3pPr marL="1085850" indent="-228600">
              <a:spcBef>
                <a:spcPct val="20000"/>
              </a:spcBef>
              <a:buClr>
                <a:srgbClr val="BFC2B7"/>
              </a:buClr>
              <a:buFont typeface="Wingdings" pitchFamily="2" charset="2"/>
              <a:buChar char="§"/>
              <a:defRPr sz="26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3pPr>
            <a:lvl4pPr marL="1428750" indent="-228600">
              <a:spcBef>
                <a:spcPct val="20000"/>
              </a:spcBef>
              <a:buClr>
                <a:srgbClr val="5F6064"/>
              </a:buClr>
              <a:buChar char="–"/>
              <a:defRPr sz="24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4pPr>
            <a:lvl5pPr marL="1771650" indent="-228600">
              <a:spcBef>
                <a:spcPct val="20000"/>
              </a:spcBef>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5pPr>
            <a:lvl6pPr marL="22288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6pPr>
            <a:lvl7pPr marL="26860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7pPr>
            <a:lvl8pPr marL="31432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8pPr>
            <a:lvl9pPr marL="36004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9pPr>
          </a:lstStyle>
          <a:p>
            <a:pPr>
              <a:spcBef>
                <a:spcPct val="0"/>
              </a:spcBef>
              <a:buClrTx/>
              <a:buFontTx/>
              <a:buNone/>
            </a:pPr>
            <a:r>
              <a:rPr lang="en-US" altLang="en-US" sz="2800"/>
              <a:t>Psychology and Scientific Thinking</a:t>
            </a:r>
          </a:p>
          <a:p>
            <a:pPr>
              <a:spcBef>
                <a:spcPct val="0"/>
              </a:spcBef>
              <a:buClrTx/>
              <a:buFontTx/>
              <a:buNone/>
            </a:pPr>
            <a:r>
              <a:rPr lang="en-US" altLang="en-US" sz="1600"/>
              <a:t>A FRAMEWORK FOR EVERYDAY LIFE</a:t>
            </a:r>
            <a:endParaRPr lang="en-US" altLang="en-US" sz="3200"/>
          </a:p>
        </p:txBody>
      </p:sp>
      <p:sp>
        <p:nvSpPr>
          <p:cNvPr id="4099" name="Rectangle 15">
            <a:extLst>
              <a:ext uri="{FF2B5EF4-FFF2-40B4-BE49-F238E27FC236}">
                <a16:creationId xmlns:a16="http://schemas.microsoft.com/office/drawing/2014/main" id="{D36E0258-018B-9049-A524-A98E1EB5A708}"/>
              </a:ext>
            </a:extLst>
          </p:cNvPr>
          <p:cNvSpPr>
            <a:spLocks noChangeArrowheads="1"/>
          </p:cNvSpPr>
          <p:nvPr/>
        </p:nvSpPr>
        <p:spPr bwMode="auto">
          <a:xfrm>
            <a:off x="4589463" y="5940425"/>
            <a:ext cx="4249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3222A"/>
              </a:buClr>
              <a:buFont typeface="Times" pitchFamily="2" charset="0"/>
              <a:buChar char="•"/>
              <a:defRPr sz="3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1pPr>
            <a:lvl2pPr marL="37931725" indent="-37474525">
              <a:spcBef>
                <a:spcPct val="20000"/>
              </a:spcBef>
              <a:buClr>
                <a:srgbClr val="FF0000"/>
              </a:buClr>
              <a:buChar char="–"/>
              <a:defRPr sz="28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2pPr>
            <a:lvl3pPr marL="1085850" indent="-228600">
              <a:spcBef>
                <a:spcPct val="20000"/>
              </a:spcBef>
              <a:buClr>
                <a:srgbClr val="BFC2B7"/>
              </a:buClr>
              <a:buFont typeface="Wingdings" pitchFamily="2" charset="2"/>
              <a:buChar char="§"/>
              <a:defRPr sz="26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3pPr>
            <a:lvl4pPr marL="1428750" indent="-228600">
              <a:spcBef>
                <a:spcPct val="20000"/>
              </a:spcBef>
              <a:buClr>
                <a:srgbClr val="5F6064"/>
              </a:buClr>
              <a:buChar char="–"/>
              <a:defRPr sz="24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4pPr>
            <a:lvl5pPr marL="1771650" indent="-228600">
              <a:spcBef>
                <a:spcPct val="20000"/>
              </a:spcBef>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5pPr>
            <a:lvl6pPr marL="22288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6pPr>
            <a:lvl7pPr marL="26860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7pPr>
            <a:lvl8pPr marL="31432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8pPr>
            <a:lvl9pPr marL="36004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9pPr>
          </a:lstStyle>
          <a:p>
            <a:pPr eaLnBrk="1" hangingPunct="1">
              <a:spcBef>
                <a:spcPct val="0"/>
              </a:spcBef>
              <a:buClrTx/>
              <a:buFontTx/>
              <a:buNone/>
            </a:pPr>
            <a:r>
              <a:rPr lang="en-US" altLang="en-US" sz="1400" i="1"/>
              <a:t>Slides prepared by Matthew Isaak</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8EF664A5-AEA5-3E41-9159-9178750FCA60}"/>
              </a:ext>
            </a:extLst>
          </p:cNvPr>
          <p:cNvSpPr>
            <a:spLocks noGrp="1"/>
          </p:cNvSpPr>
          <p:nvPr>
            <p:ph type="title"/>
          </p:nvPr>
        </p:nvSpPr>
        <p:spPr/>
        <p:txBody>
          <a:bodyPr/>
          <a:lstStyle/>
          <a:p>
            <a:r>
              <a:rPr lang="en-US" altLang="en-US">
                <a:latin typeface="Verdana" panose="020B0604030504040204" pitchFamily="34" charset="0"/>
              </a:rPr>
              <a:t>Psychology as a Science</a:t>
            </a:r>
            <a:br>
              <a:rPr lang="en-US" altLang="en-US">
                <a:latin typeface="Verdana" panose="020B0604030504040204" pitchFamily="34" charset="0"/>
              </a:rPr>
            </a:br>
            <a:r>
              <a:rPr lang="en-US" altLang="en-US" sz="1400">
                <a:latin typeface="Verdana" panose="020B0604030504040204" pitchFamily="34" charset="0"/>
              </a:rPr>
              <a:t>LO 1.2 Explain the importance of science as a set of safeguards against biases.</a:t>
            </a:r>
          </a:p>
        </p:txBody>
      </p:sp>
      <p:sp>
        <p:nvSpPr>
          <p:cNvPr id="21506" name="Rectangle 3">
            <a:extLst>
              <a:ext uri="{FF2B5EF4-FFF2-40B4-BE49-F238E27FC236}">
                <a16:creationId xmlns:a16="http://schemas.microsoft.com/office/drawing/2014/main" id="{8C1B49A5-E821-CD41-AFA4-AFDA7550C35B}"/>
              </a:ext>
            </a:extLst>
          </p:cNvPr>
          <p:cNvSpPr>
            <a:spLocks noGrp="1"/>
          </p:cNvSpPr>
          <p:nvPr>
            <p:ph type="body" idx="1"/>
          </p:nvPr>
        </p:nvSpPr>
        <p:spPr/>
        <p:txBody>
          <a:bodyPr/>
          <a:lstStyle/>
          <a:p>
            <a:r>
              <a:rPr lang="en-US" altLang="en-US">
                <a:latin typeface="Verdana" panose="020B0604030504040204" pitchFamily="34" charset="0"/>
                <a:cs typeface="Verdana" panose="020B0604030504040204" pitchFamily="34" charset="0"/>
              </a:rPr>
              <a:t>In psychology (and all science) we must abandon relying on opinions.</a:t>
            </a:r>
          </a:p>
          <a:p>
            <a:r>
              <a:rPr lang="en-US" altLang="en-US">
                <a:latin typeface="Verdana" panose="020B0604030504040204" pitchFamily="34" charset="0"/>
                <a:cs typeface="Verdana" panose="020B0604030504040204" pitchFamily="34" charset="0"/>
              </a:rPr>
              <a:t>Instead we find out which explanations best fit the evidence or data.</a:t>
            </a:r>
          </a:p>
          <a:p>
            <a:endParaRPr lang="en-US" altLang="en-US">
              <a:latin typeface="Verdana" panose="020B0604030504040204" pitchFamily="34" charset="0"/>
              <a:cs typeface="Verdana" panose="020B060403050404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7A0DD427-4095-A842-B573-41D306F204FF}"/>
              </a:ext>
            </a:extLst>
          </p:cNvPr>
          <p:cNvSpPr>
            <a:spLocks noGrp="1"/>
          </p:cNvSpPr>
          <p:nvPr>
            <p:ph type="title"/>
          </p:nvPr>
        </p:nvSpPr>
        <p:spPr/>
        <p:txBody>
          <a:bodyPr/>
          <a:lstStyle/>
          <a:p>
            <a:r>
              <a:rPr lang="en-US" altLang="en-US">
                <a:latin typeface="Verdana" panose="020B0604030504040204" pitchFamily="34" charset="0"/>
              </a:rPr>
              <a:t>Popular Psychology</a:t>
            </a:r>
            <a:br>
              <a:rPr lang="en-US" altLang="en-US">
                <a:latin typeface="Verdana" panose="020B0604030504040204" pitchFamily="34" charset="0"/>
              </a:rPr>
            </a:br>
            <a:r>
              <a:rPr lang="en-US" altLang="en-US" sz="1400">
                <a:latin typeface="Verdana" panose="020B0604030504040204" pitchFamily="34" charset="0"/>
              </a:rPr>
              <a:t>LO 1.3 Describe psychological pseudoscience and distinguish it from psychological science.</a:t>
            </a:r>
          </a:p>
        </p:txBody>
      </p:sp>
      <p:sp>
        <p:nvSpPr>
          <p:cNvPr id="35842" name="Content Placeholder 2">
            <a:extLst>
              <a:ext uri="{FF2B5EF4-FFF2-40B4-BE49-F238E27FC236}">
                <a16:creationId xmlns:a16="http://schemas.microsoft.com/office/drawing/2014/main" id="{6A131750-B47D-3847-9161-42E70E135CBB}"/>
              </a:ext>
            </a:extLst>
          </p:cNvPr>
          <p:cNvSpPr>
            <a:spLocks noGrp="1"/>
          </p:cNvSpPr>
          <p:nvPr>
            <p:ph idx="1"/>
          </p:nvPr>
        </p:nvSpPr>
        <p:spPr/>
        <p:txBody>
          <a:bodyPr/>
          <a:lstStyle/>
          <a:p>
            <a:r>
              <a:rPr lang="en-US" altLang="en-US">
                <a:latin typeface="Verdana" panose="020B0604030504040204" pitchFamily="34" charset="0"/>
                <a:cs typeface="Verdana" panose="020B0604030504040204" pitchFamily="34" charset="0"/>
              </a:rPr>
              <a:t>About 3500 self-help books are published each year – only 5% are tested!</a:t>
            </a:r>
          </a:p>
          <a:p>
            <a:r>
              <a:rPr lang="en-US" altLang="en-US">
                <a:latin typeface="Verdana" panose="020B0604030504040204" pitchFamily="34" charset="0"/>
                <a:cs typeface="Verdana" panose="020B0604030504040204" pitchFamily="34" charset="0"/>
              </a:rPr>
              <a:t>The quality of the information can be good, misleading, or even harmful.</a:t>
            </a:r>
          </a:p>
          <a:p>
            <a:r>
              <a:rPr lang="en-US" altLang="en-US">
                <a:latin typeface="Verdana" panose="020B0604030504040204" pitchFamily="34" charset="0"/>
                <a:cs typeface="Verdana" panose="020B0604030504040204" pitchFamily="34" charset="0"/>
              </a:rPr>
              <a:t>Many websites may offer helpful advice, but others may contain erroneous information.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32357F4A-3B6D-3141-9122-CE5198ADACB8}"/>
              </a:ext>
            </a:extLst>
          </p:cNvPr>
          <p:cNvSpPr>
            <a:spLocks noGrp="1"/>
          </p:cNvSpPr>
          <p:nvPr>
            <p:ph type="title"/>
          </p:nvPr>
        </p:nvSpPr>
        <p:spPr/>
        <p:txBody>
          <a:bodyPr/>
          <a:lstStyle/>
          <a:p>
            <a:r>
              <a:rPr lang="en-US" altLang="en-US">
                <a:latin typeface="Verdana" panose="020B0604030504040204" pitchFamily="34" charset="0"/>
              </a:rPr>
              <a:t>What is Pseudoscience?</a:t>
            </a:r>
            <a:br>
              <a:rPr lang="en-US" altLang="en-US">
                <a:latin typeface="Verdana" panose="020B0604030504040204" pitchFamily="34" charset="0"/>
              </a:rPr>
            </a:br>
            <a:r>
              <a:rPr lang="en-US" altLang="en-US" sz="1400">
                <a:latin typeface="Verdana" panose="020B0604030504040204" pitchFamily="34" charset="0"/>
              </a:rPr>
              <a:t>LO 1.3 Describe psychological pseudoscience and distinguish it from psychological science.</a:t>
            </a:r>
          </a:p>
        </p:txBody>
      </p:sp>
      <p:sp>
        <p:nvSpPr>
          <p:cNvPr id="37890" name="Rectangle 3">
            <a:extLst>
              <a:ext uri="{FF2B5EF4-FFF2-40B4-BE49-F238E27FC236}">
                <a16:creationId xmlns:a16="http://schemas.microsoft.com/office/drawing/2014/main" id="{949BDFE7-AE4D-DE45-AB8A-482B6C237F2C}"/>
              </a:ext>
            </a:extLst>
          </p:cNvPr>
          <p:cNvSpPr>
            <a:spLocks noGrp="1"/>
          </p:cNvSpPr>
          <p:nvPr>
            <p:ph type="body" idx="1"/>
          </p:nvPr>
        </p:nvSpPr>
        <p:spPr/>
        <p:txBody>
          <a:bodyPr/>
          <a:lstStyle/>
          <a:p>
            <a:r>
              <a:rPr lang="en-US" altLang="en-US">
                <a:latin typeface="Verdana" panose="020B0604030504040204" pitchFamily="34" charset="0"/>
                <a:cs typeface="Verdana" panose="020B0604030504040204" pitchFamily="34" charset="0"/>
              </a:rPr>
              <a:t>A set of claims that seem scientific, but aren’t</a:t>
            </a:r>
          </a:p>
          <a:p>
            <a:r>
              <a:rPr lang="en-US" altLang="en-US">
                <a:latin typeface="Verdana" panose="020B0604030504040204" pitchFamily="34" charset="0"/>
                <a:cs typeface="Verdana" panose="020B0604030504040204" pitchFamily="34" charset="0"/>
              </a:rPr>
              <a:t>Pseudoscience lacks the safeguards against confirmation bias and belief perseverance that characterize science.</a:t>
            </a:r>
          </a:p>
          <a:p>
            <a:r>
              <a:rPr lang="en-US" altLang="en-US">
                <a:latin typeface="Verdana" panose="020B0604030504040204" pitchFamily="34" charset="0"/>
                <a:cs typeface="Verdana" panose="020B0604030504040204" pitchFamily="34" charset="0"/>
              </a:rPr>
              <a:t>Testable beliefs that that are not supported by the evidence</a:t>
            </a:r>
          </a:p>
          <a:p>
            <a:endParaRPr lang="en-US" altLang="en-US">
              <a:latin typeface="Verdana" panose="020B0604030504040204" pitchFamily="34" charset="0"/>
              <a:cs typeface="Verdana" panose="020B060403050404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44A549CA-B5E2-004C-AD2C-8D32CBA91138}"/>
              </a:ext>
            </a:extLst>
          </p:cNvPr>
          <p:cNvSpPr>
            <a:spLocks noGrp="1"/>
          </p:cNvSpPr>
          <p:nvPr>
            <p:ph type="title"/>
          </p:nvPr>
        </p:nvSpPr>
        <p:spPr/>
        <p:txBody>
          <a:bodyPr/>
          <a:lstStyle/>
          <a:p>
            <a:r>
              <a:rPr lang="en-US" altLang="en-US">
                <a:latin typeface="Verdana" panose="020B0604030504040204" pitchFamily="34" charset="0"/>
              </a:rPr>
              <a:t>Warning Signs of Pseudoscience</a:t>
            </a:r>
            <a:br>
              <a:rPr lang="en-US" altLang="en-US">
                <a:latin typeface="Verdana" panose="020B0604030504040204" pitchFamily="34" charset="0"/>
              </a:rPr>
            </a:br>
            <a:r>
              <a:rPr lang="en-US" altLang="en-US" sz="1400">
                <a:latin typeface="Verdana" panose="020B0604030504040204" pitchFamily="34" charset="0"/>
              </a:rPr>
              <a:t>LO 1.3 Describe psychological pseudoscience and distinguish it from psychological science.</a:t>
            </a:r>
          </a:p>
        </p:txBody>
      </p:sp>
      <p:sp>
        <p:nvSpPr>
          <p:cNvPr id="38914" name="Rectangle 3">
            <a:extLst>
              <a:ext uri="{FF2B5EF4-FFF2-40B4-BE49-F238E27FC236}">
                <a16:creationId xmlns:a16="http://schemas.microsoft.com/office/drawing/2014/main" id="{3B3E6A3C-B3F1-1945-A712-5838DC4BADE5}"/>
              </a:ext>
            </a:extLst>
          </p:cNvPr>
          <p:cNvSpPr>
            <a:spLocks noGrp="1"/>
          </p:cNvSpPr>
          <p:nvPr>
            <p:ph type="body" idx="1"/>
          </p:nvPr>
        </p:nvSpPr>
        <p:spPr/>
        <p:txBody>
          <a:bodyPr/>
          <a:lstStyle/>
          <a:p>
            <a:r>
              <a:rPr lang="en-US" altLang="en-US" b="1">
                <a:latin typeface="Verdana" panose="020B0604030504040204" pitchFamily="34" charset="0"/>
                <a:cs typeface="Verdana" panose="020B0604030504040204" pitchFamily="34" charset="0"/>
              </a:rPr>
              <a:t>Ad hoc immunizing hypotheses</a:t>
            </a:r>
          </a:p>
          <a:p>
            <a:pPr lvl="1"/>
            <a:r>
              <a:rPr lang="en-US" altLang="en-US">
                <a:latin typeface="Verdana" panose="020B0604030504040204" pitchFamily="34" charset="0"/>
                <a:cs typeface="Verdana" panose="020B0604030504040204" pitchFamily="34" charset="0"/>
              </a:rPr>
              <a:t>Escape hatches to protect against falsification, usually a loophole or exception for negative findings</a:t>
            </a:r>
          </a:p>
          <a:p>
            <a:r>
              <a:rPr lang="en-US" altLang="en-US">
                <a:latin typeface="Verdana" panose="020B0604030504040204" pitchFamily="34" charset="0"/>
                <a:cs typeface="Verdana" panose="020B0604030504040204" pitchFamily="34" charset="0"/>
              </a:rPr>
              <a:t>Lack of self-correction</a:t>
            </a:r>
          </a:p>
          <a:p>
            <a:r>
              <a:rPr lang="en-US" altLang="en-US">
                <a:latin typeface="Verdana" panose="020B0604030504040204" pitchFamily="34" charset="0"/>
                <a:cs typeface="Verdana" panose="020B0604030504040204" pitchFamily="34" charset="0"/>
              </a:rPr>
              <a:t>Overreliance on anecdotes</a:t>
            </a:r>
          </a:p>
          <a:p>
            <a:pPr lvl="1"/>
            <a:r>
              <a:rPr lang="en-US" altLang="en-US">
                <a:latin typeface="Verdana" panose="020B0604030504040204" pitchFamily="34" charset="0"/>
                <a:cs typeface="Verdana" panose="020B0604030504040204" pitchFamily="34" charset="0"/>
              </a:rPr>
              <a:t>Anecdotes are often not representative, but can’t tell us about cause and effect and are often difficult to verify.</a:t>
            </a:r>
          </a:p>
          <a:p>
            <a:endParaRPr lang="en-US" altLang="en-US">
              <a:latin typeface="Verdana" panose="020B0604030504040204" pitchFamily="34" charset="0"/>
              <a:cs typeface="Verdana" panose="020B060403050404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1AF1FBFE-D782-3647-B522-105D1798FBD6}"/>
              </a:ext>
            </a:extLst>
          </p:cNvPr>
          <p:cNvSpPr>
            <a:spLocks noGrp="1"/>
          </p:cNvSpPr>
          <p:nvPr>
            <p:ph type="title"/>
          </p:nvPr>
        </p:nvSpPr>
        <p:spPr/>
        <p:txBody>
          <a:bodyPr/>
          <a:lstStyle/>
          <a:p>
            <a:r>
              <a:rPr lang="en-US" altLang="en-US">
                <a:latin typeface="Verdana" panose="020B0604030504040204" pitchFamily="34" charset="0"/>
              </a:rPr>
              <a:t>Why Pseudoscience?</a:t>
            </a:r>
            <a:br>
              <a:rPr lang="en-US" altLang="en-US">
                <a:latin typeface="Verdana" panose="020B0604030504040204" pitchFamily="34" charset="0"/>
              </a:rPr>
            </a:br>
            <a:r>
              <a:rPr lang="en-US" altLang="en-US" sz="1400">
                <a:latin typeface="Verdana" panose="020B0604030504040204" pitchFamily="34" charset="0"/>
              </a:rPr>
              <a:t>LO 1.4 Identify reasons we are drawn to pseudoscience.</a:t>
            </a:r>
          </a:p>
        </p:txBody>
      </p:sp>
      <p:sp>
        <p:nvSpPr>
          <p:cNvPr id="39938" name="Rectangle 3">
            <a:extLst>
              <a:ext uri="{FF2B5EF4-FFF2-40B4-BE49-F238E27FC236}">
                <a16:creationId xmlns:a16="http://schemas.microsoft.com/office/drawing/2014/main" id="{50693A9C-BFBE-DB4A-87CB-2E505E820AA1}"/>
              </a:ext>
            </a:extLst>
          </p:cNvPr>
          <p:cNvSpPr>
            <a:spLocks noGrp="1"/>
          </p:cNvSpPr>
          <p:nvPr>
            <p:ph type="body" idx="1"/>
          </p:nvPr>
        </p:nvSpPr>
        <p:spPr/>
        <p:txBody>
          <a:bodyPr/>
          <a:lstStyle/>
          <a:p>
            <a:r>
              <a:rPr lang="en-US" altLang="en-US">
                <a:latin typeface="Verdana" panose="020B0604030504040204" pitchFamily="34" charset="0"/>
                <a:cs typeface="Verdana" panose="020B0604030504040204" pitchFamily="34" charset="0"/>
              </a:rPr>
              <a:t>Our brains are predisposed to make order out of disorder and make sense out of nonsense.</a:t>
            </a:r>
          </a:p>
          <a:p>
            <a:r>
              <a:rPr lang="en-US" altLang="en-US" b="1">
                <a:latin typeface="Verdana" panose="020B0604030504040204" pitchFamily="34" charset="0"/>
                <a:cs typeface="Verdana" panose="020B0604030504040204" pitchFamily="34" charset="0"/>
              </a:rPr>
              <a:t>Apophenia</a:t>
            </a:r>
            <a:r>
              <a:rPr lang="en-US" altLang="en-US">
                <a:latin typeface="Verdana" panose="020B0604030504040204" pitchFamily="34" charset="0"/>
                <a:cs typeface="Verdana" panose="020B0604030504040204" pitchFamily="34" charset="0"/>
              </a:rPr>
              <a:t> is the tendency to find connections among unrelated or random phenomena.</a:t>
            </a:r>
          </a:p>
          <a:p>
            <a:r>
              <a:rPr lang="en-US" altLang="en-US" b="1">
                <a:latin typeface="Verdana" panose="020B0604030504040204" pitchFamily="34" charset="0"/>
                <a:cs typeface="Verdana" panose="020B0604030504040204" pitchFamily="34" charset="0"/>
              </a:rPr>
              <a:t>Pareidolia</a:t>
            </a:r>
            <a:r>
              <a:rPr lang="en-US" altLang="en-US">
                <a:latin typeface="Verdana" panose="020B0604030504040204" pitchFamily="34" charset="0"/>
                <a:cs typeface="Verdana" panose="020B0604030504040204" pitchFamily="34" charset="0"/>
              </a:rPr>
              <a:t> is seeing meaningful images in meaningless visual stimuli.</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6">
            <a:extLst>
              <a:ext uri="{FF2B5EF4-FFF2-40B4-BE49-F238E27FC236}">
                <a16:creationId xmlns:a16="http://schemas.microsoft.com/office/drawing/2014/main" id="{73BB6883-BA33-6349-973D-844B061D6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188" y="1906588"/>
            <a:ext cx="3656012"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2">
            <a:extLst>
              <a:ext uri="{FF2B5EF4-FFF2-40B4-BE49-F238E27FC236}">
                <a16:creationId xmlns:a16="http://schemas.microsoft.com/office/drawing/2014/main" id="{423F629B-EEEB-E04B-A947-2258D6CBE0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 y="1905000"/>
            <a:ext cx="46577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Box 7">
            <a:extLst>
              <a:ext uri="{FF2B5EF4-FFF2-40B4-BE49-F238E27FC236}">
                <a16:creationId xmlns:a16="http://schemas.microsoft.com/office/drawing/2014/main" id="{4072B7AE-42F2-0E48-A68D-6FBBE8E9A755}"/>
              </a:ext>
            </a:extLst>
          </p:cNvPr>
          <p:cNvSpPr txBox="1">
            <a:spLocks noChangeArrowheads="1"/>
          </p:cNvSpPr>
          <p:nvPr/>
        </p:nvSpPr>
        <p:spPr bwMode="auto">
          <a:xfrm>
            <a:off x="1143000" y="5715000"/>
            <a:ext cx="297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3222A"/>
              </a:buClr>
              <a:buFont typeface="Times" pitchFamily="2" charset="0"/>
              <a:buChar char="•"/>
              <a:defRPr sz="3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1pPr>
            <a:lvl2pPr marL="37931725" indent="-37474525">
              <a:spcBef>
                <a:spcPct val="20000"/>
              </a:spcBef>
              <a:buClr>
                <a:srgbClr val="FF0000"/>
              </a:buClr>
              <a:buChar char="–"/>
              <a:defRPr sz="28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2pPr>
            <a:lvl3pPr marL="1085850" indent="-228600">
              <a:spcBef>
                <a:spcPct val="20000"/>
              </a:spcBef>
              <a:buClr>
                <a:srgbClr val="BFC2B7"/>
              </a:buClr>
              <a:buFont typeface="Wingdings" pitchFamily="2" charset="2"/>
              <a:buChar char="§"/>
              <a:defRPr sz="26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3pPr>
            <a:lvl4pPr marL="1428750" indent="-228600">
              <a:spcBef>
                <a:spcPct val="20000"/>
              </a:spcBef>
              <a:buClr>
                <a:srgbClr val="5F6064"/>
              </a:buClr>
              <a:buChar char="–"/>
              <a:defRPr sz="24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4pPr>
            <a:lvl5pPr marL="1771650" indent="-228600">
              <a:spcBef>
                <a:spcPct val="20000"/>
              </a:spcBef>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5pPr>
            <a:lvl6pPr marL="22288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6pPr>
            <a:lvl7pPr marL="26860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7pPr>
            <a:lvl8pPr marL="31432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8pPr>
            <a:lvl9pPr marL="36004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9pPr>
          </a:lstStyle>
          <a:p>
            <a:pPr algn="ctr" eaLnBrk="1" hangingPunct="1">
              <a:spcBef>
                <a:spcPct val="0"/>
              </a:spcBef>
              <a:buClrTx/>
              <a:buFontTx/>
              <a:buNone/>
            </a:pPr>
            <a:r>
              <a:rPr lang="en-US" altLang="en-US" sz="2000"/>
              <a:t>Original photo</a:t>
            </a:r>
          </a:p>
        </p:txBody>
      </p:sp>
      <p:sp>
        <p:nvSpPr>
          <p:cNvPr id="40964" name="TextBox 8">
            <a:extLst>
              <a:ext uri="{FF2B5EF4-FFF2-40B4-BE49-F238E27FC236}">
                <a16:creationId xmlns:a16="http://schemas.microsoft.com/office/drawing/2014/main" id="{1EA3BCE5-B6EB-F748-B1EE-47C72E476AFB}"/>
              </a:ext>
            </a:extLst>
          </p:cNvPr>
          <p:cNvSpPr txBox="1">
            <a:spLocks noChangeArrowheads="1"/>
          </p:cNvSpPr>
          <p:nvPr/>
        </p:nvSpPr>
        <p:spPr bwMode="auto">
          <a:xfrm>
            <a:off x="5105400" y="5715000"/>
            <a:ext cx="365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3222A"/>
              </a:buClr>
              <a:buFont typeface="Times" pitchFamily="2" charset="0"/>
              <a:buChar char="•"/>
              <a:defRPr sz="3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1pPr>
            <a:lvl2pPr marL="37931725" indent="-37474525">
              <a:spcBef>
                <a:spcPct val="20000"/>
              </a:spcBef>
              <a:buClr>
                <a:srgbClr val="FF0000"/>
              </a:buClr>
              <a:buChar char="–"/>
              <a:defRPr sz="28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2pPr>
            <a:lvl3pPr marL="1085850" indent="-228600">
              <a:spcBef>
                <a:spcPct val="20000"/>
              </a:spcBef>
              <a:buClr>
                <a:srgbClr val="BFC2B7"/>
              </a:buClr>
              <a:buFont typeface="Wingdings" pitchFamily="2" charset="2"/>
              <a:buChar char="§"/>
              <a:defRPr sz="26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3pPr>
            <a:lvl4pPr marL="1428750" indent="-228600">
              <a:spcBef>
                <a:spcPct val="20000"/>
              </a:spcBef>
              <a:buClr>
                <a:srgbClr val="5F6064"/>
              </a:buClr>
              <a:buChar char="–"/>
              <a:defRPr sz="24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4pPr>
            <a:lvl5pPr marL="1771650" indent="-228600">
              <a:spcBef>
                <a:spcPct val="20000"/>
              </a:spcBef>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5pPr>
            <a:lvl6pPr marL="22288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6pPr>
            <a:lvl7pPr marL="26860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7pPr>
            <a:lvl8pPr marL="31432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8pPr>
            <a:lvl9pPr marL="36004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9pPr>
          </a:lstStyle>
          <a:p>
            <a:pPr algn="ctr" eaLnBrk="1" hangingPunct="1">
              <a:spcBef>
                <a:spcPct val="0"/>
              </a:spcBef>
              <a:buClrTx/>
              <a:buFontTx/>
              <a:buNone/>
            </a:pPr>
            <a:r>
              <a:rPr lang="en-US" altLang="en-US" sz="2000"/>
              <a:t>Higher resolution photo</a:t>
            </a:r>
          </a:p>
        </p:txBody>
      </p:sp>
      <p:sp>
        <p:nvSpPr>
          <p:cNvPr id="40965" name="Title 9">
            <a:extLst>
              <a:ext uri="{FF2B5EF4-FFF2-40B4-BE49-F238E27FC236}">
                <a16:creationId xmlns:a16="http://schemas.microsoft.com/office/drawing/2014/main" id="{19E0BC62-1DBA-6848-93A3-3BB670846A12}"/>
              </a:ext>
            </a:extLst>
          </p:cNvPr>
          <p:cNvSpPr>
            <a:spLocks noGrp="1"/>
          </p:cNvSpPr>
          <p:nvPr>
            <p:ph type="title"/>
          </p:nvPr>
        </p:nvSpPr>
        <p:spPr/>
        <p:txBody>
          <a:bodyPr/>
          <a:lstStyle/>
          <a:p>
            <a:r>
              <a:rPr lang="en-US" altLang="en-US">
                <a:latin typeface="Verdana" panose="020B0604030504040204" pitchFamily="34" charset="0"/>
              </a:rPr>
              <a:t>The “Face” on Mars</a:t>
            </a:r>
            <a:br>
              <a:rPr lang="en-US" altLang="en-US">
                <a:latin typeface="Verdana" panose="020B0604030504040204" pitchFamily="34" charset="0"/>
              </a:rPr>
            </a:br>
            <a:r>
              <a:rPr lang="en-US" altLang="en-US" sz="1400">
                <a:latin typeface="Verdana" panose="020B0604030504040204" pitchFamily="34" charset="0"/>
              </a:rPr>
              <a:t>LO 1.4 Identify reasons we are drawn to pseudoscience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47FCC92C-FB0F-DF4E-845B-7F70CB75244C}"/>
              </a:ext>
            </a:extLst>
          </p:cNvPr>
          <p:cNvSpPr>
            <a:spLocks noGrp="1"/>
          </p:cNvSpPr>
          <p:nvPr>
            <p:ph type="title"/>
          </p:nvPr>
        </p:nvSpPr>
        <p:spPr/>
        <p:txBody>
          <a:bodyPr/>
          <a:lstStyle/>
          <a:p>
            <a:r>
              <a:rPr lang="en-US" altLang="en-US">
                <a:latin typeface="Verdana" panose="020B0604030504040204" pitchFamily="34" charset="0"/>
              </a:rPr>
              <a:t>Why Pseudoscience?</a:t>
            </a:r>
            <a:br>
              <a:rPr lang="en-US" altLang="en-US">
                <a:latin typeface="Verdana" panose="020B0604030504040204" pitchFamily="34" charset="0"/>
              </a:rPr>
            </a:br>
            <a:r>
              <a:rPr lang="en-US" altLang="en-US" sz="1400">
                <a:latin typeface="Verdana" panose="020B0604030504040204" pitchFamily="34" charset="0"/>
              </a:rPr>
              <a:t>LO 1.4 Identify reasons we are drawn to pseudoscience.</a:t>
            </a:r>
          </a:p>
        </p:txBody>
      </p:sp>
      <p:sp>
        <p:nvSpPr>
          <p:cNvPr id="43010" name="Rectangle 3">
            <a:extLst>
              <a:ext uri="{FF2B5EF4-FFF2-40B4-BE49-F238E27FC236}">
                <a16:creationId xmlns:a16="http://schemas.microsoft.com/office/drawing/2014/main" id="{EDFF9C9C-D499-D449-9398-9B8CA3B3FF24}"/>
              </a:ext>
            </a:extLst>
          </p:cNvPr>
          <p:cNvSpPr>
            <a:spLocks noGrp="1"/>
          </p:cNvSpPr>
          <p:nvPr>
            <p:ph type="body" idx="1"/>
          </p:nvPr>
        </p:nvSpPr>
        <p:spPr/>
        <p:txBody>
          <a:bodyPr/>
          <a:lstStyle/>
          <a:p>
            <a:r>
              <a:rPr lang="en-US" altLang="en-US">
                <a:latin typeface="Verdana" panose="020B0604030504040204" pitchFamily="34" charset="0"/>
                <a:cs typeface="Verdana" panose="020B0604030504040204" pitchFamily="34" charset="0"/>
              </a:rPr>
              <a:t>We believe what we want to believe.</a:t>
            </a:r>
          </a:p>
          <a:p>
            <a:r>
              <a:rPr lang="en-US" altLang="en-US">
                <a:latin typeface="Verdana" panose="020B0604030504040204" pitchFamily="34" charset="0"/>
                <a:cs typeface="Verdana" panose="020B0604030504040204" pitchFamily="34" charset="0"/>
              </a:rPr>
              <a:t>Many pseudoscientific beliefs offer control over an uncontrollable world.</a:t>
            </a:r>
          </a:p>
          <a:p>
            <a:r>
              <a:rPr lang="en-US" altLang="en-US" b="1">
                <a:latin typeface="Verdana" panose="020B0604030504040204" pitchFamily="34" charset="0"/>
                <a:cs typeface="Verdana" panose="020B0604030504040204" pitchFamily="34" charset="0"/>
              </a:rPr>
              <a:t>Terror management theory </a:t>
            </a:r>
            <a:r>
              <a:rPr lang="en-US" altLang="en-US">
                <a:latin typeface="Verdana" panose="020B0604030504040204" pitchFamily="34" charset="0"/>
                <a:cs typeface="Verdana" panose="020B0604030504040204" pitchFamily="34" charset="0"/>
              </a:rPr>
              <a:t>and </a:t>
            </a:r>
            <a:r>
              <a:rPr lang="en-US" altLang="en-US" b="1">
                <a:latin typeface="Verdana" panose="020B0604030504040204" pitchFamily="34" charset="0"/>
                <a:cs typeface="Verdana" panose="020B0604030504040204" pitchFamily="34" charset="0"/>
              </a:rPr>
              <a:t>mortality salience </a:t>
            </a:r>
            <a:r>
              <a:rPr lang="en-US" altLang="en-US">
                <a:latin typeface="Verdana" panose="020B0604030504040204" pitchFamily="34" charset="0"/>
                <a:cs typeface="Verdana" panose="020B0604030504040204" pitchFamily="34" charset="0"/>
              </a:rPr>
              <a:t>– Pseudoscientific beliefs help counter our fear of death.</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64F516B1-7B93-164F-B1E8-4CA4C0F506CE}"/>
              </a:ext>
            </a:extLst>
          </p:cNvPr>
          <p:cNvSpPr>
            <a:spLocks noGrp="1"/>
          </p:cNvSpPr>
          <p:nvPr>
            <p:ph type="title"/>
          </p:nvPr>
        </p:nvSpPr>
        <p:spPr/>
        <p:txBody>
          <a:bodyPr/>
          <a:lstStyle/>
          <a:p>
            <a:r>
              <a:rPr lang="en-US" altLang="en-US">
                <a:latin typeface="Verdana" panose="020B0604030504040204" pitchFamily="34" charset="0"/>
              </a:rPr>
              <a:t>Psychology’s Early History</a:t>
            </a:r>
            <a:br>
              <a:rPr lang="en-US" altLang="en-US">
                <a:latin typeface="Verdana" panose="020B0604030504040204" pitchFamily="34" charset="0"/>
              </a:rPr>
            </a:br>
            <a:r>
              <a:rPr lang="en-US" altLang="en-US" sz="1400">
                <a:latin typeface="Verdana" panose="020B0604030504040204" pitchFamily="34" charset="0"/>
              </a:rPr>
              <a:t>LO 1.7 Identify the major theoretical frameworks of psychology.</a:t>
            </a:r>
          </a:p>
        </p:txBody>
      </p:sp>
      <p:sp>
        <p:nvSpPr>
          <p:cNvPr id="51202" name="Rectangle 3">
            <a:extLst>
              <a:ext uri="{FF2B5EF4-FFF2-40B4-BE49-F238E27FC236}">
                <a16:creationId xmlns:a16="http://schemas.microsoft.com/office/drawing/2014/main" id="{5DEB2FB7-0E6A-634F-9F17-98B139EF9C54}"/>
              </a:ext>
            </a:extLst>
          </p:cNvPr>
          <p:cNvSpPr>
            <a:spLocks noGrp="1"/>
          </p:cNvSpPr>
          <p:nvPr>
            <p:ph type="body" idx="1"/>
          </p:nvPr>
        </p:nvSpPr>
        <p:spPr/>
        <p:txBody>
          <a:bodyPr/>
          <a:lstStyle/>
          <a:p>
            <a:r>
              <a:rPr lang="en-US" altLang="en-US">
                <a:latin typeface="Verdana" panose="020B0604030504040204" pitchFamily="34" charset="0"/>
                <a:cs typeface="Verdana" panose="020B0604030504040204" pitchFamily="34" charset="0"/>
              </a:rPr>
              <a:t>For many centuries, psychology was indistinguishable from philosophy.</a:t>
            </a:r>
          </a:p>
          <a:p>
            <a:r>
              <a:rPr lang="en-US" altLang="en-US">
                <a:latin typeface="Verdana" panose="020B0604030504040204" pitchFamily="34" charset="0"/>
                <a:cs typeface="Verdana" panose="020B0604030504040204" pitchFamily="34" charset="0"/>
              </a:rPr>
              <a:t>In 1879, William Wundt developed the first psychology laboratory in Germany.</a:t>
            </a:r>
          </a:p>
          <a:p>
            <a:r>
              <a:rPr lang="en-US" altLang="en-US">
                <a:latin typeface="Verdana" panose="020B0604030504040204" pitchFamily="34" charset="0"/>
                <a:cs typeface="Verdana" panose="020B0604030504040204" pitchFamily="34" charset="0"/>
              </a:rPr>
              <a:t>But psychology had to break away from another influence as well—spiritualism.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2FDC04DF-DE75-D94D-918A-2E980CD63D1B}"/>
              </a:ext>
            </a:extLst>
          </p:cNvPr>
          <p:cNvSpPr>
            <a:spLocks noGrp="1" noChangeArrowheads="1"/>
          </p:cNvSpPr>
          <p:nvPr>
            <p:ph type="title"/>
          </p:nvPr>
        </p:nvSpPr>
        <p:spPr/>
        <p:txBody>
          <a:bodyPr/>
          <a:lstStyle/>
          <a:p>
            <a:r>
              <a:rPr lang="en-US" altLang="en-US">
                <a:latin typeface="Verdana" panose="020B0604030504040204" pitchFamily="34" charset="0"/>
              </a:rPr>
              <a:t>From Séance to Science </a:t>
            </a:r>
            <a:br>
              <a:rPr lang="en-US" altLang="en-US">
                <a:latin typeface="Verdana" panose="020B0604030504040204" pitchFamily="34" charset="0"/>
              </a:rPr>
            </a:br>
            <a:r>
              <a:rPr lang="en-US" altLang="en-US" sz="1400">
                <a:latin typeface="Verdana" panose="020B0604030504040204" pitchFamily="34" charset="0"/>
              </a:rPr>
              <a:t>LO 1.7 Identify the major theoretical frameworks of psychology.</a:t>
            </a:r>
          </a:p>
        </p:txBody>
      </p:sp>
      <p:sp>
        <p:nvSpPr>
          <p:cNvPr id="52226" name="Rectangle 3">
            <a:extLst>
              <a:ext uri="{FF2B5EF4-FFF2-40B4-BE49-F238E27FC236}">
                <a16:creationId xmlns:a16="http://schemas.microsoft.com/office/drawing/2014/main" id="{A7DF5F4A-AAC2-D943-AA1D-1C40A7230E82}"/>
              </a:ext>
            </a:extLst>
          </p:cNvPr>
          <p:cNvSpPr>
            <a:spLocks noGrp="1" noChangeArrowheads="1"/>
          </p:cNvSpPr>
          <p:nvPr>
            <p:ph type="body" idx="1"/>
          </p:nvPr>
        </p:nvSpPr>
        <p:spPr/>
        <p:txBody>
          <a:bodyPr/>
          <a:lstStyle/>
          <a:p>
            <a:r>
              <a:rPr lang="en-US" altLang="en-US">
                <a:latin typeface="Verdana" panose="020B0604030504040204" pitchFamily="34" charset="0"/>
                <a:cs typeface="Verdana" panose="020B0604030504040204" pitchFamily="34" charset="0"/>
              </a:rPr>
              <a:t>In the 1800’s, Americans were obsessed with spiritualism and mediums.</a:t>
            </a:r>
          </a:p>
          <a:p>
            <a:r>
              <a:rPr lang="en-US" altLang="en-US">
                <a:latin typeface="Verdana" panose="020B0604030504040204" pitchFamily="34" charset="0"/>
                <a:cs typeface="Verdana" panose="020B0604030504040204" pitchFamily="34" charset="0"/>
              </a:rPr>
              <a:t>The public saw psychology and spiritualism as inextricably linked.</a:t>
            </a:r>
          </a:p>
          <a:p>
            <a:r>
              <a:rPr lang="en-US" altLang="en-US">
                <a:latin typeface="Verdana" panose="020B0604030504040204" pitchFamily="34" charset="0"/>
                <a:cs typeface="Verdana" panose="020B0604030504040204" pitchFamily="34" charset="0"/>
              </a:rPr>
              <a:t>Psychology ultimately distanced itself from spiritualism.</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D58A969C-28F2-6844-B2B9-D1D41574E24E}"/>
              </a:ext>
            </a:extLst>
          </p:cNvPr>
          <p:cNvSpPr>
            <a:spLocks noGrp="1"/>
          </p:cNvSpPr>
          <p:nvPr>
            <p:ph type="title"/>
          </p:nvPr>
        </p:nvSpPr>
        <p:spPr/>
        <p:txBody>
          <a:bodyPr/>
          <a:lstStyle/>
          <a:p>
            <a:r>
              <a:rPr lang="en-US" altLang="en-US">
                <a:latin typeface="Verdana" panose="020B0604030504040204" pitchFamily="34" charset="0"/>
              </a:rPr>
              <a:t>Great Theoretical Frameworks</a:t>
            </a:r>
            <a:br>
              <a:rPr lang="en-US" altLang="en-US">
                <a:latin typeface="Verdana" panose="020B0604030504040204" pitchFamily="34" charset="0"/>
              </a:rPr>
            </a:br>
            <a:r>
              <a:rPr lang="en-US" altLang="en-US" sz="1400">
                <a:latin typeface="Verdana" panose="020B0604030504040204" pitchFamily="34" charset="0"/>
              </a:rPr>
              <a:t>LO 1.7 Identify the major theoretical frameworks of psychology.</a:t>
            </a:r>
          </a:p>
        </p:txBody>
      </p:sp>
      <p:sp>
        <p:nvSpPr>
          <p:cNvPr id="54274" name="Rectangle 3">
            <a:extLst>
              <a:ext uri="{FF2B5EF4-FFF2-40B4-BE49-F238E27FC236}">
                <a16:creationId xmlns:a16="http://schemas.microsoft.com/office/drawing/2014/main" id="{CCFEA8F8-45AF-5D45-A86C-42AFF0D216D7}"/>
              </a:ext>
            </a:extLst>
          </p:cNvPr>
          <p:cNvSpPr>
            <a:spLocks noGrp="1"/>
          </p:cNvSpPr>
          <p:nvPr>
            <p:ph type="body" idx="1"/>
          </p:nvPr>
        </p:nvSpPr>
        <p:spPr/>
        <p:txBody>
          <a:bodyPr/>
          <a:lstStyle/>
          <a:p>
            <a:r>
              <a:rPr lang="en-US" altLang="en-US">
                <a:latin typeface="Verdana" panose="020B0604030504040204" pitchFamily="34" charset="0"/>
                <a:cs typeface="Verdana" panose="020B0604030504040204" pitchFamily="34" charset="0"/>
              </a:rPr>
              <a:t>What unifying theoretical perspective best explains behavior?</a:t>
            </a:r>
          </a:p>
          <a:p>
            <a:r>
              <a:rPr lang="en-US" altLang="en-US">
                <a:latin typeface="Verdana" panose="020B0604030504040204" pitchFamily="34" charset="0"/>
                <a:cs typeface="Verdana" panose="020B0604030504040204" pitchFamily="34" charset="0"/>
              </a:rPr>
              <a:t>Five primary schools of thought have shaped modern psychological responses to this question.</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C056A8D1-F484-F642-A26E-DA9862357184}"/>
              </a:ext>
            </a:extLst>
          </p:cNvPr>
          <p:cNvSpPr>
            <a:spLocks noGrp="1"/>
          </p:cNvSpPr>
          <p:nvPr>
            <p:ph type="title"/>
          </p:nvPr>
        </p:nvSpPr>
        <p:spPr/>
        <p:txBody>
          <a:bodyPr/>
          <a:lstStyle/>
          <a:p>
            <a:r>
              <a:rPr lang="en-US" altLang="en-US">
                <a:latin typeface="Verdana" panose="020B0604030504040204" pitchFamily="34" charset="0"/>
              </a:rPr>
              <a:t>Lecture Preview</a:t>
            </a:r>
          </a:p>
        </p:txBody>
      </p:sp>
      <p:sp>
        <p:nvSpPr>
          <p:cNvPr id="7170" name="Rectangle 3">
            <a:extLst>
              <a:ext uri="{FF2B5EF4-FFF2-40B4-BE49-F238E27FC236}">
                <a16:creationId xmlns:a16="http://schemas.microsoft.com/office/drawing/2014/main" id="{503B59C0-766F-C240-9F68-20D8A3C08FD2}"/>
              </a:ext>
            </a:extLst>
          </p:cNvPr>
          <p:cNvSpPr>
            <a:spLocks noGrp="1"/>
          </p:cNvSpPr>
          <p:nvPr>
            <p:ph type="body" idx="1"/>
          </p:nvPr>
        </p:nvSpPr>
        <p:spPr/>
        <p:txBody>
          <a:bodyPr/>
          <a:lstStyle/>
          <a:p>
            <a:r>
              <a:rPr lang="en-US" altLang="en-US" dirty="0">
                <a:latin typeface="Verdana" panose="020B0604030504040204" pitchFamily="34" charset="0"/>
                <a:cs typeface="Verdana" panose="020B0604030504040204" pitchFamily="34" charset="0"/>
              </a:rPr>
              <a:t>What is psychology?</a:t>
            </a:r>
          </a:p>
          <a:p>
            <a:r>
              <a:rPr lang="en-US" altLang="en-US" dirty="0">
                <a:latin typeface="Verdana" panose="020B0604030504040204" pitchFamily="34" charset="0"/>
                <a:cs typeface="Verdana" panose="020B0604030504040204" pitchFamily="34" charset="0"/>
              </a:rPr>
              <a:t>Psychological pseudoscience</a:t>
            </a:r>
          </a:p>
          <a:p>
            <a:r>
              <a:rPr lang="en-US" altLang="en-US" dirty="0">
                <a:latin typeface="Verdana" panose="020B0604030504040204" pitchFamily="34" charset="0"/>
                <a:cs typeface="Verdana" panose="020B0604030504040204" pitchFamily="34" charset="0"/>
              </a:rPr>
              <a:t>Psychology’s past and present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D43F04D6-3A5A-A041-A628-01DE3FA9DFA2}"/>
              </a:ext>
            </a:extLst>
          </p:cNvPr>
          <p:cNvSpPr>
            <a:spLocks noGrp="1" noChangeArrowheads="1"/>
          </p:cNvSpPr>
          <p:nvPr>
            <p:ph type="title"/>
          </p:nvPr>
        </p:nvSpPr>
        <p:spPr/>
        <p:txBody>
          <a:bodyPr/>
          <a:lstStyle/>
          <a:p>
            <a:r>
              <a:rPr lang="en-US" altLang="en-US">
                <a:latin typeface="Verdana" panose="020B0604030504040204" pitchFamily="34" charset="0"/>
              </a:rPr>
              <a:t>Great Theoretical Frameworks</a:t>
            </a:r>
            <a:br>
              <a:rPr lang="en-US" altLang="en-US">
                <a:latin typeface="Verdana" panose="020B0604030504040204" pitchFamily="34" charset="0"/>
              </a:rPr>
            </a:br>
            <a:r>
              <a:rPr lang="en-US" altLang="en-US" sz="1400">
                <a:latin typeface="Verdana" panose="020B0604030504040204" pitchFamily="34" charset="0"/>
              </a:rPr>
              <a:t>LO 1.7 Identify the major theoretical frameworks of psychology.</a:t>
            </a:r>
          </a:p>
        </p:txBody>
      </p:sp>
      <p:sp>
        <p:nvSpPr>
          <p:cNvPr id="55298" name="Rectangle 3">
            <a:extLst>
              <a:ext uri="{FF2B5EF4-FFF2-40B4-BE49-F238E27FC236}">
                <a16:creationId xmlns:a16="http://schemas.microsoft.com/office/drawing/2014/main" id="{458F8B5C-58BD-5643-B03A-9F8881B4F138}"/>
              </a:ext>
            </a:extLst>
          </p:cNvPr>
          <p:cNvSpPr>
            <a:spLocks noGrp="1" noChangeArrowheads="1"/>
          </p:cNvSpPr>
          <p:nvPr>
            <p:ph type="body" idx="1"/>
          </p:nvPr>
        </p:nvSpPr>
        <p:spPr>
          <a:xfrm>
            <a:off x="457200" y="1600200"/>
            <a:ext cx="4114800" cy="4525963"/>
          </a:xfrm>
        </p:spPr>
        <p:txBody>
          <a:bodyPr/>
          <a:lstStyle/>
          <a:p>
            <a:r>
              <a:rPr lang="en-US" altLang="en-US" b="1">
                <a:latin typeface="Verdana" panose="020B0604030504040204" pitchFamily="34" charset="0"/>
                <a:cs typeface="Verdana" panose="020B0604030504040204" pitchFamily="34" charset="0"/>
              </a:rPr>
              <a:t>Structuralism</a:t>
            </a:r>
          </a:p>
          <a:p>
            <a:pPr lvl="1"/>
            <a:r>
              <a:rPr lang="en-US" altLang="en-US">
                <a:latin typeface="Verdana" panose="020B0604030504040204" pitchFamily="34" charset="0"/>
                <a:cs typeface="Verdana" panose="020B0604030504040204" pitchFamily="34" charset="0"/>
              </a:rPr>
              <a:t>Major figures were Wundt and E.B. Titchener.</a:t>
            </a:r>
          </a:p>
          <a:p>
            <a:pPr lvl="1"/>
            <a:r>
              <a:rPr lang="en-US" altLang="en-US">
                <a:latin typeface="Verdana" panose="020B0604030504040204" pitchFamily="34" charset="0"/>
                <a:cs typeface="Verdana" panose="020B0604030504040204" pitchFamily="34" charset="0"/>
              </a:rPr>
              <a:t>Aimed to identify the most basic elements of psychological experience</a:t>
            </a:r>
          </a:p>
        </p:txBody>
      </p:sp>
      <p:sp>
        <p:nvSpPr>
          <p:cNvPr id="55299" name="Rectangle 4">
            <a:extLst>
              <a:ext uri="{FF2B5EF4-FFF2-40B4-BE49-F238E27FC236}">
                <a16:creationId xmlns:a16="http://schemas.microsoft.com/office/drawing/2014/main" id="{6AF36CA1-AE0A-254D-B8DB-1D6CC3AB59D3}"/>
              </a:ext>
            </a:extLst>
          </p:cNvPr>
          <p:cNvSpPr>
            <a:spLocks noChangeArrowheads="1"/>
          </p:cNvSpPr>
          <p:nvPr/>
        </p:nvSpPr>
        <p:spPr bwMode="auto">
          <a:xfrm>
            <a:off x="5486400" y="5791200"/>
            <a:ext cx="2895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3222A"/>
              </a:buClr>
              <a:buFont typeface="Times" pitchFamily="2" charset="0"/>
              <a:buChar char="•"/>
              <a:defRPr sz="3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1pPr>
            <a:lvl2pPr marL="37931725" indent="-37474525">
              <a:spcBef>
                <a:spcPct val="20000"/>
              </a:spcBef>
              <a:buClr>
                <a:srgbClr val="FF0000"/>
              </a:buClr>
              <a:buChar char="–"/>
              <a:defRPr sz="28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2pPr>
            <a:lvl3pPr marL="1085850" indent="-228600">
              <a:spcBef>
                <a:spcPct val="20000"/>
              </a:spcBef>
              <a:buClr>
                <a:srgbClr val="BFC2B7"/>
              </a:buClr>
              <a:buFont typeface="Wingdings" pitchFamily="2" charset="2"/>
              <a:buChar char="§"/>
              <a:defRPr sz="26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3pPr>
            <a:lvl4pPr marL="1428750" indent="-228600">
              <a:spcBef>
                <a:spcPct val="20000"/>
              </a:spcBef>
              <a:buClr>
                <a:srgbClr val="5F6064"/>
              </a:buClr>
              <a:buChar char="–"/>
              <a:defRPr sz="24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4pPr>
            <a:lvl5pPr marL="1771650" indent="-228600">
              <a:spcBef>
                <a:spcPct val="20000"/>
              </a:spcBef>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5pPr>
            <a:lvl6pPr marL="22288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6pPr>
            <a:lvl7pPr marL="26860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7pPr>
            <a:lvl8pPr marL="31432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8pPr>
            <a:lvl9pPr marL="36004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9pPr>
          </a:lstStyle>
          <a:p>
            <a:pPr algn="ctr" eaLnBrk="1" hangingPunct="1">
              <a:spcBef>
                <a:spcPct val="0"/>
              </a:spcBef>
              <a:buClrTx/>
              <a:buFontTx/>
              <a:buNone/>
            </a:pPr>
            <a:r>
              <a:rPr lang="en-US" altLang="en-US" sz="1600"/>
              <a:t>E.B. Tichener.</a:t>
            </a:r>
          </a:p>
        </p:txBody>
      </p:sp>
      <p:pic>
        <p:nvPicPr>
          <p:cNvPr id="55300" name="Picture 10" descr="AAJNNFY0.jpg">
            <a:extLst>
              <a:ext uri="{FF2B5EF4-FFF2-40B4-BE49-F238E27FC236}">
                <a16:creationId xmlns:a16="http://schemas.microsoft.com/office/drawing/2014/main" id="{9EFA96C0-DF50-ED49-A8D1-EE4969BEA4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057400"/>
            <a:ext cx="3251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1CEAF186-FDB2-D844-BCE8-18B91C5D4182}"/>
              </a:ext>
            </a:extLst>
          </p:cNvPr>
          <p:cNvSpPr>
            <a:spLocks noGrp="1" noChangeArrowheads="1"/>
          </p:cNvSpPr>
          <p:nvPr>
            <p:ph type="title"/>
          </p:nvPr>
        </p:nvSpPr>
        <p:spPr/>
        <p:txBody>
          <a:bodyPr/>
          <a:lstStyle/>
          <a:p>
            <a:r>
              <a:rPr lang="en-US" altLang="en-US">
                <a:latin typeface="Verdana" panose="020B0604030504040204" pitchFamily="34" charset="0"/>
              </a:rPr>
              <a:t>Great Theoretical Frameworks</a:t>
            </a:r>
            <a:br>
              <a:rPr lang="en-US" altLang="en-US">
                <a:latin typeface="Verdana" panose="020B0604030504040204" pitchFamily="34" charset="0"/>
              </a:rPr>
            </a:br>
            <a:r>
              <a:rPr lang="en-US" altLang="en-US" sz="1400">
                <a:latin typeface="Verdana" panose="020B0604030504040204" pitchFamily="34" charset="0"/>
              </a:rPr>
              <a:t>LO 1.7 Identify the major theoretical frameworks of psychology.</a:t>
            </a:r>
          </a:p>
        </p:txBody>
      </p:sp>
      <p:sp>
        <p:nvSpPr>
          <p:cNvPr id="57346" name="Rectangle 3">
            <a:extLst>
              <a:ext uri="{FF2B5EF4-FFF2-40B4-BE49-F238E27FC236}">
                <a16:creationId xmlns:a16="http://schemas.microsoft.com/office/drawing/2014/main" id="{721F41D8-90F7-0047-A89D-8003D2A7D0F4}"/>
              </a:ext>
            </a:extLst>
          </p:cNvPr>
          <p:cNvSpPr>
            <a:spLocks noGrp="1" noChangeArrowheads="1"/>
          </p:cNvSpPr>
          <p:nvPr>
            <p:ph type="body" idx="1"/>
          </p:nvPr>
        </p:nvSpPr>
        <p:spPr>
          <a:xfrm>
            <a:off x="457200" y="1600200"/>
            <a:ext cx="4876800" cy="4525963"/>
          </a:xfrm>
        </p:spPr>
        <p:txBody>
          <a:bodyPr/>
          <a:lstStyle/>
          <a:p>
            <a:r>
              <a:rPr lang="en-US" altLang="en-US" b="1">
                <a:latin typeface="Verdana" panose="020B0604030504040204" pitchFamily="34" charset="0"/>
                <a:cs typeface="Verdana" panose="020B0604030504040204" pitchFamily="34" charset="0"/>
              </a:rPr>
              <a:t>Functionalism</a:t>
            </a:r>
          </a:p>
          <a:p>
            <a:pPr lvl="1"/>
            <a:r>
              <a:rPr lang="en-US" altLang="en-US">
                <a:latin typeface="Verdana" panose="020B0604030504040204" pitchFamily="34" charset="0"/>
                <a:cs typeface="Verdana" panose="020B0604030504040204" pitchFamily="34" charset="0"/>
              </a:rPr>
              <a:t>Its major figure was William James, heavily influenced by Charles Darwin.</a:t>
            </a:r>
          </a:p>
          <a:p>
            <a:pPr lvl="1"/>
            <a:r>
              <a:rPr lang="en-US" altLang="en-US">
                <a:latin typeface="Verdana" panose="020B0604030504040204" pitchFamily="34" charset="0"/>
                <a:cs typeface="Verdana" panose="020B0604030504040204" pitchFamily="34" charset="0"/>
              </a:rPr>
              <a:t>Hoped to understand the adaptive purposes of thought and behavior</a:t>
            </a:r>
          </a:p>
        </p:txBody>
      </p:sp>
      <p:sp>
        <p:nvSpPr>
          <p:cNvPr id="57347" name="Rectangle 4">
            <a:extLst>
              <a:ext uri="{FF2B5EF4-FFF2-40B4-BE49-F238E27FC236}">
                <a16:creationId xmlns:a16="http://schemas.microsoft.com/office/drawing/2014/main" id="{75123694-106A-CC45-96B3-22FEFCF91C19}"/>
              </a:ext>
            </a:extLst>
          </p:cNvPr>
          <p:cNvSpPr>
            <a:spLocks noChangeArrowheads="1"/>
          </p:cNvSpPr>
          <p:nvPr/>
        </p:nvSpPr>
        <p:spPr bwMode="auto">
          <a:xfrm>
            <a:off x="6172200" y="5715000"/>
            <a:ext cx="1873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3222A"/>
              </a:buClr>
              <a:buFont typeface="Times" pitchFamily="2" charset="0"/>
              <a:buChar char="•"/>
              <a:defRPr sz="3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1pPr>
            <a:lvl2pPr marL="37931725" indent="-37474525">
              <a:spcBef>
                <a:spcPct val="20000"/>
              </a:spcBef>
              <a:buClr>
                <a:srgbClr val="FF0000"/>
              </a:buClr>
              <a:buChar char="–"/>
              <a:defRPr sz="28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2pPr>
            <a:lvl3pPr marL="1085850" indent="-228600">
              <a:spcBef>
                <a:spcPct val="20000"/>
              </a:spcBef>
              <a:buClr>
                <a:srgbClr val="BFC2B7"/>
              </a:buClr>
              <a:buFont typeface="Wingdings" pitchFamily="2" charset="2"/>
              <a:buChar char="§"/>
              <a:defRPr sz="26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3pPr>
            <a:lvl4pPr marL="1428750" indent="-228600">
              <a:spcBef>
                <a:spcPct val="20000"/>
              </a:spcBef>
              <a:buClr>
                <a:srgbClr val="5F6064"/>
              </a:buClr>
              <a:buChar char="–"/>
              <a:defRPr sz="24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4pPr>
            <a:lvl5pPr marL="1771650" indent="-228600">
              <a:spcBef>
                <a:spcPct val="20000"/>
              </a:spcBef>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5pPr>
            <a:lvl6pPr marL="22288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6pPr>
            <a:lvl7pPr marL="26860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7pPr>
            <a:lvl8pPr marL="31432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8pPr>
            <a:lvl9pPr marL="36004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9pPr>
          </a:lstStyle>
          <a:p>
            <a:pPr algn="ctr" eaLnBrk="1" hangingPunct="1">
              <a:spcBef>
                <a:spcPct val="0"/>
              </a:spcBef>
              <a:buClrTx/>
              <a:buFontTx/>
              <a:buNone/>
            </a:pPr>
            <a:r>
              <a:rPr lang="en-US" altLang="en-US" sz="1600"/>
              <a:t>William James</a:t>
            </a:r>
          </a:p>
        </p:txBody>
      </p:sp>
      <p:pic>
        <p:nvPicPr>
          <p:cNvPr id="57348" name="Picture 8" descr="AALGQMX0b.jpg">
            <a:extLst>
              <a:ext uri="{FF2B5EF4-FFF2-40B4-BE49-F238E27FC236}">
                <a16:creationId xmlns:a16="http://schemas.microsoft.com/office/drawing/2014/main" id="{6FC088F8-E22D-F542-8538-5ACF42AA4B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057400"/>
            <a:ext cx="31130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61443753-B177-634A-BA77-F985FEB0CA6E}"/>
              </a:ext>
            </a:extLst>
          </p:cNvPr>
          <p:cNvSpPr>
            <a:spLocks noGrp="1" noChangeArrowheads="1"/>
          </p:cNvSpPr>
          <p:nvPr>
            <p:ph type="title"/>
          </p:nvPr>
        </p:nvSpPr>
        <p:spPr/>
        <p:txBody>
          <a:bodyPr/>
          <a:lstStyle/>
          <a:p>
            <a:r>
              <a:rPr lang="en-US" altLang="en-US">
                <a:latin typeface="Verdana" panose="020B0604030504040204" pitchFamily="34" charset="0"/>
              </a:rPr>
              <a:t>Great Theoretical Frameworks</a:t>
            </a:r>
            <a:br>
              <a:rPr lang="en-US" altLang="en-US">
                <a:latin typeface="Verdana" panose="020B0604030504040204" pitchFamily="34" charset="0"/>
              </a:rPr>
            </a:br>
            <a:r>
              <a:rPr lang="en-US" altLang="en-US" sz="1400">
                <a:latin typeface="Verdana" panose="020B0604030504040204" pitchFamily="34" charset="0"/>
              </a:rPr>
              <a:t>LO 1.7 Identify the major theoretical frameworks of psychology.</a:t>
            </a:r>
          </a:p>
        </p:txBody>
      </p:sp>
      <p:sp>
        <p:nvSpPr>
          <p:cNvPr id="59394" name="Rectangle 3">
            <a:extLst>
              <a:ext uri="{FF2B5EF4-FFF2-40B4-BE49-F238E27FC236}">
                <a16:creationId xmlns:a16="http://schemas.microsoft.com/office/drawing/2014/main" id="{A0C797C6-0D0F-E542-A6B3-31E5EE2FBCA3}"/>
              </a:ext>
            </a:extLst>
          </p:cNvPr>
          <p:cNvSpPr>
            <a:spLocks noGrp="1" noChangeArrowheads="1"/>
          </p:cNvSpPr>
          <p:nvPr>
            <p:ph type="body" idx="1"/>
          </p:nvPr>
        </p:nvSpPr>
        <p:spPr>
          <a:xfrm>
            <a:off x="457200" y="1600200"/>
            <a:ext cx="4495800" cy="4525963"/>
          </a:xfrm>
        </p:spPr>
        <p:txBody>
          <a:bodyPr/>
          <a:lstStyle/>
          <a:p>
            <a:r>
              <a:rPr lang="en-US" altLang="en-US" b="1">
                <a:latin typeface="Verdana" panose="020B0604030504040204" pitchFamily="34" charset="0"/>
                <a:cs typeface="Verdana" panose="020B0604030504040204" pitchFamily="34" charset="0"/>
              </a:rPr>
              <a:t>Behaviorism</a:t>
            </a:r>
          </a:p>
          <a:p>
            <a:pPr lvl="1"/>
            <a:r>
              <a:rPr lang="en-US" altLang="en-US">
                <a:latin typeface="Verdana" panose="020B0604030504040204" pitchFamily="34" charset="0"/>
                <a:cs typeface="Verdana" panose="020B0604030504040204" pitchFamily="34" charset="0"/>
              </a:rPr>
              <a:t>Major figures were Watson and Skinner.</a:t>
            </a:r>
          </a:p>
          <a:p>
            <a:pPr lvl="1"/>
            <a:r>
              <a:rPr lang="en-US" altLang="en-US">
                <a:latin typeface="Verdana" panose="020B0604030504040204" pitchFamily="34" charset="0"/>
                <a:cs typeface="Verdana" panose="020B0604030504040204" pitchFamily="34" charset="0"/>
              </a:rPr>
              <a:t>Focuses on uncovering the general laws of learning by looking outside the organism</a:t>
            </a:r>
          </a:p>
        </p:txBody>
      </p:sp>
      <p:sp>
        <p:nvSpPr>
          <p:cNvPr id="59395" name="Rectangle 4">
            <a:extLst>
              <a:ext uri="{FF2B5EF4-FFF2-40B4-BE49-F238E27FC236}">
                <a16:creationId xmlns:a16="http://schemas.microsoft.com/office/drawing/2014/main" id="{8CAA8715-BEDA-8843-92B6-8ED6016E2D3A}"/>
              </a:ext>
            </a:extLst>
          </p:cNvPr>
          <p:cNvSpPr>
            <a:spLocks noChangeArrowheads="1"/>
          </p:cNvSpPr>
          <p:nvPr/>
        </p:nvSpPr>
        <p:spPr bwMode="auto">
          <a:xfrm>
            <a:off x="6248400" y="5757863"/>
            <a:ext cx="1492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3222A"/>
              </a:buClr>
              <a:buFont typeface="Times" pitchFamily="2" charset="0"/>
              <a:buChar char="•"/>
              <a:defRPr sz="3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1pPr>
            <a:lvl2pPr marL="37931725" indent="-37474525">
              <a:spcBef>
                <a:spcPct val="20000"/>
              </a:spcBef>
              <a:buClr>
                <a:srgbClr val="FF0000"/>
              </a:buClr>
              <a:buChar char="–"/>
              <a:defRPr sz="28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2pPr>
            <a:lvl3pPr marL="1085850" indent="-228600">
              <a:spcBef>
                <a:spcPct val="20000"/>
              </a:spcBef>
              <a:buClr>
                <a:srgbClr val="BFC2B7"/>
              </a:buClr>
              <a:buFont typeface="Wingdings" pitchFamily="2" charset="2"/>
              <a:buChar char="§"/>
              <a:defRPr sz="26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3pPr>
            <a:lvl4pPr marL="1428750" indent="-228600">
              <a:spcBef>
                <a:spcPct val="20000"/>
              </a:spcBef>
              <a:buClr>
                <a:srgbClr val="5F6064"/>
              </a:buClr>
              <a:buChar char="–"/>
              <a:defRPr sz="24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4pPr>
            <a:lvl5pPr marL="1771650" indent="-228600">
              <a:spcBef>
                <a:spcPct val="20000"/>
              </a:spcBef>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5pPr>
            <a:lvl6pPr marL="22288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6pPr>
            <a:lvl7pPr marL="26860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7pPr>
            <a:lvl8pPr marL="31432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8pPr>
            <a:lvl9pPr marL="36004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9pPr>
          </a:lstStyle>
          <a:p>
            <a:pPr algn="ctr" eaLnBrk="1" hangingPunct="1">
              <a:spcBef>
                <a:spcPct val="0"/>
              </a:spcBef>
              <a:buClrTx/>
              <a:buFontTx/>
              <a:buNone/>
            </a:pPr>
            <a:r>
              <a:rPr lang="en-US" altLang="en-US" sz="1600"/>
              <a:t>John Watson</a:t>
            </a:r>
          </a:p>
        </p:txBody>
      </p:sp>
      <p:pic>
        <p:nvPicPr>
          <p:cNvPr id="59396" name="Picture 9" descr="AALGQMY0b.jpg">
            <a:extLst>
              <a:ext uri="{FF2B5EF4-FFF2-40B4-BE49-F238E27FC236}">
                <a16:creationId xmlns:a16="http://schemas.microsoft.com/office/drawing/2014/main" id="{983C0833-A430-334C-8FBC-CC431ABD34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0"/>
            <a:ext cx="3657600"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5C87ECC1-3DA7-BC45-8D4D-61161402D292}"/>
              </a:ext>
            </a:extLst>
          </p:cNvPr>
          <p:cNvSpPr>
            <a:spLocks noGrp="1" noChangeArrowheads="1"/>
          </p:cNvSpPr>
          <p:nvPr>
            <p:ph type="title"/>
          </p:nvPr>
        </p:nvSpPr>
        <p:spPr/>
        <p:txBody>
          <a:bodyPr/>
          <a:lstStyle/>
          <a:p>
            <a:r>
              <a:rPr lang="en-US" altLang="en-US">
                <a:latin typeface="Verdana" panose="020B0604030504040204" pitchFamily="34" charset="0"/>
              </a:rPr>
              <a:t>Great Theoretical Frameworks</a:t>
            </a:r>
            <a:br>
              <a:rPr lang="en-US" altLang="en-US">
                <a:latin typeface="Verdana" panose="020B0604030504040204" pitchFamily="34" charset="0"/>
              </a:rPr>
            </a:br>
            <a:r>
              <a:rPr lang="en-US" altLang="en-US" sz="1400">
                <a:latin typeface="Verdana" panose="020B0604030504040204" pitchFamily="34" charset="0"/>
              </a:rPr>
              <a:t>LO 1.7 Identify the major theoretical frameworks of psychology.</a:t>
            </a:r>
          </a:p>
        </p:txBody>
      </p:sp>
      <p:sp>
        <p:nvSpPr>
          <p:cNvPr id="61442" name="Rectangle 3">
            <a:extLst>
              <a:ext uri="{FF2B5EF4-FFF2-40B4-BE49-F238E27FC236}">
                <a16:creationId xmlns:a16="http://schemas.microsoft.com/office/drawing/2014/main" id="{945AE667-3EBE-664F-8CC8-C4E53A8A44CE}"/>
              </a:ext>
            </a:extLst>
          </p:cNvPr>
          <p:cNvSpPr>
            <a:spLocks noGrp="1" noChangeArrowheads="1"/>
          </p:cNvSpPr>
          <p:nvPr>
            <p:ph type="body" idx="1"/>
          </p:nvPr>
        </p:nvSpPr>
        <p:spPr>
          <a:xfrm>
            <a:off x="457200" y="1600200"/>
            <a:ext cx="4800600" cy="4525963"/>
          </a:xfrm>
        </p:spPr>
        <p:txBody>
          <a:bodyPr/>
          <a:lstStyle/>
          <a:p>
            <a:r>
              <a:rPr lang="en-US" altLang="en-US" b="1">
                <a:latin typeface="Verdana" panose="020B0604030504040204" pitchFamily="34" charset="0"/>
                <a:cs typeface="Verdana" panose="020B0604030504040204" pitchFamily="34" charset="0"/>
              </a:rPr>
              <a:t>Cognitivism</a:t>
            </a:r>
          </a:p>
          <a:p>
            <a:pPr lvl="1"/>
            <a:r>
              <a:rPr lang="en-US" altLang="en-US">
                <a:latin typeface="Verdana" panose="020B0604030504040204" pitchFamily="34" charset="0"/>
                <a:cs typeface="Verdana" panose="020B0604030504040204" pitchFamily="34" charset="0"/>
              </a:rPr>
              <a:t>Major figures were Piaget and Neisser.</a:t>
            </a:r>
          </a:p>
          <a:p>
            <a:pPr lvl="1"/>
            <a:r>
              <a:rPr lang="en-US" altLang="en-US">
                <a:latin typeface="Verdana" panose="020B0604030504040204" pitchFamily="34" charset="0"/>
                <a:cs typeface="Verdana" panose="020B0604030504040204" pitchFamily="34" charset="0"/>
              </a:rPr>
              <a:t>Focuses on the mental processes involved in different aspects of thinking</a:t>
            </a:r>
          </a:p>
        </p:txBody>
      </p:sp>
      <p:sp>
        <p:nvSpPr>
          <p:cNvPr id="61443" name="Rectangle 4">
            <a:extLst>
              <a:ext uri="{FF2B5EF4-FFF2-40B4-BE49-F238E27FC236}">
                <a16:creationId xmlns:a16="http://schemas.microsoft.com/office/drawing/2014/main" id="{E25BBF38-D945-A445-858F-19F67CB4DE2C}"/>
              </a:ext>
            </a:extLst>
          </p:cNvPr>
          <p:cNvSpPr>
            <a:spLocks noChangeArrowheads="1"/>
          </p:cNvSpPr>
          <p:nvPr/>
        </p:nvSpPr>
        <p:spPr bwMode="auto">
          <a:xfrm>
            <a:off x="6248400" y="5715000"/>
            <a:ext cx="1511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3222A"/>
              </a:buClr>
              <a:buFont typeface="Times" pitchFamily="2" charset="0"/>
              <a:buChar char="•"/>
              <a:defRPr sz="3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1pPr>
            <a:lvl2pPr marL="37931725" indent="-37474525">
              <a:spcBef>
                <a:spcPct val="20000"/>
              </a:spcBef>
              <a:buClr>
                <a:srgbClr val="FF0000"/>
              </a:buClr>
              <a:buChar char="–"/>
              <a:defRPr sz="28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2pPr>
            <a:lvl3pPr marL="1085850" indent="-228600">
              <a:spcBef>
                <a:spcPct val="20000"/>
              </a:spcBef>
              <a:buClr>
                <a:srgbClr val="BFC2B7"/>
              </a:buClr>
              <a:buFont typeface="Wingdings" pitchFamily="2" charset="2"/>
              <a:buChar char="§"/>
              <a:defRPr sz="26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3pPr>
            <a:lvl4pPr marL="1428750" indent="-228600">
              <a:spcBef>
                <a:spcPct val="20000"/>
              </a:spcBef>
              <a:buClr>
                <a:srgbClr val="5F6064"/>
              </a:buClr>
              <a:buChar char="–"/>
              <a:defRPr sz="24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4pPr>
            <a:lvl5pPr marL="1771650" indent="-228600">
              <a:spcBef>
                <a:spcPct val="20000"/>
              </a:spcBef>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5pPr>
            <a:lvl6pPr marL="22288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6pPr>
            <a:lvl7pPr marL="26860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7pPr>
            <a:lvl8pPr marL="31432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8pPr>
            <a:lvl9pPr marL="36004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9pPr>
          </a:lstStyle>
          <a:p>
            <a:pPr algn="ctr" eaLnBrk="1" hangingPunct="1">
              <a:spcBef>
                <a:spcPct val="0"/>
              </a:spcBef>
              <a:buClrTx/>
              <a:buFontTx/>
              <a:buNone/>
            </a:pPr>
            <a:r>
              <a:rPr lang="en-US" altLang="en-US" sz="1600"/>
              <a:t>Jean Piaget</a:t>
            </a:r>
          </a:p>
        </p:txBody>
      </p:sp>
      <p:pic>
        <p:nvPicPr>
          <p:cNvPr id="61444" name="Picture 9" descr="AAAAKMB0.jpg">
            <a:extLst>
              <a:ext uri="{FF2B5EF4-FFF2-40B4-BE49-F238E27FC236}">
                <a16:creationId xmlns:a16="http://schemas.microsoft.com/office/drawing/2014/main" id="{18CF0124-C8B1-1842-A5BC-A5B08CB600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057400"/>
            <a:ext cx="3200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F9E03F69-47A9-4B40-94FD-506D784C0437}"/>
              </a:ext>
            </a:extLst>
          </p:cNvPr>
          <p:cNvSpPr>
            <a:spLocks noGrp="1" noChangeArrowheads="1"/>
          </p:cNvSpPr>
          <p:nvPr>
            <p:ph type="title"/>
          </p:nvPr>
        </p:nvSpPr>
        <p:spPr/>
        <p:txBody>
          <a:bodyPr/>
          <a:lstStyle/>
          <a:p>
            <a:r>
              <a:rPr lang="en-US" altLang="en-US">
                <a:latin typeface="Verdana" panose="020B0604030504040204" pitchFamily="34" charset="0"/>
              </a:rPr>
              <a:t>Great Theoretical Frameworks</a:t>
            </a:r>
            <a:br>
              <a:rPr lang="en-US" altLang="en-US">
                <a:latin typeface="Verdana" panose="020B0604030504040204" pitchFamily="34" charset="0"/>
              </a:rPr>
            </a:br>
            <a:r>
              <a:rPr lang="en-US" altLang="en-US" sz="1400">
                <a:latin typeface="Verdana" panose="020B0604030504040204" pitchFamily="34" charset="0"/>
              </a:rPr>
              <a:t>LO 1.7 Identify the major theoretical frameworks of psychology.</a:t>
            </a:r>
          </a:p>
        </p:txBody>
      </p:sp>
      <p:sp>
        <p:nvSpPr>
          <p:cNvPr id="63490" name="Rectangle 3">
            <a:extLst>
              <a:ext uri="{FF2B5EF4-FFF2-40B4-BE49-F238E27FC236}">
                <a16:creationId xmlns:a16="http://schemas.microsoft.com/office/drawing/2014/main" id="{CF2C9C17-1525-D248-8B33-5C8E5AF24AA7}"/>
              </a:ext>
            </a:extLst>
          </p:cNvPr>
          <p:cNvSpPr>
            <a:spLocks noGrp="1" noChangeArrowheads="1"/>
          </p:cNvSpPr>
          <p:nvPr>
            <p:ph type="body" idx="1"/>
          </p:nvPr>
        </p:nvSpPr>
        <p:spPr>
          <a:xfrm>
            <a:off x="457200" y="1600200"/>
            <a:ext cx="4495800" cy="4525963"/>
          </a:xfrm>
        </p:spPr>
        <p:txBody>
          <a:bodyPr/>
          <a:lstStyle/>
          <a:p>
            <a:r>
              <a:rPr lang="en-US" altLang="en-US" b="1">
                <a:latin typeface="Verdana" panose="020B0604030504040204" pitchFamily="34" charset="0"/>
                <a:cs typeface="Verdana" panose="020B0604030504040204" pitchFamily="34" charset="0"/>
              </a:rPr>
              <a:t>Psychoanalysis</a:t>
            </a:r>
          </a:p>
          <a:p>
            <a:pPr lvl="1"/>
            <a:r>
              <a:rPr lang="en-US" altLang="en-US">
                <a:latin typeface="Verdana" panose="020B0604030504040204" pitchFamily="34" charset="0"/>
                <a:cs typeface="Verdana" panose="020B0604030504040204" pitchFamily="34" charset="0"/>
              </a:rPr>
              <a:t>Major figures were Freud and Jung.</a:t>
            </a:r>
          </a:p>
          <a:p>
            <a:pPr lvl="1"/>
            <a:r>
              <a:rPr lang="en-US" altLang="en-US">
                <a:latin typeface="Verdana" panose="020B0604030504040204" pitchFamily="34" charset="0"/>
                <a:cs typeface="Verdana" panose="020B0604030504040204" pitchFamily="34" charset="0"/>
              </a:rPr>
              <a:t>Focused on internal psychological processes of which we’re unaware</a:t>
            </a:r>
          </a:p>
        </p:txBody>
      </p:sp>
      <p:sp>
        <p:nvSpPr>
          <p:cNvPr id="63491" name="Rectangle 4">
            <a:extLst>
              <a:ext uri="{FF2B5EF4-FFF2-40B4-BE49-F238E27FC236}">
                <a16:creationId xmlns:a16="http://schemas.microsoft.com/office/drawing/2014/main" id="{79523E39-7BA2-FF4E-8707-30ED570A4497}"/>
              </a:ext>
            </a:extLst>
          </p:cNvPr>
          <p:cNvSpPr>
            <a:spLocks noChangeArrowheads="1"/>
          </p:cNvSpPr>
          <p:nvPr/>
        </p:nvSpPr>
        <p:spPr bwMode="auto">
          <a:xfrm>
            <a:off x="5943600" y="5453063"/>
            <a:ext cx="20256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3222A"/>
              </a:buClr>
              <a:buFont typeface="Times" pitchFamily="2" charset="0"/>
              <a:buChar char="•"/>
              <a:defRPr sz="30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1pPr>
            <a:lvl2pPr marL="37931725" indent="-37474525">
              <a:spcBef>
                <a:spcPct val="20000"/>
              </a:spcBef>
              <a:buClr>
                <a:srgbClr val="FF0000"/>
              </a:buClr>
              <a:buChar char="–"/>
              <a:defRPr sz="28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2pPr>
            <a:lvl3pPr marL="1085850" indent="-228600">
              <a:spcBef>
                <a:spcPct val="20000"/>
              </a:spcBef>
              <a:buClr>
                <a:srgbClr val="BFC2B7"/>
              </a:buClr>
              <a:buFont typeface="Wingdings" pitchFamily="2" charset="2"/>
              <a:buChar char="§"/>
              <a:defRPr sz="26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3pPr>
            <a:lvl4pPr marL="1428750" indent="-228600">
              <a:spcBef>
                <a:spcPct val="20000"/>
              </a:spcBef>
              <a:buClr>
                <a:srgbClr val="5F6064"/>
              </a:buClr>
              <a:buChar char="–"/>
              <a:defRPr sz="24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4pPr>
            <a:lvl5pPr marL="1771650" indent="-228600">
              <a:spcBef>
                <a:spcPct val="20000"/>
              </a:spcBef>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5pPr>
            <a:lvl6pPr marL="22288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6pPr>
            <a:lvl7pPr marL="26860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7pPr>
            <a:lvl8pPr marL="31432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8pPr>
            <a:lvl9pPr marL="3600450" indent="-228600" eaLnBrk="0" fontAlgn="base" hangingPunct="0">
              <a:spcBef>
                <a:spcPct val="20000"/>
              </a:spcBef>
              <a:spcAft>
                <a:spcPct val="0"/>
              </a:spcAft>
              <a:buClr>
                <a:srgbClr val="89907E"/>
              </a:buClr>
              <a:buFont typeface="Times" pitchFamily="2" charset="0"/>
              <a:buChar char="•"/>
              <a:defRPr sz="2200">
                <a:solidFill>
                  <a:schemeClr val="tx1"/>
                </a:solidFill>
                <a:latin typeface="Verdana" panose="020B0604030504040204" pitchFamily="34" charset="0"/>
                <a:ea typeface="ＭＳ Ｐゴシック" panose="020B0600070205080204" pitchFamily="34" charset="-128"/>
                <a:cs typeface="Verdana" panose="020B0604030504040204" pitchFamily="34" charset="0"/>
              </a:defRPr>
            </a:lvl9pPr>
          </a:lstStyle>
          <a:p>
            <a:pPr algn="ctr" eaLnBrk="1" hangingPunct="1">
              <a:spcBef>
                <a:spcPct val="0"/>
              </a:spcBef>
              <a:buClrTx/>
              <a:buFontTx/>
              <a:buNone/>
            </a:pPr>
            <a:r>
              <a:rPr lang="en-US" altLang="en-US" sz="1600"/>
              <a:t>Sigmund Freud</a:t>
            </a:r>
          </a:p>
        </p:txBody>
      </p:sp>
      <p:pic>
        <p:nvPicPr>
          <p:cNvPr id="63492" name="Picture 9" descr="AAJNNGK0.jpg">
            <a:extLst>
              <a:ext uri="{FF2B5EF4-FFF2-40B4-BE49-F238E27FC236}">
                <a16:creationId xmlns:a16="http://schemas.microsoft.com/office/drawing/2014/main" id="{E019E9D0-2937-C843-9E7D-670DC8BF3E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09800"/>
            <a:ext cx="2844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1C538BD4-C96E-024F-94D6-9D3F6F7A6CA2}"/>
              </a:ext>
            </a:extLst>
          </p:cNvPr>
          <p:cNvSpPr>
            <a:spLocks noGrp="1" noChangeArrowheads="1"/>
          </p:cNvSpPr>
          <p:nvPr>
            <p:ph type="title"/>
          </p:nvPr>
        </p:nvSpPr>
        <p:spPr/>
        <p:txBody>
          <a:bodyPr/>
          <a:lstStyle/>
          <a:p>
            <a:r>
              <a:rPr lang="en-US" altLang="en-US" sz="3600">
                <a:latin typeface="Verdana" panose="020B0604030504040204" pitchFamily="34" charset="0"/>
              </a:rPr>
              <a:t>Contributions to Scientific Psychology</a:t>
            </a:r>
            <a:br>
              <a:rPr lang="en-US" altLang="en-US">
                <a:latin typeface="Verdana" panose="020B0604030504040204" pitchFamily="34" charset="0"/>
              </a:rPr>
            </a:br>
            <a:r>
              <a:rPr lang="en-US" altLang="en-US" sz="1400">
                <a:latin typeface="Verdana" panose="020B0604030504040204" pitchFamily="34" charset="0"/>
              </a:rPr>
              <a:t>LO 1.7 Identify the major theoretical frameworks of psychology.</a:t>
            </a:r>
          </a:p>
        </p:txBody>
      </p:sp>
      <p:sp>
        <p:nvSpPr>
          <p:cNvPr id="65538" name="Rectangle 3">
            <a:extLst>
              <a:ext uri="{FF2B5EF4-FFF2-40B4-BE49-F238E27FC236}">
                <a16:creationId xmlns:a16="http://schemas.microsoft.com/office/drawing/2014/main" id="{0A63391D-1247-9744-A10B-B1A6982F5AD8}"/>
              </a:ext>
            </a:extLst>
          </p:cNvPr>
          <p:cNvSpPr>
            <a:spLocks noGrp="1" noChangeArrowheads="1"/>
          </p:cNvSpPr>
          <p:nvPr>
            <p:ph type="body" idx="1"/>
          </p:nvPr>
        </p:nvSpPr>
        <p:spPr>
          <a:xfrm>
            <a:off x="457200" y="1600200"/>
            <a:ext cx="8305800" cy="4525963"/>
          </a:xfrm>
        </p:spPr>
        <p:txBody>
          <a:bodyPr/>
          <a:lstStyle/>
          <a:p>
            <a:r>
              <a:rPr lang="en-US" altLang="en-US">
                <a:latin typeface="Verdana" panose="020B0604030504040204" pitchFamily="34" charset="0"/>
                <a:cs typeface="Verdana" panose="020B0604030504040204" pitchFamily="34" charset="0"/>
              </a:rPr>
              <a:t>Structuralism</a:t>
            </a:r>
          </a:p>
          <a:p>
            <a:pPr lvl="1"/>
            <a:r>
              <a:rPr lang="en-US" altLang="en-US">
                <a:latin typeface="Verdana" panose="020B0604030504040204" pitchFamily="34" charset="0"/>
                <a:cs typeface="Verdana" panose="020B0604030504040204" pitchFamily="34" charset="0"/>
              </a:rPr>
              <a:t>Encouraged systematic data collection and empiricism</a:t>
            </a:r>
          </a:p>
          <a:p>
            <a:r>
              <a:rPr lang="en-US" altLang="en-US">
                <a:latin typeface="Verdana" panose="020B0604030504040204" pitchFamily="34" charset="0"/>
                <a:cs typeface="Verdana" panose="020B0604030504040204" pitchFamily="34" charset="0"/>
              </a:rPr>
              <a:t>Functionalism</a:t>
            </a:r>
          </a:p>
          <a:p>
            <a:pPr lvl="1"/>
            <a:r>
              <a:rPr lang="en-US" altLang="en-US">
                <a:latin typeface="Verdana" panose="020B0604030504040204" pitchFamily="34" charset="0"/>
                <a:cs typeface="Verdana" panose="020B0604030504040204" pitchFamily="34" charset="0"/>
              </a:rPr>
              <a:t>Influenced evolutionary perspectives in modern psychology</a:t>
            </a:r>
          </a:p>
          <a:p>
            <a:r>
              <a:rPr lang="en-US" altLang="en-US">
                <a:latin typeface="Verdana" panose="020B0604030504040204" pitchFamily="34" charset="0"/>
                <a:cs typeface="Verdana" panose="020B0604030504040204" pitchFamily="34" charset="0"/>
              </a:rPr>
              <a:t>Behaviorism</a:t>
            </a:r>
          </a:p>
          <a:p>
            <a:pPr lvl="1"/>
            <a:r>
              <a:rPr lang="en-US" altLang="en-US">
                <a:latin typeface="Verdana" panose="020B0604030504040204" pitchFamily="34" charset="0"/>
                <a:cs typeface="Verdana" panose="020B0604030504040204" pitchFamily="34" charset="0"/>
              </a:rPr>
              <a:t>Helped to understand how we learn and improved psychology’s scientific rigor</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641B7D05-5FE5-2D47-B449-2565D0C65624}"/>
              </a:ext>
            </a:extLst>
          </p:cNvPr>
          <p:cNvSpPr>
            <a:spLocks noGrp="1" noChangeArrowheads="1"/>
          </p:cNvSpPr>
          <p:nvPr>
            <p:ph type="title"/>
          </p:nvPr>
        </p:nvSpPr>
        <p:spPr/>
        <p:txBody>
          <a:bodyPr/>
          <a:lstStyle/>
          <a:p>
            <a:r>
              <a:rPr lang="en-US" altLang="en-US" sz="3600">
                <a:latin typeface="Verdana" panose="020B0604030504040204" pitchFamily="34" charset="0"/>
              </a:rPr>
              <a:t>Contributions to Scientific Psychology</a:t>
            </a:r>
            <a:br>
              <a:rPr lang="en-US" altLang="en-US">
                <a:latin typeface="Verdana" panose="020B0604030504040204" pitchFamily="34" charset="0"/>
              </a:rPr>
            </a:br>
            <a:r>
              <a:rPr lang="en-US" altLang="en-US" sz="1400">
                <a:latin typeface="Verdana" panose="020B0604030504040204" pitchFamily="34" charset="0"/>
              </a:rPr>
              <a:t>LO 1.7 Identify the major theoretical frameworks of psychology.</a:t>
            </a:r>
          </a:p>
        </p:txBody>
      </p:sp>
      <p:sp>
        <p:nvSpPr>
          <p:cNvPr id="67586" name="Rectangle 3">
            <a:extLst>
              <a:ext uri="{FF2B5EF4-FFF2-40B4-BE49-F238E27FC236}">
                <a16:creationId xmlns:a16="http://schemas.microsoft.com/office/drawing/2014/main" id="{9C448C22-88CE-1B42-8D11-226E544D8A8C}"/>
              </a:ext>
            </a:extLst>
          </p:cNvPr>
          <p:cNvSpPr>
            <a:spLocks noGrp="1" noChangeArrowheads="1"/>
          </p:cNvSpPr>
          <p:nvPr>
            <p:ph type="body" idx="1"/>
          </p:nvPr>
        </p:nvSpPr>
        <p:spPr/>
        <p:txBody>
          <a:bodyPr/>
          <a:lstStyle/>
          <a:p>
            <a:r>
              <a:rPr lang="en-US" altLang="en-US">
                <a:latin typeface="Verdana" panose="020B0604030504040204" pitchFamily="34" charset="0"/>
                <a:cs typeface="Verdana" panose="020B0604030504040204" pitchFamily="34" charset="0"/>
              </a:rPr>
              <a:t>Cognitivism</a:t>
            </a:r>
          </a:p>
          <a:p>
            <a:pPr lvl="1"/>
            <a:r>
              <a:rPr lang="en-US" altLang="en-US">
                <a:latin typeface="Verdana" panose="020B0604030504040204" pitchFamily="34" charset="0"/>
                <a:cs typeface="Verdana" panose="020B0604030504040204" pitchFamily="34" charset="0"/>
              </a:rPr>
              <a:t>Highlighted the role of thought and our interpretation of events in behavior</a:t>
            </a:r>
          </a:p>
          <a:p>
            <a:r>
              <a:rPr lang="en-US" altLang="en-US">
                <a:latin typeface="Verdana" panose="020B0604030504040204" pitchFamily="34" charset="0"/>
                <a:cs typeface="Verdana" panose="020B0604030504040204" pitchFamily="34" charset="0"/>
              </a:rPr>
              <a:t>Psychoanalysis</a:t>
            </a:r>
          </a:p>
          <a:p>
            <a:pPr lvl="1"/>
            <a:r>
              <a:rPr lang="en-US" altLang="en-US">
                <a:latin typeface="Verdana" panose="020B0604030504040204" pitchFamily="34" charset="0"/>
                <a:cs typeface="Verdana" panose="020B0604030504040204" pitchFamily="34" charset="0"/>
              </a:rPr>
              <a:t>May have actually retarded scientific advance of psychology, but theories of mental processing outside of conscious awareness are holding up</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EADCA028-8E5E-E042-8049-62819AC1ED19}"/>
              </a:ext>
            </a:extLst>
          </p:cNvPr>
          <p:cNvSpPr>
            <a:spLocks noGrp="1" noChangeArrowheads="1"/>
          </p:cNvSpPr>
          <p:nvPr>
            <p:ph type="title"/>
          </p:nvPr>
        </p:nvSpPr>
        <p:spPr/>
        <p:txBody>
          <a:bodyPr/>
          <a:lstStyle/>
          <a:p>
            <a:r>
              <a:rPr lang="en-US" altLang="en-US">
                <a:latin typeface="Verdana" panose="020B0604030504040204" pitchFamily="34" charset="0"/>
              </a:rPr>
              <a:t>Psychology Today</a:t>
            </a:r>
            <a:br>
              <a:rPr lang="en-US" altLang="en-US">
                <a:latin typeface="Verdana" panose="020B0604030504040204" pitchFamily="34" charset="0"/>
              </a:rPr>
            </a:br>
            <a:r>
              <a:rPr lang="en-US" altLang="en-US" sz="1400">
                <a:latin typeface="Verdana" panose="020B0604030504040204" pitchFamily="34" charset="0"/>
              </a:rPr>
              <a:t>LO 1.8 Describe different types of psychologists and identify what each of them does.</a:t>
            </a:r>
          </a:p>
        </p:txBody>
      </p:sp>
      <p:sp>
        <p:nvSpPr>
          <p:cNvPr id="69634" name="Rectangle 3">
            <a:extLst>
              <a:ext uri="{FF2B5EF4-FFF2-40B4-BE49-F238E27FC236}">
                <a16:creationId xmlns:a16="http://schemas.microsoft.com/office/drawing/2014/main" id="{AB0F9B87-D998-554D-8282-6D0C0DE7503C}"/>
              </a:ext>
            </a:extLst>
          </p:cNvPr>
          <p:cNvSpPr>
            <a:spLocks noGrp="1" noChangeArrowheads="1"/>
          </p:cNvSpPr>
          <p:nvPr>
            <p:ph idx="1"/>
          </p:nvPr>
        </p:nvSpPr>
        <p:spPr/>
        <p:txBody>
          <a:bodyPr/>
          <a:lstStyle/>
          <a:p>
            <a:r>
              <a:rPr lang="en-US" altLang="en-US">
                <a:latin typeface="Verdana" panose="020B0604030504040204" pitchFamily="34" charset="0"/>
                <a:cs typeface="Verdana" panose="020B0604030504040204" pitchFamily="34" charset="0"/>
              </a:rPr>
              <a:t>Very diverse, as reflected in the 500,000 psychologists worldwide</a:t>
            </a:r>
          </a:p>
          <a:p>
            <a:r>
              <a:rPr lang="en-US" altLang="en-US">
                <a:latin typeface="Verdana" panose="020B0604030504040204" pitchFamily="34" charset="0"/>
                <a:cs typeface="Verdana" panose="020B0604030504040204" pitchFamily="34" charset="0"/>
              </a:rPr>
              <a:t>There are many types of psychologists who work in many settings.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84F55C63-2BEE-3848-82FC-D5BDF2D3A49E}"/>
              </a:ext>
            </a:extLst>
          </p:cNvPr>
          <p:cNvSpPr>
            <a:spLocks noGrp="1" noChangeArrowheads="1"/>
          </p:cNvSpPr>
          <p:nvPr>
            <p:ph type="title"/>
          </p:nvPr>
        </p:nvSpPr>
        <p:spPr>
          <a:noFill/>
          <a:extLst>
            <a:ext uri="{909E8E84-426E-40DD-AFC4-6F175D3DCCD1}">
              <a14:hiddenFill xmlns:a14="http://schemas.microsoft.com/office/drawing/2010/main">
                <a:solidFill>
                  <a:srgbClr val="D3222A"/>
                </a:solidFill>
              </a14:hiddenFill>
            </a:ext>
            <a:ext uri="{91240B29-F687-4F45-9708-019B960494DF}">
              <a14:hiddenLine xmlns:a14="http://schemas.microsoft.com/office/drawing/2010/main" w="9525">
                <a:solidFill>
                  <a:srgbClr val="D3222A"/>
                </a:solidFill>
                <a:miter lim="800000"/>
                <a:headEnd/>
                <a:tailEnd/>
              </a14:hiddenLine>
            </a:ext>
          </a:extLst>
        </p:spPr>
        <p:txBody>
          <a:bodyPr/>
          <a:lstStyle/>
          <a:p>
            <a:r>
              <a:rPr lang="en-US" altLang="en-US" b="1">
                <a:latin typeface="Verdana" panose="020B0604030504040204" pitchFamily="34" charset="0"/>
              </a:rPr>
              <a:t>Figure 1.9   Approximate Distribution of Psychologists in Different Settings.</a:t>
            </a:r>
            <a:r>
              <a:rPr lang="en-US" altLang="en-US">
                <a:latin typeface="Verdana" panose="020B0604030504040204" pitchFamily="34" charset="0"/>
              </a:rPr>
              <a:t> Psychologists are employed in a diverse array of settings. (Based on data from the National Science Foundation, 2003)</a:t>
            </a:r>
          </a:p>
        </p:txBody>
      </p:sp>
      <p:pic>
        <p:nvPicPr>
          <p:cNvPr id="71682" name="Picture 4" descr="0205961193_01_REV3-31.jpg">
            <a:extLst>
              <a:ext uri="{FF2B5EF4-FFF2-40B4-BE49-F238E27FC236}">
                <a16:creationId xmlns:a16="http://schemas.microsoft.com/office/drawing/2014/main" id="{55B43BB3-89AF-3741-9C74-349C1C4532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6563" y="1143000"/>
            <a:ext cx="319563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B6A0E98C-377A-5644-BEB7-227238447189}"/>
              </a:ext>
            </a:extLst>
          </p:cNvPr>
          <p:cNvSpPr>
            <a:spLocks noGrp="1" noChangeArrowheads="1"/>
          </p:cNvSpPr>
          <p:nvPr>
            <p:ph type="title"/>
          </p:nvPr>
        </p:nvSpPr>
        <p:spPr/>
        <p:txBody>
          <a:bodyPr/>
          <a:lstStyle/>
          <a:p>
            <a:r>
              <a:rPr lang="en-US" altLang="en-US">
                <a:latin typeface="Verdana" panose="020B0604030504040204" pitchFamily="34" charset="0"/>
              </a:rPr>
              <a:t>Types of Psychologists</a:t>
            </a:r>
            <a:br>
              <a:rPr lang="en-US" altLang="en-US">
                <a:latin typeface="Verdana" panose="020B0604030504040204" pitchFamily="34" charset="0"/>
              </a:rPr>
            </a:br>
            <a:r>
              <a:rPr lang="en-US" altLang="en-US" sz="1400">
                <a:latin typeface="Verdana" panose="020B0604030504040204" pitchFamily="34" charset="0"/>
              </a:rPr>
              <a:t>LO 1.8 Describe different types of psychologists and identify what each of them does.</a:t>
            </a:r>
          </a:p>
        </p:txBody>
      </p:sp>
      <p:sp>
        <p:nvSpPr>
          <p:cNvPr id="73730" name="Rectangle 3">
            <a:extLst>
              <a:ext uri="{FF2B5EF4-FFF2-40B4-BE49-F238E27FC236}">
                <a16:creationId xmlns:a16="http://schemas.microsoft.com/office/drawing/2014/main" id="{FA5496F8-31F0-2C4C-A4F0-3CB96AFD079B}"/>
              </a:ext>
            </a:extLst>
          </p:cNvPr>
          <p:cNvSpPr>
            <a:spLocks noGrp="1" noChangeArrowheads="1"/>
          </p:cNvSpPr>
          <p:nvPr>
            <p:ph type="body" idx="1"/>
          </p:nvPr>
        </p:nvSpPr>
        <p:spPr/>
        <p:txBody>
          <a:bodyPr/>
          <a:lstStyle/>
          <a:p>
            <a:r>
              <a:rPr lang="en-US" altLang="en-US">
                <a:latin typeface="Verdana" panose="020B0604030504040204" pitchFamily="34" charset="0"/>
                <a:cs typeface="Verdana" panose="020B0604030504040204" pitchFamily="34" charset="0"/>
              </a:rPr>
              <a:t>Clinical</a:t>
            </a:r>
          </a:p>
          <a:p>
            <a:pPr lvl="1"/>
            <a:r>
              <a:rPr lang="en-US" altLang="en-US">
                <a:latin typeface="Verdana" panose="020B0604030504040204" pitchFamily="34" charset="0"/>
                <a:cs typeface="Verdana" panose="020B0604030504040204" pitchFamily="34" charset="0"/>
              </a:rPr>
              <a:t>Work with people who have mental disorders</a:t>
            </a:r>
          </a:p>
          <a:p>
            <a:pPr lvl="1"/>
            <a:r>
              <a:rPr lang="en-US" altLang="en-US">
                <a:latin typeface="Verdana" panose="020B0604030504040204" pitchFamily="34" charset="0"/>
                <a:cs typeface="Verdana" panose="020B0604030504040204" pitchFamily="34" charset="0"/>
              </a:rPr>
              <a:t>Therapists may have different degrees (Psy.D., M.S.W., Ph.D., etc.).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7B1F23A7-1AD3-4D4B-B4DE-47B318A6C8CE}"/>
              </a:ext>
            </a:extLst>
          </p:cNvPr>
          <p:cNvSpPr>
            <a:spLocks noGrp="1"/>
          </p:cNvSpPr>
          <p:nvPr>
            <p:ph type="title"/>
          </p:nvPr>
        </p:nvSpPr>
        <p:spPr/>
        <p:txBody>
          <a:bodyPr/>
          <a:lstStyle/>
          <a:p>
            <a:r>
              <a:rPr lang="en-US" altLang="en-US">
                <a:latin typeface="Verdana" panose="020B0604030504040204" pitchFamily="34" charset="0"/>
              </a:rPr>
              <a:t>True or False?</a:t>
            </a:r>
            <a:br>
              <a:rPr lang="en-US" altLang="en-US">
                <a:latin typeface="Verdana" panose="020B0604030504040204" pitchFamily="34" charset="0"/>
              </a:rPr>
            </a:br>
            <a:r>
              <a:rPr lang="en-US" altLang="en-US" sz="1400">
                <a:latin typeface="Verdana" panose="020B0604030504040204" pitchFamily="34" charset="0"/>
              </a:rPr>
              <a:t>LO 1.1 Explain why psychology is more than just common sense.</a:t>
            </a:r>
          </a:p>
        </p:txBody>
      </p:sp>
      <p:sp>
        <p:nvSpPr>
          <p:cNvPr id="26627" name="Content Placeholder 2">
            <a:extLst>
              <a:ext uri="{FF2B5EF4-FFF2-40B4-BE49-F238E27FC236}">
                <a16:creationId xmlns:a16="http://schemas.microsoft.com/office/drawing/2014/main" id="{CA54F1FA-A9E3-174D-84FF-47E737127291}"/>
              </a:ext>
            </a:extLst>
          </p:cNvPr>
          <p:cNvSpPr>
            <a:spLocks noGrp="1"/>
          </p:cNvSpPr>
          <p:nvPr>
            <p:ph idx="1"/>
          </p:nvPr>
        </p:nvSpPr>
        <p:spPr/>
        <p:txBody>
          <a:bodyPr/>
          <a:lstStyle/>
          <a:p>
            <a:r>
              <a:rPr lang="en-US" altLang="en-US" sz="2600">
                <a:latin typeface="Verdana" panose="020B0604030504040204" pitchFamily="34" charset="0"/>
                <a:cs typeface="Verdana" panose="020B0604030504040204" pitchFamily="34" charset="0"/>
              </a:rPr>
              <a:t>Most people use only about 10% of their brain capacity.</a:t>
            </a:r>
          </a:p>
          <a:p>
            <a:r>
              <a:rPr lang="en-US" altLang="en-US" sz="2600">
                <a:latin typeface="Verdana" panose="020B0604030504040204" pitchFamily="34" charset="0"/>
                <a:cs typeface="Verdana" panose="020B0604030504040204" pitchFamily="34" charset="0"/>
              </a:rPr>
              <a:t>Hypnosis enhances the accuracy of our memories.</a:t>
            </a:r>
          </a:p>
          <a:p>
            <a:r>
              <a:rPr lang="en-US" altLang="en-US" sz="2600">
                <a:latin typeface="Verdana" panose="020B0604030504040204" pitchFamily="34" charset="0"/>
                <a:cs typeface="Verdana" panose="020B0604030504040204" pitchFamily="34" charset="0"/>
              </a:rPr>
              <a:t>People tend to be romantically attracted to individuals who are opposite to them in personality and attitudes.</a:t>
            </a:r>
          </a:p>
          <a:p>
            <a:pPr algn="ctr">
              <a:buFont typeface="Times" pitchFamily="2" charset="0"/>
              <a:buNone/>
            </a:pPr>
            <a:endParaRPr lang="en-US" altLang="en-US" i="1">
              <a:latin typeface="Verdana" panose="020B0604030504040204" pitchFamily="34" charset="0"/>
              <a:cs typeface="Verdana" panose="020B0604030504040204" pitchFamily="34" charset="0"/>
            </a:endParaRPr>
          </a:p>
          <a:p>
            <a:pPr algn="ctr">
              <a:buFont typeface="Times" pitchFamily="2" charset="0"/>
              <a:buNone/>
            </a:pPr>
            <a:r>
              <a:rPr lang="en-US" altLang="en-US" i="1">
                <a:latin typeface="Verdana" panose="020B0604030504040204" pitchFamily="34" charset="0"/>
                <a:cs typeface="Verdana" panose="020B0604030504040204" pitchFamily="34" charset="0"/>
              </a:rPr>
              <a:t>ALL OF THE ABOVE ARE FALSE!</a:t>
            </a:r>
          </a:p>
          <a:p>
            <a:r>
              <a:rPr lang="en-US" altLang="en-US">
                <a:latin typeface="Verdana" panose="020B0604030504040204" pitchFamily="34" charset="0"/>
                <a:cs typeface="Verdana" panose="020B0604030504040204" pitchFamily="34" charset="0"/>
              </a:rPr>
              <a:t>So why do most people believe them?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01D2C1E8-A28E-DA4E-B0BD-2D08089B27A0}"/>
              </a:ext>
            </a:extLst>
          </p:cNvPr>
          <p:cNvSpPr>
            <a:spLocks noGrp="1" noChangeArrowheads="1"/>
          </p:cNvSpPr>
          <p:nvPr>
            <p:ph type="title"/>
          </p:nvPr>
        </p:nvSpPr>
        <p:spPr/>
        <p:txBody>
          <a:bodyPr/>
          <a:lstStyle/>
          <a:p>
            <a:r>
              <a:rPr lang="en-US" altLang="en-US">
                <a:latin typeface="Verdana" panose="020B0604030504040204" pitchFamily="34" charset="0"/>
              </a:rPr>
              <a:t>Types of Psychologists</a:t>
            </a:r>
            <a:br>
              <a:rPr lang="en-US" altLang="en-US">
                <a:latin typeface="Verdana" panose="020B0604030504040204" pitchFamily="34" charset="0"/>
              </a:rPr>
            </a:br>
            <a:r>
              <a:rPr lang="en-US" altLang="en-US" sz="1400">
                <a:latin typeface="Verdana" panose="020B0604030504040204" pitchFamily="34" charset="0"/>
              </a:rPr>
              <a:t>LO 1.8 Describe different types of psychologists and identify what each of them does.</a:t>
            </a:r>
          </a:p>
        </p:txBody>
      </p:sp>
      <p:sp>
        <p:nvSpPr>
          <p:cNvPr id="75778" name="Rectangle 3">
            <a:extLst>
              <a:ext uri="{FF2B5EF4-FFF2-40B4-BE49-F238E27FC236}">
                <a16:creationId xmlns:a16="http://schemas.microsoft.com/office/drawing/2014/main" id="{DABA436F-4E4A-9A40-A849-5566D3DB0452}"/>
              </a:ext>
            </a:extLst>
          </p:cNvPr>
          <p:cNvSpPr>
            <a:spLocks noGrp="1" noChangeArrowheads="1"/>
          </p:cNvSpPr>
          <p:nvPr>
            <p:ph type="body" idx="1"/>
          </p:nvPr>
        </p:nvSpPr>
        <p:spPr/>
        <p:txBody>
          <a:bodyPr/>
          <a:lstStyle/>
          <a:p>
            <a:r>
              <a:rPr lang="en-US" altLang="en-US">
                <a:latin typeface="Verdana" panose="020B0604030504040204" pitchFamily="34" charset="0"/>
                <a:cs typeface="Verdana" panose="020B0604030504040204" pitchFamily="34" charset="0"/>
              </a:rPr>
              <a:t>Counseling</a:t>
            </a:r>
          </a:p>
          <a:p>
            <a:pPr lvl="1"/>
            <a:r>
              <a:rPr lang="en-US" altLang="en-US">
                <a:latin typeface="Verdana" panose="020B0604030504040204" pitchFamily="34" charset="0"/>
                <a:cs typeface="Verdana" panose="020B0604030504040204" pitchFamily="34" charset="0"/>
              </a:rPr>
              <a:t>Work with people experiencing temporary or self-contained problems (e.g., marital or occupational difficulties)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5C307F77-4F36-7342-85FD-29D6B91AD203}"/>
              </a:ext>
            </a:extLst>
          </p:cNvPr>
          <p:cNvSpPr>
            <a:spLocks noGrp="1" noChangeArrowheads="1"/>
          </p:cNvSpPr>
          <p:nvPr>
            <p:ph type="title"/>
          </p:nvPr>
        </p:nvSpPr>
        <p:spPr/>
        <p:txBody>
          <a:bodyPr/>
          <a:lstStyle/>
          <a:p>
            <a:r>
              <a:rPr lang="en-US" altLang="en-US">
                <a:latin typeface="Verdana" panose="020B0604030504040204" pitchFamily="34" charset="0"/>
              </a:rPr>
              <a:t>Types of Psychologists</a:t>
            </a:r>
            <a:br>
              <a:rPr lang="en-US" altLang="en-US">
                <a:latin typeface="Verdana" panose="020B0604030504040204" pitchFamily="34" charset="0"/>
              </a:rPr>
            </a:br>
            <a:r>
              <a:rPr lang="en-US" altLang="en-US" sz="1400">
                <a:latin typeface="Verdana" panose="020B0604030504040204" pitchFamily="34" charset="0"/>
              </a:rPr>
              <a:t>LO 1.8 Describe different types of psychologists and identify what each of them does.</a:t>
            </a:r>
          </a:p>
        </p:txBody>
      </p:sp>
      <p:sp>
        <p:nvSpPr>
          <p:cNvPr id="77826" name="Rectangle 3">
            <a:extLst>
              <a:ext uri="{FF2B5EF4-FFF2-40B4-BE49-F238E27FC236}">
                <a16:creationId xmlns:a16="http://schemas.microsoft.com/office/drawing/2014/main" id="{1FD8FEDB-F239-784B-A7E8-E9012FD58010}"/>
              </a:ext>
            </a:extLst>
          </p:cNvPr>
          <p:cNvSpPr>
            <a:spLocks noGrp="1" noChangeArrowheads="1"/>
          </p:cNvSpPr>
          <p:nvPr>
            <p:ph type="body" idx="1"/>
          </p:nvPr>
        </p:nvSpPr>
        <p:spPr/>
        <p:txBody>
          <a:bodyPr/>
          <a:lstStyle/>
          <a:p>
            <a:r>
              <a:rPr lang="en-US" altLang="en-US">
                <a:latin typeface="Verdana" panose="020B0604030504040204" pitchFamily="34" charset="0"/>
                <a:cs typeface="Verdana" panose="020B0604030504040204" pitchFamily="34" charset="0"/>
              </a:rPr>
              <a:t>School</a:t>
            </a:r>
          </a:p>
          <a:p>
            <a:pPr lvl="1"/>
            <a:r>
              <a:rPr lang="en-US" altLang="en-US">
                <a:latin typeface="Verdana" panose="020B0604030504040204" pitchFamily="34" charset="0"/>
                <a:cs typeface="Verdana" panose="020B0604030504040204" pitchFamily="34" charset="0"/>
              </a:rPr>
              <a:t>Assess and develop intervention programs</a:t>
            </a:r>
          </a:p>
          <a:p>
            <a:pPr lvl="1"/>
            <a:r>
              <a:rPr lang="en-US" altLang="en-US">
                <a:latin typeface="Verdana" panose="020B0604030504040204" pitchFamily="34" charset="0"/>
                <a:cs typeface="Verdana" panose="020B0604030504040204" pitchFamily="34" charset="0"/>
              </a:rPr>
              <a:t>Differs from educational psychology</a:t>
            </a:r>
          </a:p>
          <a:p>
            <a:r>
              <a:rPr lang="en-US" altLang="en-US">
                <a:latin typeface="Verdana" panose="020B0604030504040204" pitchFamily="34" charset="0"/>
                <a:cs typeface="Verdana" panose="020B0604030504040204" pitchFamily="34" charset="0"/>
              </a:rPr>
              <a:t>Developmental</a:t>
            </a:r>
          </a:p>
          <a:p>
            <a:pPr lvl="1"/>
            <a:r>
              <a:rPr lang="en-US" altLang="en-US">
                <a:latin typeface="Verdana" panose="020B0604030504040204" pitchFamily="34" charset="0"/>
                <a:cs typeface="Verdana" panose="020B0604030504040204" pitchFamily="34" charset="0"/>
              </a:rPr>
              <a:t>Study why and how people change over time</a:t>
            </a:r>
          </a:p>
          <a:p>
            <a:pPr lvl="1"/>
            <a:r>
              <a:rPr lang="en-US" altLang="en-US">
                <a:latin typeface="Verdana" panose="020B0604030504040204" pitchFamily="34" charset="0"/>
                <a:cs typeface="Verdana" panose="020B0604030504040204" pitchFamily="34" charset="0"/>
              </a:rPr>
              <a:t>Most work with infants and children.</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58488E73-5371-D142-9341-DC651488BF52}"/>
              </a:ext>
            </a:extLst>
          </p:cNvPr>
          <p:cNvSpPr>
            <a:spLocks noGrp="1" noChangeArrowheads="1"/>
          </p:cNvSpPr>
          <p:nvPr>
            <p:ph type="title"/>
          </p:nvPr>
        </p:nvSpPr>
        <p:spPr/>
        <p:txBody>
          <a:bodyPr/>
          <a:lstStyle/>
          <a:p>
            <a:r>
              <a:rPr lang="en-US" altLang="en-US">
                <a:latin typeface="Verdana" panose="020B0604030504040204" pitchFamily="34" charset="0"/>
              </a:rPr>
              <a:t>Types of Psychologists</a:t>
            </a:r>
            <a:br>
              <a:rPr lang="en-US" altLang="en-US">
                <a:latin typeface="Verdana" panose="020B0604030504040204" pitchFamily="34" charset="0"/>
              </a:rPr>
            </a:br>
            <a:r>
              <a:rPr lang="en-US" altLang="en-US" sz="1400">
                <a:latin typeface="Verdana" panose="020B0604030504040204" pitchFamily="34" charset="0"/>
              </a:rPr>
              <a:t>LO 1.8 Describe different types of psychologists and identify what each of them does.</a:t>
            </a:r>
          </a:p>
        </p:txBody>
      </p:sp>
      <p:sp>
        <p:nvSpPr>
          <p:cNvPr id="79874" name="Rectangle 3">
            <a:extLst>
              <a:ext uri="{FF2B5EF4-FFF2-40B4-BE49-F238E27FC236}">
                <a16:creationId xmlns:a16="http://schemas.microsoft.com/office/drawing/2014/main" id="{F00CE85D-4663-BE45-9182-3EC8DD5D43DE}"/>
              </a:ext>
            </a:extLst>
          </p:cNvPr>
          <p:cNvSpPr>
            <a:spLocks noGrp="1" noChangeArrowheads="1"/>
          </p:cNvSpPr>
          <p:nvPr>
            <p:ph type="body" idx="1"/>
          </p:nvPr>
        </p:nvSpPr>
        <p:spPr/>
        <p:txBody>
          <a:bodyPr/>
          <a:lstStyle/>
          <a:p>
            <a:r>
              <a:rPr lang="en-US" altLang="en-US">
                <a:latin typeface="Verdana" panose="020B0604030504040204" pitchFamily="34" charset="0"/>
                <a:cs typeface="Verdana" panose="020B0604030504040204" pitchFamily="34" charset="0"/>
              </a:rPr>
              <a:t>Experimental</a:t>
            </a:r>
          </a:p>
          <a:p>
            <a:pPr lvl="1"/>
            <a:r>
              <a:rPr lang="en-US" altLang="en-US">
                <a:latin typeface="Verdana" panose="020B0604030504040204" pitchFamily="34" charset="0"/>
                <a:cs typeface="Verdana" panose="020B0604030504040204" pitchFamily="34" charset="0"/>
              </a:rPr>
              <a:t>Use sophisticated research methods to study memory, language, and thinking of humans</a:t>
            </a:r>
          </a:p>
          <a:p>
            <a:pPr eaLnBrk="1" hangingPunct="1"/>
            <a:r>
              <a:rPr lang="en-US" altLang="en-US">
                <a:latin typeface="Verdana" panose="020B0604030504040204" pitchFamily="34" charset="0"/>
                <a:cs typeface="Verdana" panose="020B0604030504040204" pitchFamily="34" charset="0"/>
              </a:rPr>
              <a:t>Biopsychologists</a:t>
            </a:r>
          </a:p>
          <a:p>
            <a:pPr lvl="1" eaLnBrk="1" hangingPunct="1"/>
            <a:r>
              <a:rPr lang="en-US" altLang="en-US">
                <a:latin typeface="Verdana" panose="020B0604030504040204" pitchFamily="34" charset="0"/>
                <a:cs typeface="Verdana" panose="020B0604030504040204" pitchFamily="34" charset="0"/>
              </a:rPr>
              <a:t>Examine physiological bases of behavior</a:t>
            </a:r>
          </a:p>
          <a:p>
            <a:pPr lvl="1" eaLnBrk="1" hangingPunct="1"/>
            <a:r>
              <a:rPr lang="en-US" altLang="en-US">
                <a:latin typeface="Verdana" panose="020B0604030504040204" pitchFamily="34" charset="0"/>
                <a:cs typeface="Verdana" panose="020B0604030504040204" pitchFamily="34" charset="0"/>
              </a:rPr>
              <a:t>Most work in research settings.</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1" name="Rectangle 2">
            <a:extLst>
              <a:ext uri="{FF2B5EF4-FFF2-40B4-BE49-F238E27FC236}">
                <a16:creationId xmlns:a16="http://schemas.microsoft.com/office/drawing/2014/main" id="{91C44203-99A8-6740-82AC-10CA3E00DCBF}"/>
              </a:ext>
            </a:extLst>
          </p:cNvPr>
          <p:cNvSpPr>
            <a:spLocks noGrp="1" noChangeArrowheads="1"/>
          </p:cNvSpPr>
          <p:nvPr>
            <p:ph type="title"/>
          </p:nvPr>
        </p:nvSpPr>
        <p:spPr/>
        <p:txBody>
          <a:bodyPr/>
          <a:lstStyle/>
          <a:p>
            <a:r>
              <a:rPr lang="en-US" altLang="en-US">
                <a:latin typeface="Verdana" panose="020B0604030504040204" pitchFamily="34" charset="0"/>
              </a:rPr>
              <a:t>Types of Psychologists</a:t>
            </a:r>
            <a:br>
              <a:rPr lang="en-US" altLang="en-US">
                <a:latin typeface="Verdana" panose="020B0604030504040204" pitchFamily="34" charset="0"/>
              </a:rPr>
            </a:br>
            <a:r>
              <a:rPr lang="en-US" altLang="en-US" sz="1400">
                <a:latin typeface="Verdana" panose="020B0604030504040204" pitchFamily="34" charset="0"/>
              </a:rPr>
              <a:t>LO 1.8 Describe different types of psychologists and identify what each of them does.</a:t>
            </a:r>
          </a:p>
        </p:txBody>
      </p:sp>
      <p:sp>
        <p:nvSpPr>
          <p:cNvPr id="81922" name="Rectangle 3">
            <a:extLst>
              <a:ext uri="{FF2B5EF4-FFF2-40B4-BE49-F238E27FC236}">
                <a16:creationId xmlns:a16="http://schemas.microsoft.com/office/drawing/2014/main" id="{6F8129B2-0676-5E4B-AAE5-EAF6614DF174}"/>
              </a:ext>
            </a:extLst>
          </p:cNvPr>
          <p:cNvSpPr>
            <a:spLocks noGrp="1" noChangeArrowheads="1"/>
          </p:cNvSpPr>
          <p:nvPr>
            <p:ph type="body" idx="1"/>
          </p:nvPr>
        </p:nvSpPr>
        <p:spPr/>
        <p:txBody>
          <a:bodyPr/>
          <a:lstStyle/>
          <a:p>
            <a:r>
              <a:rPr lang="en-US" altLang="en-US">
                <a:latin typeface="Verdana" panose="020B0604030504040204" pitchFamily="34" charset="0"/>
                <a:cs typeface="Verdana" panose="020B0604030504040204" pitchFamily="34" charset="0"/>
              </a:rPr>
              <a:t>Forensic</a:t>
            </a:r>
          </a:p>
          <a:p>
            <a:pPr lvl="1"/>
            <a:r>
              <a:rPr lang="en-US" altLang="en-US">
                <a:latin typeface="Verdana" panose="020B0604030504040204" pitchFamily="34" charset="0"/>
                <a:cs typeface="Verdana" panose="020B0604030504040204" pitchFamily="34" charset="0"/>
              </a:rPr>
              <a:t>Assess, diagnose, and assist with rehabilitation and treatment of prison inmates </a:t>
            </a:r>
          </a:p>
          <a:p>
            <a:pPr lvl="1"/>
            <a:r>
              <a:rPr lang="en-US" altLang="en-US">
                <a:latin typeface="Verdana" panose="020B0604030504040204" pitchFamily="34" charset="0"/>
                <a:cs typeface="Verdana" panose="020B0604030504040204" pitchFamily="34" charset="0"/>
              </a:rPr>
              <a:t>Others conduct research on eyewitnesses or juries.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720A1DD2-A42E-D642-8992-E93CAD759A67}"/>
              </a:ext>
            </a:extLst>
          </p:cNvPr>
          <p:cNvSpPr>
            <a:spLocks noGrp="1"/>
          </p:cNvSpPr>
          <p:nvPr>
            <p:ph type="title"/>
          </p:nvPr>
        </p:nvSpPr>
        <p:spPr/>
        <p:txBody>
          <a:bodyPr/>
          <a:lstStyle/>
          <a:p>
            <a:r>
              <a:rPr lang="en-US" altLang="en-US">
                <a:latin typeface="Verdana" panose="020B0604030504040204" pitchFamily="34" charset="0"/>
              </a:rPr>
              <a:t>Great Debates in Psychology</a:t>
            </a:r>
            <a:br>
              <a:rPr lang="en-US" altLang="en-US">
                <a:latin typeface="Verdana" panose="020B0604030504040204" pitchFamily="34" charset="0"/>
              </a:rPr>
            </a:br>
            <a:r>
              <a:rPr lang="en-US" altLang="en-US" sz="1400">
                <a:latin typeface="Verdana" panose="020B0604030504040204" pitchFamily="34" charset="0"/>
              </a:rPr>
              <a:t>LO 1.9 Describe the two great debates that have shaped the field of psychology.</a:t>
            </a:r>
          </a:p>
        </p:txBody>
      </p:sp>
      <p:sp>
        <p:nvSpPr>
          <p:cNvPr id="83970" name="Rectangle 3">
            <a:extLst>
              <a:ext uri="{FF2B5EF4-FFF2-40B4-BE49-F238E27FC236}">
                <a16:creationId xmlns:a16="http://schemas.microsoft.com/office/drawing/2014/main" id="{32D8E431-0B7B-A14C-8F87-A393872CECED}"/>
              </a:ext>
            </a:extLst>
          </p:cNvPr>
          <p:cNvSpPr>
            <a:spLocks noGrp="1"/>
          </p:cNvSpPr>
          <p:nvPr>
            <p:ph type="body" idx="1"/>
          </p:nvPr>
        </p:nvSpPr>
        <p:spPr/>
        <p:txBody>
          <a:bodyPr/>
          <a:lstStyle/>
          <a:p>
            <a:r>
              <a:rPr lang="en-US" altLang="en-US">
                <a:latin typeface="Verdana" panose="020B0604030504040204" pitchFamily="34" charset="0"/>
                <a:cs typeface="Verdana" panose="020B0604030504040204" pitchFamily="34" charset="0"/>
              </a:rPr>
              <a:t>Two great debates have shaped the field of psychology, both currently and in the past.</a:t>
            </a:r>
          </a:p>
          <a:p>
            <a:pPr lvl="1"/>
            <a:r>
              <a:rPr lang="en-US" altLang="en-US">
                <a:latin typeface="Verdana" panose="020B0604030504040204" pitchFamily="34" charset="0"/>
                <a:cs typeface="Verdana" panose="020B0604030504040204" pitchFamily="34" charset="0"/>
              </a:rPr>
              <a:t>Nature-nurture</a:t>
            </a:r>
          </a:p>
          <a:p>
            <a:pPr lvl="2"/>
            <a:r>
              <a:rPr lang="en-US" altLang="en-US">
                <a:latin typeface="Verdana" panose="020B0604030504040204" pitchFamily="34" charset="0"/>
                <a:cs typeface="Verdana" panose="020B0604030504040204" pitchFamily="34" charset="0"/>
              </a:rPr>
              <a:t>Are our behaviors attributable mostly to our genes or our rearing environments?</a:t>
            </a:r>
          </a:p>
          <a:p>
            <a:pPr lvl="1"/>
            <a:r>
              <a:rPr lang="en-US" altLang="en-US">
                <a:latin typeface="Verdana" panose="020B0604030504040204" pitchFamily="34" charset="0"/>
                <a:cs typeface="Verdana" panose="020B0604030504040204" pitchFamily="34" charset="0"/>
              </a:rPr>
              <a:t>Free will-determinism</a:t>
            </a:r>
          </a:p>
          <a:p>
            <a:pPr lvl="2"/>
            <a:r>
              <a:rPr lang="en-US" altLang="en-US">
                <a:latin typeface="Verdana" panose="020B0604030504040204" pitchFamily="34" charset="0"/>
                <a:cs typeface="Verdana" panose="020B0604030504040204" pitchFamily="34" charset="0"/>
              </a:rPr>
              <a:t>To what extent are our behaviors freely selected, rather than caused by factors outside of our control?</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BFAAF461-082C-5942-A24C-ED8B82D78701}"/>
              </a:ext>
            </a:extLst>
          </p:cNvPr>
          <p:cNvSpPr>
            <a:spLocks noGrp="1"/>
          </p:cNvSpPr>
          <p:nvPr>
            <p:ph type="title"/>
          </p:nvPr>
        </p:nvSpPr>
        <p:spPr/>
        <p:txBody>
          <a:bodyPr/>
          <a:lstStyle/>
          <a:p>
            <a:r>
              <a:rPr lang="en-US" altLang="en-US" sz="3800">
                <a:latin typeface="Verdana" panose="020B0604030504040204" pitchFamily="34" charset="0"/>
              </a:rPr>
              <a:t>How Psychology Affects Our Lives</a:t>
            </a:r>
            <a:br>
              <a:rPr lang="en-US" altLang="en-US" sz="3800">
                <a:latin typeface="Verdana" panose="020B0604030504040204" pitchFamily="34" charset="0"/>
              </a:rPr>
            </a:br>
            <a:r>
              <a:rPr lang="en-US" altLang="en-US" sz="1400">
                <a:latin typeface="Verdana" panose="020B0604030504040204" pitchFamily="34" charset="0"/>
              </a:rPr>
              <a:t>LO 1.10 Describe how psychological research affects our daily lives.</a:t>
            </a:r>
          </a:p>
        </p:txBody>
      </p:sp>
      <p:sp>
        <p:nvSpPr>
          <p:cNvPr id="84994" name="Rectangle 3">
            <a:extLst>
              <a:ext uri="{FF2B5EF4-FFF2-40B4-BE49-F238E27FC236}">
                <a16:creationId xmlns:a16="http://schemas.microsoft.com/office/drawing/2014/main" id="{2147936D-C237-8D4D-A84D-911F52C4DD75}"/>
              </a:ext>
            </a:extLst>
          </p:cNvPr>
          <p:cNvSpPr>
            <a:spLocks noGrp="1"/>
          </p:cNvSpPr>
          <p:nvPr>
            <p:ph type="body" idx="1"/>
          </p:nvPr>
        </p:nvSpPr>
        <p:spPr/>
        <p:txBody>
          <a:bodyPr/>
          <a:lstStyle/>
          <a:p>
            <a:r>
              <a:rPr lang="en-US" altLang="en-US">
                <a:latin typeface="Verdana" panose="020B0604030504040204" pitchFamily="34" charset="0"/>
                <a:cs typeface="Verdana" panose="020B0604030504040204" pitchFamily="34" charset="0"/>
              </a:rPr>
              <a:t>Two broad categories of research:</a:t>
            </a:r>
          </a:p>
          <a:p>
            <a:pPr lvl="1"/>
            <a:r>
              <a:rPr lang="en-US" altLang="en-US" b="1">
                <a:latin typeface="Verdana" panose="020B0604030504040204" pitchFamily="34" charset="0"/>
                <a:cs typeface="Verdana" panose="020B0604030504040204" pitchFamily="34" charset="0"/>
              </a:rPr>
              <a:t>Basic research</a:t>
            </a:r>
          </a:p>
          <a:p>
            <a:pPr lvl="2"/>
            <a:r>
              <a:rPr lang="en-US" altLang="en-US">
                <a:latin typeface="Verdana" panose="020B0604030504040204" pitchFamily="34" charset="0"/>
                <a:cs typeface="Verdana" panose="020B0604030504040204" pitchFamily="34" charset="0"/>
              </a:rPr>
              <a:t>Examines how the mind works.</a:t>
            </a:r>
          </a:p>
          <a:p>
            <a:pPr lvl="1"/>
            <a:r>
              <a:rPr lang="en-US" altLang="en-US" b="1">
                <a:latin typeface="Verdana" panose="020B0604030504040204" pitchFamily="34" charset="0"/>
                <a:cs typeface="Verdana" panose="020B0604030504040204" pitchFamily="34" charset="0"/>
              </a:rPr>
              <a:t>Applied research</a:t>
            </a:r>
          </a:p>
          <a:p>
            <a:pPr lvl="2"/>
            <a:r>
              <a:rPr lang="en-US" altLang="en-US">
                <a:latin typeface="Verdana" panose="020B0604030504040204" pitchFamily="34" charset="0"/>
                <a:cs typeface="Verdana" panose="020B0604030504040204" pitchFamily="34" charset="0"/>
              </a:rPr>
              <a:t>Examines how we use basic research to solve real world problems.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5567CA65-F298-9A4E-89C6-99004B08C78D}"/>
              </a:ext>
            </a:extLst>
          </p:cNvPr>
          <p:cNvSpPr>
            <a:spLocks noGrp="1"/>
          </p:cNvSpPr>
          <p:nvPr>
            <p:ph type="title"/>
          </p:nvPr>
        </p:nvSpPr>
        <p:spPr/>
        <p:txBody>
          <a:bodyPr/>
          <a:lstStyle/>
          <a:p>
            <a:r>
              <a:rPr lang="en-US" altLang="en-US" sz="3800">
                <a:latin typeface="Verdana" panose="020B0604030504040204" pitchFamily="34" charset="0"/>
              </a:rPr>
              <a:t>How Psychology Affects Our Lives</a:t>
            </a:r>
            <a:br>
              <a:rPr lang="en-US" altLang="en-US" sz="3800">
                <a:latin typeface="Verdana" panose="020B0604030504040204" pitchFamily="34" charset="0"/>
              </a:rPr>
            </a:br>
            <a:r>
              <a:rPr lang="en-US" altLang="en-US" sz="1400">
                <a:latin typeface="Verdana" panose="020B0604030504040204" pitchFamily="34" charset="0"/>
              </a:rPr>
              <a:t>LO 1.10 Describe how psychological research affects our daily lives.</a:t>
            </a:r>
          </a:p>
        </p:txBody>
      </p:sp>
      <p:sp>
        <p:nvSpPr>
          <p:cNvPr id="86018" name="Rectangle 3">
            <a:extLst>
              <a:ext uri="{FF2B5EF4-FFF2-40B4-BE49-F238E27FC236}">
                <a16:creationId xmlns:a16="http://schemas.microsoft.com/office/drawing/2014/main" id="{AB8C2500-908D-FD49-B008-9827C19E69AA}"/>
              </a:ext>
            </a:extLst>
          </p:cNvPr>
          <p:cNvSpPr>
            <a:spLocks noGrp="1"/>
          </p:cNvSpPr>
          <p:nvPr>
            <p:ph type="body" idx="1"/>
          </p:nvPr>
        </p:nvSpPr>
        <p:spPr/>
        <p:txBody>
          <a:bodyPr/>
          <a:lstStyle/>
          <a:p>
            <a:r>
              <a:rPr lang="en-US" altLang="en-US">
                <a:latin typeface="Verdana" panose="020B0604030504040204" pitchFamily="34" charset="0"/>
                <a:cs typeface="Verdana" panose="020B0604030504040204" pitchFamily="34" charset="0"/>
              </a:rPr>
              <a:t>Yellow fire engines, cars with three brake lights, sequential police lineups, and standardized college entrance tests are examples of the application of psychology.</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257F9567-B115-1646-8A85-0DCE10C64F6E}"/>
              </a:ext>
            </a:extLst>
          </p:cNvPr>
          <p:cNvSpPr>
            <a:spLocks noGrp="1"/>
          </p:cNvSpPr>
          <p:nvPr>
            <p:ph type="title"/>
          </p:nvPr>
        </p:nvSpPr>
        <p:spPr/>
        <p:txBody>
          <a:bodyPr/>
          <a:lstStyle/>
          <a:p>
            <a:r>
              <a:rPr lang="en-US" altLang="en-US">
                <a:latin typeface="Verdana" panose="020B0604030504040204" pitchFamily="34" charset="0"/>
              </a:rPr>
              <a:t>Conclusions</a:t>
            </a:r>
            <a:br>
              <a:rPr lang="en-US" altLang="en-US">
                <a:latin typeface="Verdana" panose="020B0604030504040204" pitchFamily="34" charset="0"/>
              </a:rPr>
            </a:br>
            <a:r>
              <a:rPr lang="en-US" altLang="en-US" sz="1400">
                <a:latin typeface="Verdana" panose="020B0604030504040204" pitchFamily="34" charset="0"/>
              </a:rPr>
              <a:t>LO 1.10 Describe how psychological research affects our daily lives.</a:t>
            </a:r>
          </a:p>
        </p:txBody>
      </p:sp>
      <p:sp>
        <p:nvSpPr>
          <p:cNvPr id="87042" name="Content Placeholder 2">
            <a:extLst>
              <a:ext uri="{FF2B5EF4-FFF2-40B4-BE49-F238E27FC236}">
                <a16:creationId xmlns:a16="http://schemas.microsoft.com/office/drawing/2014/main" id="{71134324-2C7D-1F44-9F43-6A8989195572}"/>
              </a:ext>
            </a:extLst>
          </p:cNvPr>
          <p:cNvSpPr>
            <a:spLocks noGrp="1"/>
          </p:cNvSpPr>
          <p:nvPr>
            <p:ph idx="1"/>
          </p:nvPr>
        </p:nvSpPr>
        <p:spPr/>
        <p:txBody>
          <a:bodyPr/>
          <a:lstStyle/>
          <a:p>
            <a:r>
              <a:rPr lang="en-US" altLang="en-US">
                <a:latin typeface="Verdana" panose="020B0604030504040204" pitchFamily="34" charset="0"/>
                <a:cs typeface="Verdana" panose="020B0604030504040204" pitchFamily="34" charset="0"/>
              </a:rPr>
              <a:t>Learning to think scientifically will help you make better decisions not only in this course, but in everyday life.</a:t>
            </a:r>
          </a:p>
          <a:p>
            <a:r>
              <a:rPr lang="en-US" altLang="en-US">
                <a:latin typeface="Verdana" panose="020B0604030504040204" pitchFamily="34" charset="0"/>
                <a:cs typeface="Verdana" panose="020B0604030504040204" pitchFamily="34" charset="0"/>
              </a:rPr>
              <a:t>When confronted with claims from popular psychology and popular culture, remember to “insist on evidence.”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7" name="Rectangle 2">
            <a:extLst>
              <a:ext uri="{FF2B5EF4-FFF2-40B4-BE49-F238E27FC236}">
                <a16:creationId xmlns:a16="http://schemas.microsoft.com/office/drawing/2014/main" id="{F9B45838-0D8C-7E41-A8E1-DDACC3A05FBF}"/>
              </a:ext>
            </a:extLst>
          </p:cNvPr>
          <p:cNvSpPr>
            <a:spLocks noGrp="1"/>
          </p:cNvSpPr>
          <p:nvPr>
            <p:ph type="title"/>
          </p:nvPr>
        </p:nvSpPr>
        <p:spPr/>
        <p:txBody>
          <a:bodyPr/>
          <a:lstStyle/>
          <a:p>
            <a:r>
              <a:rPr lang="en-US" altLang="en-US">
                <a:latin typeface="Verdana" panose="020B0604030504040204" pitchFamily="34" charset="0"/>
              </a:rPr>
              <a:t>What is psychology?</a:t>
            </a:r>
            <a:br>
              <a:rPr lang="en-US" altLang="en-US">
                <a:latin typeface="Verdana" panose="020B0604030504040204" pitchFamily="34" charset="0"/>
              </a:rPr>
            </a:br>
            <a:r>
              <a:rPr lang="en-US" altLang="en-US" sz="1400">
                <a:latin typeface="Verdana" panose="020B0604030504040204" pitchFamily="34" charset="0"/>
              </a:rPr>
              <a:t>LO 1.1 Explain why psychology is more than just common sense.</a:t>
            </a:r>
          </a:p>
        </p:txBody>
      </p:sp>
      <p:sp>
        <p:nvSpPr>
          <p:cNvPr id="9218" name="Rectangle 3">
            <a:extLst>
              <a:ext uri="{FF2B5EF4-FFF2-40B4-BE49-F238E27FC236}">
                <a16:creationId xmlns:a16="http://schemas.microsoft.com/office/drawing/2014/main" id="{6C745F31-63EB-6F4A-93FE-767317006A22}"/>
              </a:ext>
            </a:extLst>
          </p:cNvPr>
          <p:cNvSpPr>
            <a:spLocks noGrp="1"/>
          </p:cNvSpPr>
          <p:nvPr>
            <p:ph type="body" idx="1"/>
          </p:nvPr>
        </p:nvSpPr>
        <p:spPr/>
        <p:txBody>
          <a:bodyPr/>
          <a:lstStyle/>
          <a:p>
            <a:r>
              <a:rPr lang="en-US" altLang="en-US">
                <a:latin typeface="Verdana" panose="020B0604030504040204" pitchFamily="34" charset="0"/>
                <a:cs typeface="Verdana" panose="020B0604030504040204" pitchFamily="34" charset="0"/>
              </a:rPr>
              <a:t>First off, it’s not very easy to define.</a:t>
            </a:r>
          </a:p>
          <a:p>
            <a:r>
              <a:rPr lang="en-US" altLang="en-US">
                <a:latin typeface="Verdana" panose="020B0604030504040204" pitchFamily="34" charset="0"/>
                <a:cs typeface="Verdana" panose="020B0604030504040204" pitchFamily="34" charset="0"/>
              </a:rPr>
              <a:t>Our definition will be that psychology is </a:t>
            </a:r>
            <a:r>
              <a:rPr lang="en-US" altLang="en-US" b="1">
                <a:latin typeface="Verdana" panose="020B0604030504040204" pitchFamily="34" charset="0"/>
                <a:cs typeface="Verdana" panose="020B0604030504040204" pitchFamily="34" charset="0"/>
              </a:rPr>
              <a:t>the scientific study of the mind, brain, and behavior</a:t>
            </a:r>
            <a:r>
              <a:rPr lang="en-US" altLang="en-US">
                <a:latin typeface="Verdana" panose="020B0604030504040204" pitchFamily="34" charset="0"/>
                <a:cs typeface="Verdana" panose="020B0604030504040204" pitchFamily="34" charset="0"/>
              </a:rPr>
              <a:t>.</a:t>
            </a:r>
          </a:p>
          <a:p>
            <a:r>
              <a:rPr lang="en-US" altLang="en-US">
                <a:latin typeface="Verdana" panose="020B0604030504040204" pitchFamily="34" charset="0"/>
                <a:cs typeface="Verdana" panose="020B0604030504040204" pitchFamily="34" charset="0"/>
              </a:rPr>
              <a:t>As a discipline, psychology spans many </a:t>
            </a:r>
            <a:r>
              <a:rPr lang="en-US" altLang="en-US" b="1">
                <a:latin typeface="Verdana" panose="020B0604030504040204" pitchFamily="34" charset="0"/>
                <a:cs typeface="Verdana" panose="020B0604030504040204" pitchFamily="34" charset="0"/>
              </a:rPr>
              <a:t>levels of analysis</a:t>
            </a:r>
            <a:r>
              <a:rPr lang="en-US" altLang="en-US">
                <a:latin typeface="Verdana" panose="020B0604030504040204" pitchFamily="34" charset="0"/>
                <a:cs typeface="Verdana" panose="020B0604030504040204" pitchFamily="34" charset="0"/>
              </a:rPr>
              <a:t>.</a:t>
            </a:r>
          </a:p>
          <a:p>
            <a:pPr lvl="1"/>
            <a:r>
              <a:rPr lang="en-US" altLang="en-US">
                <a:latin typeface="Verdana" panose="020B0604030504040204" pitchFamily="34" charset="0"/>
                <a:cs typeface="Verdana" panose="020B0604030504040204" pitchFamily="34" charset="0"/>
              </a:rPr>
              <a:t>Runs from biological to social influences</a:t>
            </a:r>
          </a:p>
          <a:p>
            <a:endParaRPr lang="en-US" altLang="en-US">
              <a:latin typeface="Verdana" panose="020B0604030504040204" pitchFamily="34" charset="0"/>
              <a:cs typeface="Verdana" panose="020B060403050404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27736BDE-CD97-5A4A-9515-551BBF611D4A}"/>
              </a:ext>
            </a:extLst>
          </p:cNvPr>
          <p:cNvSpPr>
            <a:spLocks noGrp="1"/>
          </p:cNvSpPr>
          <p:nvPr>
            <p:ph type="title"/>
          </p:nvPr>
        </p:nvSpPr>
        <p:spPr/>
        <p:txBody>
          <a:bodyPr/>
          <a:lstStyle/>
          <a:p>
            <a:r>
              <a:rPr lang="en-US" altLang="en-US">
                <a:latin typeface="Verdana" panose="020B0604030504040204" pitchFamily="34" charset="0"/>
              </a:rPr>
              <a:t>What is psychology?</a:t>
            </a:r>
            <a:br>
              <a:rPr lang="en-US" altLang="en-US">
                <a:latin typeface="Verdana" panose="020B0604030504040204" pitchFamily="34" charset="0"/>
              </a:rPr>
            </a:br>
            <a:r>
              <a:rPr lang="en-US" altLang="en-US" sz="1400">
                <a:latin typeface="Verdana" panose="020B0604030504040204" pitchFamily="34" charset="0"/>
              </a:rPr>
              <a:t>LO 1.1 Explain why psychology is more than just common sense.</a:t>
            </a:r>
          </a:p>
        </p:txBody>
      </p:sp>
      <p:sp>
        <p:nvSpPr>
          <p:cNvPr id="10242" name="Rectangle 3">
            <a:extLst>
              <a:ext uri="{FF2B5EF4-FFF2-40B4-BE49-F238E27FC236}">
                <a16:creationId xmlns:a16="http://schemas.microsoft.com/office/drawing/2014/main" id="{C87B79B6-D26E-1445-9043-3DB275BF3D50}"/>
              </a:ext>
            </a:extLst>
          </p:cNvPr>
          <p:cNvSpPr>
            <a:spLocks noGrp="1"/>
          </p:cNvSpPr>
          <p:nvPr>
            <p:ph type="body" idx="1"/>
          </p:nvPr>
        </p:nvSpPr>
        <p:spPr/>
        <p:txBody>
          <a:bodyPr/>
          <a:lstStyle/>
          <a:p>
            <a:r>
              <a:rPr lang="en-US" altLang="en-US">
                <a:latin typeface="Verdana" panose="020B0604030504040204" pitchFamily="34" charset="0"/>
                <a:cs typeface="Verdana" panose="020B0604030504040204" pitchFamily="34" charset="0"/>
              </a:rPr>
              <a:t>We can’t understand psychology by focusing on only one level of analysis – instead we need to examine </a:t>
            </a:r>
            <a:r>
              <a:rPr lang="en-US" altLang="en-US" i="1">
                <a:latin typeface="Verdana" panose="020B0604030504040204" pitchFamily="34" charset="0"/>
                <a:cs typeface="Verdana" panose="020B0604030504040204" pitchFamily="34" charset="0"/>
              </a:rPr>
              <a:t>all</a:t>
            </a:r>
            <a:r>
              <a:rPr lang="en-US" altLang="en-US">
                <a:latin typeface="Verdana" panose="020B0604030504040204" pitchFamily="34" charset="0"/>
                <a:cs typeface="Verdana" panose="020B0604030504040204" pitchFamily="34" charset="0"/>
              </a:rPr>
              <a:t> of them.</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4">
            <a:extLst>
              <a:ext uri="{FF2B5EF4-FFF2-40B4-BE49-F238E27FC236}">
                <a16:creationId xmlns:a16="http://schemas.microsoft.com/office/drawing/2014/main" id="{AFEBDD54-BEA8-EA48-B74A-F41C0B019358}"/>
              </a:ext>
            </a:extLst>
          </p:cNvPr>
          <p:cNvSpPr>
            <a:spLocks noGrp="1"/>
          </p:cNvSpPr>
          <p:nvPr>
            <p:ph type="title"/>
          </p:nvPr>
        </p:nvSpPr>
        <p:spPr>
          <a:noFill/>
          <a:extLst>
            <a:ext uri="{909E8E84-426E-40DD-AFC4-6F175D3DCCD1}">
              <a14:hiddenFill xmlns:a14="http://schemas.microsoft.com/office/drawing/2010/main">
                <a:solidFill>
                  <a:srgbClr val="D3222A"/>
                </a:solidFill>
              </a14:hiddenFill>
            </a:ext>
            <a:ext uri="{91240B29-F687-4F45-9708-019B960494DF}">
              <a14:hiddenLine xmlns:a14="http://schemas.microsoft.com/office/drawing/2010/main" w="9525">
                <a:solidFill>
                  <a:srgbClr val="D3222A"/>
                </a:solidFill>
                <a:miter lim="800000"/>
                <a:headEnd/>
                <a:tailEnd/>
              </a14:hiddenLine>
            </a:ext>
          </a:extLst>
        </p:spPr>
        <p:txBody>
          <a:bodyPr/>
          <a:lstStyle/>
          <a:p>
            <a:r>
              <a:rPr lang="en-US" altLang="en-US" b="1">
                <a:latin typeface="Verdana" panose="020B0604030504040204" pitchFamily="34" charset="0"/>
              </a:rPr>
              <a:t>Figure 1.1   Levels of Analysis in Depression</a:t>
            </a:r>
            <a:r>
              <a:rPr lang="en-US" altLang="en-US">
                <a:latin typeface="Verdana" panose="020B0604030504040204" pitchFamily="34" charset="0"/>
              </a:rPr>
              <a:t>. We can view psychological phenomena, in this case the disorder of depression, at multiple levels of analysis, with lower levels being more biological and higher levels being more social. Each level provides unique information and offers a distinctive view of the phenomenon </a:t>
            </a:r>
            <a:br>
              <a:rPr lang="en-US" altLang="en-US">
                <a:latin typeface="Verdana" panose="020B0604030504040204" pitchFamily="34" charset="0"/>
              </a:rPr>
            </a:br>
            <a:r>
              <a:rPr lang="en-US" altLang="en-US">
                <a:latin typeface="Verdana" panose="020B0604030504040204" pitchFamily="34" charset="0"/>
              </a:rPr>
              <a:t>at hand. (Based on data from Ilardi, Rand, &amp; Karwoski, 2007)</a:t>
            </a:r>
          </a:p>
        </p:txBody>
      </p:sp>
      <p:pic>
        <p:nvPicPr>
          <p:cNvPr id="11266" name="Picture 5" descr="AALGQMA0_2.jpg">
            <a:extLst>
              <a:ext uri="{FF2B5EF4-FFF2-40B4-BE49-F238E27FC236}">
                <a16:creationId xmlns:a16="http://schemas.microsoft.com/office/drawing/2014/main" id="{E7E95AA2-DD11-FD4A-9CBF-63125E8FA4F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143000"/>
            <a:ext cx="180975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9" name="Rectangle 2">
            <a:extLst>
              <a:ext uri="{FF2B5EF4-FFF2-40B4-BE49-F238E27FC236}">
                <a16:creationId xmlns:a16="http://schemas.microsoft.com/office/drawing/2014/main" id="{E5FCC050-9345-0249-AAD6-8CFB4A029635}"/>
              </a:ext>
            </a:extLst>
          </p:cNvPr>
          <p:cNvSpPr>
            <a:spLocks noGrp="1"/>
          </p:cNvSpPr>
          <p:nvPr>
            <p:ph type="title"/>
          </p:nvPr>
        </p:nvSpPr>
        <p:spPr/>
        <p:txBody>
          <a:bodyPr/>
          <a:lstStyle/>
          <a:p>
            <a:r>
              <a:rPr lang="en-US" altLang="en-US">
                <a:latin typeface="Verdana" panose="020B0604030504040204" pitchFamily="34" charset="0"/>
              </a:rPr>
              <a:t>Challenging and Fascinating</a:t>
            </a:r>
            <a:br>
              <a:rPr lang="en-US" altLang="en-US">
                <a:latin typeface="Verdana" panose="020B0604030504040204" pitchFamily="34" charset="0"/>
              </a:rPr>
            </a:br>
            <a:r>
              <a:rPr lang="en-US" altLang="en-US" sz="1400">
                <a:latin typeface="Verdana" panose="020B0604030504040204" pitchFamily="34" charset="0"/>
              </a:rPr>
              <a:t>LO 1.1 Explain why psychology is more than just common sense.</a:t>
            </a:r>
          </a:p>
        </p:txBody>
      </p:sp>
      <p:sp>
        <p:nvSpPr>
          <p:cNvPr id="12290" name="Rectangle 3">
            <a:extLst>
              <a:ext uri="{FF2B5EF4-FFF2-40B4-BE49-F238E27FC236}">
                <a16:creationId xmlns:a16="http://schemas.microsoft.com/office/drawing/2014/main" id="{FABFC51D-88A8-F94E-B3AD-7F04AD3B366D}"/>
              </a:ext>
            </a:extLst>
          </p:cNvPr>
          <p:cNvSpPr>
            <a:spLocks noGrp="1"/>
          </p:cNvSpPr>
          <p:nvPr>
            <p:ph type="body" idx="1"/>
          </p:nvPr>
        </p:nvSpPr>
        <p:spPr/>
        <p:txBody>
          <a:bodyPr/>
          <a:lstStyle/>
          <a:p>
            <a:r>
              <a:rPr lang="en-US" altLang="en-US">
                <a:latin typeface="Verdana" panose="020B0604030504040204" pitchFamily="34" charset="0"/>
                <a:cs typeface="Verdana" panose="020B0604030504040204" pitchFamily="34" charset="0"/>
              </a:rPr>
              <a:t>Five factors make the study of psychology very difficult, but very rewarding.</a:t>
            </a:r>
          </a:p>
          <a:p>
            <a:pPr marL="914400" lvl="1" indent="-514350">
              <a:buFontTx/>
              <a:buAutoNum type="arabicPeriod"/>
            </a:pPr>
            <a:r>
              <a:rPr lang="en-US" altLang="en-US">
                <a:latin typeface="Verdana" panose="020B0604030504040204" pitchFamily="34" charset="0"/>
                <a:cs typeface="Verdana" panose="020B0604030504040204" pitchFamily="34" charset="0"/>
              </a:rPr>
              <a:t>Human behavior is difficult to predict.</a:t>
            </a:r>
          </a:p>
          <a:p>
            <a:pPr marL="1314450" lvl="2" indent="-403225"/>
            <a:r>
              <a:rPr lang="en-US" altLang="en-US">
                <a:latin typeface="Verdana" panose="020B0604030504040204" pitchFamily="34" charset="0"/>
                <a:cs typeface="Verdana" panose="020B0604030504040204" pitchFamily="34" charset="0"/>
              </a:rPr>
              <a:t>Actions are multiply determined.</a:t>
            </a:r>
          </a:p>
          <a:p>
            <a:pPr marL="914400" lvl="1" indent="-514350">
              <a:buFontTx/>
              <a:buAutoNum type="arabicPeriod"/>
            </a:pPr>
            <a:r>
              <a:rPr lang="en-US" altLang="en-US">
                <a:latin typeface="Verdana" panose="020B0604030504040204" pitchFamily="34" charset="0"/>
                <a:cs typeface="Verdana" panose="020B0604030504040204" pitchFamily="34" charset="0"/>
              </a:rPr>
              <a:t>Psychological influences are rarely independent of each other.</a:t>
            </a:r>
          </a:p>
          <a:p>
            <a:pPr marL="914400" lvl="1" indent="-514350">
              <a:buFontTx/>
              <a:buAutoNum type="arabicPeriod"/>
            </a:pPr>
            <a:r>
              <a:rPr lang="en-US" altLang="en-US">
                <a:latin typeface="Verdana" panose="020B0604030504040204" pitchFamily="34" charset="0"/>
                <a:cs typeface="Verdana" panose="020B0604030504040204" pitchFamily="34" charset="0"/>
              </a:rPr>
              <a:t>People display individual differences in thinking, emotion, and personality.</a:t>
            </a:r>
          </a:p>
          <a:p>
            <a:pPr marL="914400" lvl="1" indent="-514350">
              <a:buFontTx/>
              <a:buAutoNum type="arabicPeriod"/>
            </a:pPr>
            <a:endParaRPr lang="en-US" altLang="en-US">
              <a:latin typeface="Verdana" panose="020B0604030504040204" pitchFamily="34" charset="0"/>
              <a:cs typeface="Verdana" panose="020B060403050404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2AE5DB53-F278-BF47-B92F-41DBCB10781C}"/>
              </a:ext>
            </a:extLst>
          </p:cNvPr>
          <p:cNvSpPr>
            <a:spLocks noGrp="1"/>
          </p:cNvSpPr>
          <p:nvPr>
            <p:ph type="title"/>
          </p:nvPr>
        </p:nvSpPr>
        <p:spPr/>
        <p:txBody>
          <a:bodyPr/>
          <a:lstStyle/>
          <a:p>
            <a:r>
              <a:rPr lang="en-US" altLang="en-US">
                <a:latin typeface="Verdana" panose="020B0604030504040204" pitchFamily="34" charset="0"/>
              </a:rPr>
              <a:t>Challenging and Fascinating</a:t>
            </a:r>
            <a:br>
              <a:rPr lang="en-US" altLang="en-US">
                <a:latin typeface="Verdana" panose="020B0604030504040204" pitchFamily="34" charset="0"/>
              </a:rPr>
            </a:br>
            <a:r>
              <a:rPr lang="en-US" altLang="en-US" sz="1400">
                <a:latin typeface="Verdana" panose="020B0604030504040204" pitchFamily="34" charset="0"/>
              </a:rPr>
              <a:t>LO 1.1 Explain why psychology is more than just common sense.</a:t>
            </a:r>
          </a:p>
        </p:txBody>
      </p:sp>
      <p:sp>
        <p:nvSpPr>
          <p:cNvPr id="13314" name="Rectangle 3">
            <a:extLst>
              <a:ext uri="{FF2B5EF4-FFF2-40B4-BE49-F238E27FC236}">
                <a16:creationId xmlns:a16="http://schemas.microsoft.com/office/drawing/2014/main" id="{27D740BA-D9E7-2C45-8924-B667D67E48F2}"/>
              </a:ext>
            </a:extLst>
          </p:cNvPr>
          <p:cNvSpPr>
            <a:spLocks noGrp="1"/>
          </p:cNvSpPr>
          <p:nvPr>
            <p:ph type="body" idx="1"/>
          </p:nvPr>
        </p:nvSpPr>
        <p:spPr/>
        <p:txBody>
          <a:bodyPr/>
          <a:lstStyle/>
          <a:p>
            <a:r>
              <a:rPr lang="en-US" altLang="en-US">
                <a:latin typeface="Verdana" panose="020B0604030504040204" pitchFamily="34" charset="0"/>
                <a:cs typeface="Verdana" panose="020B0604030504040204" pitchFamily="34" charset="0"/>
              </a:rPr>
              <a:t>Five factors make the study of psychology very difficult, but very rewarding.</a:t>
            </a:r>
          </a:p>
          <a:p>
            <a:pPr marL="914400" lvl="1" indent="-514350" eaLnBrk="1" hangingPunct="1">
              <a:buFontTx/>
              <a:buAutoNum type="arabicPeriod" startAt="4"/>
            </a:pPr>
            <a:r>
              <a:rPr lang="en-US" altLang="en-US">
                <a:latin typeface="Verdana" panose="020B0604030504040204" pitchFamily="34" charset="0"/>
                <a:cs typeface="Verdana" panose="020B0604030504040204" pitchFamily="34" charset="0"/>
              </a:rPr>
              <a:t>People influence one another.</a:t>
            </a:r>
          </a:p>
          <a:p>
            <a:pPr marL="1257300" lvl="2" indent="-346075" eaLnBrk="1" hangingPunct="1"/>
            <a:r>
              <a:rPr lang="en-US" altLang="en-US">
                <a:latin typeface="Verdana" panose="020B0604030504040204" pitchFamily="34" charset="0"/>
                <a:cs typeface="Verdana" panose="020B0604030504040204" pitchFamily="34" charset="0"/>
              </a:rPr>
              <a:t>Reciprocal determinism</a:t>
            </a:r>
          </a:p>
          <a:p>
            <a:pPr marL="914400" lvl="1" indent="-514350" eaLnBrk="1" hangingPunct="1">
              <a:buFontTx/>
              <a:buAutoNum type="arabicPeriod" startAt="5"/>
            </a:pPr>
            <a:r>
              <a:rPr lang="en-US" altLang="en-US">
                <a:latin typeface="Verdana" panose="020B0604030504040204" pitchFamily="34" charset="0"/>
                <a:cs typeface="Verdana" panose="020B0604030504040204" pitchFamily="34" charset="0"/>
              </a:rPr>
              <a:t>Behavior is shaped by culture.</a:t>
            </a:r>
          </a:p>
          <a:p>
            <a:pPr marL="1257300" lvl="2" indent="-346075" eaLnBrk="1" hangingPunct="1"/>
            <a:r>
              <a:rPr lang="en-US" altLang="en-US">
                <a:latin typeface="Verdana" panose="020B0604030504040204" pitchFamily="34" charset="0"/>
                <a:cs typeface="Verdana" panose="020B0604030504040204" pitchFamily="34" charset="0"/>
              </a:rPr>
              <a:t>Emic vs. etic approaches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ED15675D-DC7E-D64A-9EB9-F2295BC55E7C}"/>
              </a:ext>
            </a:extLst>
          </p:cNvPr>
          <p:cNvSpPr>
            <a:spLocks noGrp="1"/>
          </p:cNvSpPr>
          <p:nvPr>
            <p:ph type="title"/>
          </p:nvPr>
        </p:nvSpPr>
        <p:spPr/>
        <p:txBody>
          <a:bodyPr/>
          <a:lstStyle/>
          <a:p>
            <a:r>
              <a:rPr lang="en-US" altLang="en-US">
                <a:latin typeface="Verdana" panose="020B0604030504040204" pitchFamily="34" charset="0"/>
              </a:rPr>
              <a:t>Psychology as a Science</a:t>
            </a:r>
            <a:br>
              <a:rPr lang="en-US" altLang="en-US">
                <a:latin typeface="Verdana" panose="020B0604030504040204" pitchFamily="34" charset="0"/>
              </a:rPr>
            </a:br>
            <a:r>
              <a:rPr lang="en-US" altLang="en-US" sz="1400">
                <a:latin typeface="Verdana" panose="020B0604030504040204" pitchFamily="34" charset="0"/>
              </a:rPr>
              <a:t>LO 1.2 Explain the importance of science as a set of safeguards against biases.</a:t>
            </a:r>
          </a:p>
        </p:txBody>
      </p:sp>
      <p:sp>
        <p:nvSpPr>
          <p:cNvPr id="20482" name="Rectangle 3">
            <a:extLst>
              <a:ext uri="{FF2B5EF4-FFF2-40B4-BE49-F238E27FC236}">
                <a16:creationId xmlns:a16="http://schemas.microsoft.com/office/drawing/2014/main" id="{DD38AE9B-66F4-BE43-918E-DE69549B657A}"/>
              </a:ext>
            </a:extLst>
          </p:cNvPr>
          <p:cNvSpPr>
            <a:spLocks noGrp="1"/>
          </p:cNvSpPr>
          <p:nvPr>
            <p:ph type="body" idx="1"/>
          </p:nvPr>
        </p:nvSpPr>
        <p:spPr/>
        <p:txBody>
          <a:bodyPr/>
          <a:lstStyle/>
          <a:p>
            <a:r>
              <a:rPr lang="en-US" altLang="en-US">
                <a:latin typeface="Verdana" panose="020B0604030504040204" pitchFamily="34" charset="0"/>
                <a:cs typeface="Verdana" panose="020B0604030504040204" pitchFamily="34" charset="0"/>
              </a:rPr>
              <a:t>Science is not a body of knowledge (e.g. chemistry or physics).</a:t>
            </a:r>
          </a:p>
          <a:p>
            <a:r>
              <a:rPr lang="en-US" altLang="en-US">
                <a:latin typeface="Verdana" panose="020B0604030504040204" pitchFamily="34" charset="0"/>
                <a:cs typeface="Verdana" panose="020B0604030504040204" pitchFamily="34" charset="0"/>
              </a:rPr>
              <a:t>Science is an approach to evidence, one designed to keep us from fooling ourselves.</a:t>
            </a:r>
          </a:p>
          <a:p>
            <a:r>
              <a:rPr lang="en-US" altLang="en-US">
                <a:latin typeface="Verdana" panose="020B0604030504040204" pitchFamily="34" charset="0"/>
                <a:cs typeface="Verdana" panose="020B0604030504040204" pitchFamily="34" charset="0"/>
              </a:rPr>
              <a:t>Science begins with empiricism, but then tests those observations using rigorous methods.</a:t>
            </a:r>
          </a:p>
        </p:txBody>
      </p:sp>
    </p:spTree>
  </p:cSld>
  <p:clrMapOvr>
    <a:masterClrMapping/>
  </p:clrMapOvr>
  <p:transition/>
</p:sld>
</file>

<file path=ppt/theme/theme1.xml><?xml version="1.0" encoding="utf-8"?>
<a:theme xmlns:a="http://schemas.openxmlformats.org/drawingml/2006/main" name="lilienfeld_design">
  <a:themeElements>
    <a:clrScheme name="Custom 87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232C8"/>
      </a:hlink>
      <a:folHlink>
        <a:srgbClr val="9632C8"/>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lilienfeld_design.pot</Template>
  <TotalTime>11</TotalTime>
  <Words>1294</Words>
  <Application>Microsoft Macintosh PowerPoint</Application>
  <PresentationFormat>On-screen Show (4:3)</PresentationFormat>
  <Paragraphs>178</Paragraphs>
  <Slides>37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ＭＳ Ｐゴシック</vt:lpstr>
      <vt:lpstr>Verdana</vt:lpstr>
      <vt:lpstr>Times</vt:lpstr>
      <vt:lpstr>Wingdings</vt:lpstr>
      <vt:lpstr>Calibri</vt:lpstr>
      <vt:lpstr>lilienfeld_design</vt:lpstr>
      <vt:lpstr>PowerPoint Presentation</vt:lpstr>
      <vt:lpstr>Lecture Preview</vt:lpstr>
      <vt:lpstr>True or False? LO 1.1 Explain why psychology is more than just common sense.</vt:lpstr>
      <vt:lpstr>What is psychology? LO 1.1 Explain why psychology is more than just common sense.</vt:lpstr>
      <vt:lpstr>What is psychology? LO 1.1 Explain why psychology is more than just common sense.</vt:lpstr>
      <vt:lpstr>Figure 1.1   Levels of Analysis in Depression. We can view psychological phenomena, in this case the disorder of depression, at multiple levels of analysis, with lower levels being more biological and higher levels being more social. Each level provides unique information and offers a distinctive view of the phenomenon  at hand. (Based on data from Ilardi, Rand, &amp; Karwoski, 2007)</vt:lpstr>
      <vt:lpstr>Challenging and Fascinating LO 1.1 Explain why psychology is more than just common sense.</vt:lpstr>
      <vt:lpstr>Challenging and Fascinating LO 1.1 Explain why psychology is more than just common sense.</vt:lpstr>
      <vt:lpstr>Psychology as a Science LO 1.2 Explain the importance of science as a set of safeguards against biases.</vt:lpstr>
      <vt:lpstr>Psychology as a Science LO 1.2 Explain the importance of science as a set of safeguards against biases.</vt:lpstr>
      <vt:lpstr>Popular Psychology LO 1.3 Describe psychological pseudoscience and distinguish it from psychological science.</vt:lpstr>
      <vt:lpstr>What is Pseudoscience? LO 1.3 Describe psychological pseudoscience and distinguish it from psychological science.</vt:lpstr>
      <vt:lpstr>Warning Signs of Pseudoscience LO 1.3 Describe psychological pseudoscience and distinguish it from psychological science.</vt:lpstr>
      <vt:lpstr>Why Pseudoscience? LO 1.4 Identify reasons we are drawn to pseudoscience.</vt:lpstr>
      <vt:lpstr>The “Face” on Mars LO 1.4 Identify reasons we are drawn to pseudoscience</vt:lpstr>
      <vt:lpstr>Why Pseudoscience? LO 1.4 Identify reasons we are drawn to pseudoscience.</vt:lpstr>
      <vt:lpstr>Psychology’s Early History LO 1.7 Identify the major theoretical frameworks of psychology.</vt:lpstr>
      <vt:lpstr>From Séance to Science  LO 1.7 Identify the major theoretical frameworks of psychology.</vt:lpstr>
      <vt:lpstr>Great Theoretical Frameworks LO 1.7 Identify the major theoretical frameworks of psychology.</vt:lpstr>
      <vt:lpstr>Great Theoretical Frameworks LO 1.7 Identify the major theoretical frameworks of psychology.</vt:lpstr>
      <vt:lpstr>Great Theoretical Frameworks LO 1.7 Identify the major theoretical frameworks of psychology.</vt:lpstr>
      <vt:lpstr>Great Theoretical Frameworks LO 1.7 Identify the major theoretical frameworks of psychology.</vt:lpstr>
      <vt:lpstr>Great Theoretical Frameworks LO 1.7 Identify the major theoretical frameworks of psychology.</vt:lpstr>
      <vt:lpstr>Great Theoretical Frameworks LO 1.7 Identify the major theoretical frameworks of psychology.</vt:lpstr>
      <vt:lpstr>Contributions to Scientific Psychology LO 1.7 Identify the major theoretical frameworks of psychology.</vt:lpstr>
      <vt:lpstr>Contributions to Scientific Psychology LO 1.7 Identify the major theoretical frameworks of psychology.</vt:lpstr>
      <vt:lpstr>Psychology Today LO 1.8 Describe different types of psychologists and identify what each of them does.</vt:lpstr>
      <vt:lpstr>Figure 1.9   Approximate Distribution of Psychologists in Different Settings. Psychologists are employed in a diverse array of settings. (Based on data from the National Science Foundation, 2003)</vt:lpstr>
      <vt:lpstr>Types of Psychologists LO 1.8 Describe different types of psychologists and identify what each of them does.</vt:lpstr>
      <vt:lpstr>Types of Psychologists LO 1.8 Describe different types of psychologists and identify what each of them does.</vt:lpstr>
      <vt:lpstr>Types of Psychologists LO 1.8 Describe different types of psychologists and identify what each of them does.</vt:lpstr>
      <vt:lpstr>Types of Psychologists LO 1.8 Describe different types of psychologists and identify what each of them does.</vt:lpstr>
      <vt:lpstr>Types of Psychologists LO 1.8 Describe different types of psychologists and identify what each of them does.</vt:lpstr>
      <vt:lpstr>Great Debates in Psychology LO 1.9 Describe the two great debates that have shaped the field of psychology.</vt:lpstr>
      <vt:lpstr>How Psychology Affects Our Lives LO 1.10 Describe how psychological research affects our daily lives.</vt:lpstr>
      <vt:lpstr>How Psychology Affects Our Lives LO 1.10 Describe how psychological research affects our daily lives.</vt:lpstr>
      <vt:lpstr>Conclusions LO 1.10 Describe how psychological research affects our daily lives.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Barbara Stern</cp:lastModifiedBy>
  <cp:revision>2</cp:revision>
  <dcterms:created xsi:type="dcterms:W3CDTF">2016-01-28T14:16:06Z</dcterms:created>
  <dcterms:modified xsi:type="dcterms:W3CDTF">2018-08-21T20:10:58Z</dcterms:modified>
</cp:coreProperties>
</file>