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6" r:id="rId9"/>
    <p:sldId id="29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88"/>
    <p:restoredTop sz="50067"/>
  </p:normalViewPr>
  <p:slideViewPr>
    <p:cSldViewPr>
      <p:cViewPr varScale="1">
        <p:scale>
          <a:sx n="62" d="100"/>
          <a:sy n="62" d="100"/>
        </p:scale>
        <p:origin x="33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FB8061-95D5-6F43-BFEF-75E4346BA8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A5386-F1AB-B545-85DA-2E72CAC3FA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B41F3D5-6533-FA42-A886-33C640BAB744}" type="datetime1">
              <a:rPr lang="en-US" altLang="en-US"/>
              <a:pPr>
                <a:defRPr/>
              </a:pPr>
              <a:t>8/21/18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4799086-6612-A740-81E9-68A26E523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BD6571-36A5-5942-8692-B3451DB3D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93906-A65C-0549-8DCA-25A1D036C0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6A58F-E686-A04D-9A89-768A4008F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7E6E6D-1138-4C4D-A92B-43A9AE140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35D9999F-7640-C841-99E7-52DD0DF0FE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329C8F3F-EC86-3048-AC7B-EAA500B6F7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LO 1.3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D1BC1D9C-5704-F943-B944-2E1E64560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4E6F41-B4F2-2F4E-B2AF-261E871A888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82F7612D-1DD4-F042-BCC3-687E4249AD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2E384F44-1014-1A48-BD6C-196FB8794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963369C-5562-314C-899E-5DC5DC9EB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B7EEE5-DF9F-7741-BC93-AF98EA468D6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5FC9192-3106-6947-944A-420A7B923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74E2D4C3-8541-3645-B6B7-90365A6B8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LO 1.7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9254140-E578-C641-9837-22CC011032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-3175" y="6400800"/>
            <a:ext cx="9153525" cy="457200"/>
          </a:xfrm>
          <a:prstGeom prst="rect">
            <a:avLst/>
          </a:prstGeom>
          <a:solidFill>
            <a:srgbClr val="D3222A"/>
          </a:solidFill>
          <a:ln w="9525">
            <a:solidFill>
              <a:srgbClr val="D3222A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" name="Picture 8" descr="Pearson_Bound_White">
            <a:extLst>
              <a:ext uri="{FF2B5EF4-FFF2-40B4-BE49-F238E27FC236}">
                <a16:creationId xmlns:a16="http://schemas.microsoft.com/office/drawing/2014/main" id="{2859A71E-DF3F-5549-AEA6-671D0EC9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39603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earson_Strap_Bound_White">
            <a:extLst>
              <a:ext uri="{FF2B5EF4-FFF2-40B4-BE49-F238E27FC236}">
                <a16:creationId xmlns:a16="http://schemas.microsoft.com/office/drawing/2014/main" id="{C836C3D1-03C7-F542-AC74-B421F82A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10325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D82B10-7700-9C4C-BD38-3459DBA24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ts val="125"/>
              </a:spcAft>
              <a:defRPr/>
            </a:pPr>
            <a:r>
              <a:rPr lang="en-US" altLang="en-US" sz="4800" b="1">
                <a:solidFill>
                  <a:srgbClr val="D322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PSYCHOLOGY</a:t>
            </a:r>
            <a:endParaRPr lang="en-US" altLang="en-US" sz="3200" b="1">
              <a:solidFill>
                <a:srgbClr val="D322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>
              <a:lnSpc>
                <a:spcPct val="90000"/>
              </a:lnSpc>
              <a:spcAft>
                <a:spcPts val="125"/>
              </a:spcAft>
              <a:defRPr/>
            </a:pPr>
            <a:r>
              <a:rPr lang="en-US" altLang="en-US" sz="3200" i="1">
                <a:solidFill>
                  <a:srgbClr val="000000"/>
                </a:solidFill>
                <a:latin typeface="Verdana" charset="0"/>
              </a:rPr>
              <a:t>from inquiry to understanding</a:t>
            </a:r>
            <a:endParaRPr lang="en-US" altLang="en-US" sz="2000" i="1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CCF787A4-6FF7-944B-B57A-94914C009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971800"/>
            <a:ext cx="185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Verdana" panose="020B0604030504040204" pitchFamily="34" charset="0"/>
              </a:rPr>
              <a:t>CHAPTER</a:t>
            </a:r>
            <a:r>
              <a:rPr lang="en-US" altLang="en-US" sz="180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BE0B74C-C36E-F94B-AE5A-2ED942B56B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762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THIRD EDITION</a:t>
            </a: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DC36D4D3-352E-4245-AC92-C6722FCE24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1400" y="6400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Copyright © 2014, © 2011, © 2009 by Pearson Education, Inc.</a:t>
            </a:r>
          </a:p>
          <a:p>
            <a:pPr algn="r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All Rights Reserved</a:t>
            </a:r>
          </a:p>
        </p:txBody>
      </p:sp>
      <p:pic>
        <p:nvPicPr>
          <p:cNvPr id="9" name="Picture 8" descr="Lilienfeld_SE_case_mech_FINAL_hires2.jpg">
            <a:extLst>
              <a:ext uri="{FF2B5EF4-FFF2-40B4-BE49-F238E27FC236}">
                <a16:creationId xmlns:a16="http://schemas.microsoft.com/office/drawing/2014/main" id="{2E114AF2-7EE3-4048-8186-67DD762DBE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070225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38100" dir="2700000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Lilienfeld_SE_case_mech_FINAL_hires4.jpg">
            <a:extLst>
              <a:ext uri="{FF2B5EF4-FFF2-40B4-BE49-F238E27FC236}">
                <a16:creationId xmlns:a16="http://schemas.microsoft.com/office/drawing/2014/main" id="{66FF54E8-9432-A240-BB1A-EBC8F134E2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2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98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48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62288" cy="1371600"/>
          </a:xfrm>
          <a:ln>
            <a:solidFill>
              <a:srgbClr val="25AAE2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8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86100"/>
            <a:ext cx="4114800" cy="685800"/>
          </a:xfr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98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685800"/>
          </a:xfrm>
          <a:noFill/>
          <a:ln>
            <a:noFill/>
          </a:ln>
        </p:spPr>
        <p:txBody>
          <a:bodyPr/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059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31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17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075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797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0"/>
            <a:ext cx="2284412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" y="0"/>
            <a:ext cx="6704013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40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89907E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4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noFill/>
          <a:ln>
            <a:noFill/>
          </a:ln>
        </p:spPr>
        <p:txBody>
          <a:bodyPr/>
          <a:lstStyle>
            <a:lvl1pPr algn="l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33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86100"/>
            <a:ext cx="4114800" cy="685800"/>
          </a:xfr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04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89907E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563563"/>
          </a:xfrm>
        </p:spPr>
        <p:txBody>
          <a:bodyPr anchor="b"/>
          <a:lstStyle>
            <a:lvl1pPr marL="342900" indent="-4763" algn="ctr">
              <a:buNone/>
              <a:tabLst>
                <a:tab pos="7773988" algn="l"/>
              </a:tabLst>
              <a:defRPr sz="1400"/>
            </a:lvl1pPr>
            <a:lvl2pPr algn="ctr">
              <a:buNone/>
              <a:tabLst>
                <a:tab pos="7773988" algn="l"/>
              </a:tabLst>
              <a:defRPr sz="1400"/>
            </a:lvl2pPr>
            <a:lvl3pPr algn="ctr">
              <a:buNone/>
              <a:tabLst>
                <a:tab pos="7773988" algn="l"/>
              </a:tabLst>
              <a:defRPr sz="1400"/>
            </a:lvl3pPr>
            <a:lvl4pPr algn="ctr">
              <a:buNone/>
              <a:tabLst>
                <a:tab pos="7773988" algn="l"/>
              </a:tabLst>
              <a:defRPr sz="1400"/>
            </a:lvl4pPr>
            <a:lvl5pPr algn="ctr">
              <a:buNone/>
              <a:tabLst>
                <a:tab pos="7773988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37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27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371600"/>
          </a:xfrm>
          <a:noFill/>
          <a:ln>
            <a:noFill/>
          </a:ln>
        </p:spPr>
        <p:txBody>
          <a:bodyPr/>
          <a:lstStyle>
            <a:lvl1pPr>
              <a:defRPr sz="3600">
                <a:solidFill>
                  <a:srgbClr val="008B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295400"/>
          </a:xfrm>
        </p:spPr>
        <p:txBody>
          <a:bodyPr/>
          <a:lstStyle>
            <a:lvl1pPr marL="0" indent="0" algn="ctr">
              <a:buNone/>
              <a:tabLst>
                <a:tab pos="7773988" algn="l"/>
              </a:tabLst>
              <a:defRPr sz="3200"/>
            </a:lvl1pPr>
            <a:lvl2pPr algn="ctr">
              <a:buNone/>
              <a:tabLst>
                <a:tab pos="7773988" algn="l"/>
              </a:tabLst>
              <a:defRPr sz="1400"/>
            </a:lvl2pPr>
            <a:lvl3pPr algn="ctr">
              <a:buNone/>
              <a:tabLst>
                <a:tab pos="7773988" algn="l"/>
              </a:tabLst>
              <a:defRPr sz="1400"/>
            </a:lvl3pPr>
            <a:lvl4pPr algn="ctr">
              <a:buNone/>
              <a:tabLst>
                <a:tab pos="7773988" algn="l"/>
              </a:tabLst>
              <a:defRPr sz="1400"/>
            </a:lvl4pPr>
            <a:lvl5pPr algn="ctr">
              <a:buNone/>
              <a:tabLst>
                <a:tab pos="7773988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5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153525" cy="64008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67509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5928068"/>
      </p:ext>
    </p:extLst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89907E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51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333E5D7-11D0-E44B-89B5-E268C56DA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13">
            <a:extLst>
              <a:ext uri="{FF2B5EF4-FFF2-40B4-BE49-F238E27FC236}">
                <a16:creationId xmlns:a16="http://schemas.microsoft.com/office/drawing/2014/main" id="{96214EE1-E1BD-9940-8C37-BEA6897DB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63050" cy="1371600"/>
          </a:xfrm>
          <a:prstGeom prst="rect">
            <a:avLst/>
          </a:prstGeom>
          <a:solidFill>
            <a:srgbClr val="D3222A"/>
          </a:solidFill>
          <a:ln w="9525">
            <a:solidFill>
              <a:srgbClr val="D3222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E1C6CB1F-DBE6-CF42-B9D6-837BD2C407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403975"/>
            <a:ext cx="9153525" cy="457200"/>
          </a:xfrm>
          <a:prstGeom prst="rect">
            <a:avLst/>
          </a:prstGeom>
          <a:solidFill>
            <a:srgbClr val="D3222A"/>
          </a:solidFill>
          <a:ln w="9525">
            <a:solidFill>
              <a:srgbClr val="D3222A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29" name="Picture 8" descr="Pearson_Bound_White">
            <a:extLst>
              <a:ext uri="{FF2B5EF4-FFF2-40B4-BE49-F238E27FC236}">
                <a16:creationId xmlns:a16="http://schemas.microsoft.com/office/drawing/2014/main" id="{E615EE50-DA73-7A49-8051-8434A414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3975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Pearson_Strap_Bound_White">
            <a:extLst>
              <a:ext uri="{FF2B5EF4-FFF2-40B4-BE49-F238E27FC236}">
                <a16:creationId xmlns:a16="http://schemas.microsoft.com/office/drawing/2014/main" id="{79256A46-94D9-094E-82CD-535D5EF2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3975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7">
            <a:extLst>
              <a:ext uri="{FF2B5EF4-FFF2-40B4-BE49-F238E27FC236}">
                <a16:creationId xmlns:a16="http://schemas.microsoft.com/office/drawing/2014/main" id="{6CA36DF7-E57B-B949-A66A-408C1ED7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400800"/>
            <a:ext cx="562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>
                <a:solidFill>
                  <a:schemeClr val="bg1"/>
                </a:solidFill>
                <a:latin typeface="Verdana" panose="020B0604030504040204" pitchFamily="34" charset="0"/>
              </a:rPr>
              <a:t>Understanding Psychology: from Inquiry to Understanding</a:t>
            </a:r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, Third Edition</a:t>
            </a:r>
            <a:endParaRPr lang="en-US" altLang="en-US" sz="900" i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Lilienfeld | Lynn | Namy | Woolf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53" r:id="rId8"/>
    <p:sldLayoutId id="2147484841" r:id="rId9"/>
    <p:sldLayoutId id="2147484842" r:id="rId10"/>
    <p:sldLayoutId id="2147484843" r:id="rId11"/>
    <p:sldLayoutId id="2147484844" r:id="rId12"/>
    <p:sldLayoutId id="2147484845" r:id="rId13"/>
    <p:sldLayoutId id="2147484846" r:id="rId14"/>
    <p:sldLayoutId id="2147484847" r:id="rId15"/>
    <p:sldLayoutId id="2147484848" r:id="rId16"/>
    <p:sldLayoutId id="2147484849" r:id="rId17"/>
    <p:sldLayoutId id="2147484850" r:id="rId18"/>
    <p:sldLayoutId id="2147484851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222A"/>
        </a:buClr>
        <a:buFont typeface="Times" pitchFamily="2" charset="0"/>
        <a:buChar char="•"/>
        <a:defRPr sz="30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Verdana"/>
          <a:ea typeface="+mn-ea"/>
          <a:cs typeface="Verdan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BFC2B7"/>
        </a:buClr>
        <a:buFont typeface="Wingdings" pitchFamily="2" charset="2"/>
        <a:buChar char="§"/>
        <a:defRPr sz="2600">
          <a:solidFill>
            <a:schemeClr val="tx1"/>
          </a:solidFill>
          <a:latin typeface="Verdana"/>
          <a:ea typeface="+mn-ea"/>
          <a:cs typeface="Verdan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F6064"/>
        </a:buClr>
        <a:buChar char="–"/>
        <a:defRPr sz="2400">
          <a:solidFill>
            <a:schemeClr val="tx1"/>
          </a:solidFill>
          <a:latin typeface="Verdana"/>
          <a:ea typeface="+mn-ea"/>
          <a:cs typeface="Verdan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9907E"/>
        </a:buClr>
        <a:buFont typeface="Times" pitchFamily="2" charset="0"/>
        <a:buChar char="•"/>
        <a:defRPr sz="2200">
          <a:solidFill>
            <a:schemeClr val="tx1"/>
          </a:solidFill>
          <a:latin typeface="Verdana"/>
          <a:ea typeface="+mn-ea"/>
          <a:cs typeface="Verdan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6">
            <a:extLst>
              <a:ext uri="{FF2B5EF4-FFF2-40B4-BE49-F238E27FC236}">
                <a16:creationId xmlns:a16="http://schemas.microsoft.com/office/drawing/2014/main" id="{E7F60B20-9C27-B845-9B83-06023AD54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59050"/>
            <a:ext cx="722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3222A"/>
              </a:buClr>
              <a:buFont typeface="Times" pitchFamily="2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085850" indent="-228600">
              <a:spcBef>
                <a:spcPct val="20000"/>
              </a:spcBef>
              <a:buClr>
                <a:srgbClr val="BFC2B7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428750" indent="-228600">
              <a:spcBef>
                <a:spcPct val="20000"/>
              </a:spcBef>
              <a:buClr>
                <a:srgbClr val="5F6064"/>
              </a:buClr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1771650" indent="-228600">
              <a:spcBef>
                <a:spcPct val="20000"/>
              </a:spcBef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600">
                <a:solidFill>
                  <a:srgbClr val="D3222A"/>
                </a:solidFill>
              </a:rPr>
              <a:t>1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397E0971-6CEE-9E4D-A1DE-1DE2E1448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411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3222A"/>
              </a:buClr>
              <a:buFont typeface="Times" pitchFamily="2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085850" indent="-228600">
              <a:spcBef>
                <a:spcPct val="20000"/>
              </a:spcBef>
              <a:buClr>
                <a:srgbClr val="BFC2B7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428750" indent="-228600">
              <a:spcBef>
                <a:spcPct val="20000"/>
              </a:spcBef>
              <a:buClr>
                <a:srgbClr val="5F6064"/>
              </a:buClr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1771650" indent="-228600">
              <a:spcBef>
                <a:spcPct val="20000"/>
              </a:spcBef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Psychology and Scientific Thinking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A FRAMEWORK FOR EVERYDAY LIFE</a:t>
            </a:r>
            <a:endParaRPr lang="en-US" altLang="en-US" sz="3200"/>
          </a:p>
        </p:txBody>
      </p:sp>
      <p:sp>
        <p:nvSpPr>
          <p:cNvPr id="4099" name="Rectangle 15">
            <a:extLst>
              <a:ext uri="{FF2B5EF4-FFF2-40B4-BE49-F238E27FC236}">
                <a16:creationId xmlns:a16="http://schemas.microsoft.com/office/drawing/2014/main" id="{D36E0258-018B-9049-A524-A98E1EB5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3" y="5940425"/>
            <a:ext cx="424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3222A"/>
              </a:buClr>
              <a:buFont typeface="Times" pitchFamily="2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085850" indent="-228600">
              <a:spcBef>
                <a:spcPct val="20000"/>
              </a:spcBef>
              <a:buClr>
                <a:srgbClr val="BFC2B7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428750" indent="-228600">
              <a:spcBef>
                <a:spcPct val="20000"/>
              </a:spcBef>
              <a:buClr>
                <a:srgbClr val="5F6064"/>
              </a:buClr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1771650" indent="-228600">
              <a:spcBef>
                <a:spcPct val="20000"/>
              </a:spcBef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1"/>
              <a:t>Slides prepared by Matthew Isaak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A0DD427-4095-A842-B573-41D306F2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Popular Psychology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LO 1.3 Describe psychological pseudoscience and distinguish it from psychological science.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6A131750-B47D-3847-9161-42E70E135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About 3500 self-help books are published each year – only 5% are tested!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The quality of the information can be good, misleading, or even harmful.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Many websites may offer helpful advice, but others may contain erroneous information.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32357F4A-3B6D-3141-9122-CE5198AD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What is Pseudoscience?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LO 1.3 Describe psychological pseudoscience and distinguish it from psychological science.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49BDFE7-AE4D-DE45-AB8A-482B6C237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A set of claims that seem scientific, but aren’t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Pseudoscience lacks the safeguards against confirmation bias and belief perseverance that characterize science.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Testable beliefs that that are not supported by the evidence</a:t>
            </a:r>
          </a:p>
          <a:p>
            <a:endParaRPr lang="en-US" altLang="en-US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4A549CA-B5E2-004C-AD2C-8D32CBA9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Warning Signs of Pseudoscience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LO 1.3 Describe psychological pseudoscience and distinguish it from psychological science.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3B3E6A3C-B3F1-1945-A712-5838DC4BA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  <a:cs typeface="Verdana" panose="020B0604030504040204" pitchFamily="34" charset="0"/>
              </a:rPr>
              <a:t>Ad hoc immunizing hypotheses</a:t>
            </a:r>
          </a:p>
          <a:p>
            <a:pPr lvl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Escape hatches to protect against falsification, usually a loophole or exception for negative findings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Lack of self-correction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Overreliance on anecdotes</a:t>
            </a:r>
          </a:p>
          <a:p>
            <a:pPr lvl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Anecdotes are often not representative, but can’t tell us about cause and effect and are often difficult to verify.</a:t>
            </a:r>
          </a:p>
          <a:p>
            <a:endParaRPr lang="en-US" altLang="en-US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1AF1FBFE-D782-3647-B522-105D1798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Why Pseudoscience?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LO 1.4 Identify reasons we are drawn to pseudoscience.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50693A9C-BFBE-DB4A-87CB-2E505E820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Our brains are predisposed to make order out of disorder and make sense out of nonsense.</a:t>
            </a:r>
          </a:p>
          <a:p>
            <a:r>
              <a:rPr lang="en-US" altLang="en-US" b="1">
                <a:latin typeface="Verdana" panose="020B0604030504040204" pitchFamily="34" charset="0"/>
                <a:cs typeface="Verdana" panose="020B0604030504040204" pitchFamily="34" charset="0"/>
              </a:rPr>
              <a:t>Apophenia</a:t>
            </a:r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 is the tendency to find connections among unrelated or random phenomena.</a:t>
            </a:r>
          </a:p>
          <a:p>
            <a:r>
              <a:rPr lang="en-US" altLang="en-US" b="1">
                <a:latin typeface="Verdana" panose="020B0604030504040204" pitchFamily="34" charset="0"/>
                <a:cs typeface="Verdana" panose="020B0604030504040204" pitchFamily="34" charset="0"/>
              </a:rPr>
              <a:t>Pareidolia</a:t>
            </a:r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 is seeing meaningful images in meaningless visual stimuli.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>
            <a:extLst>
              <a:ext uri="{FF2B5EF4-FFF2-40B4-BE49-F238E27FC236}">
                <a16:creationId xmlns:a16="http://schemas.microsoft.com/office/drawing/2014/main" id="{73BB6883-BA33-6349-973D-844B061D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906588"/>
            <a:ext cx="3656012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>
            <a:extLst>
              <a:ext uri="{FF2B5EF4-FFF2-40B4-BE49-F238E27FC236}">
                <a16:creationId xmlns:a16="http://schemas.microsoft.com/office/drawing/2014/main" id="{423F629B-EEEB-E04B-A947-2258D6CB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05000"/>
            <a:ext cx="4657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7">
            <a:extLst>
              <a:ext uri="{FF2B5EF4-FFF2-40B4-BE49-F238E27FC236}">
                <a16:creationId xmlns:a16="http://schemas.microsoft.com/office/drawing/2014/main" id="{4072B7AE-42F2-0E48-A68D-6FBBE8E9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3222A"/>
              </a:buClr>
              <a:buFont typeface="Times" pitchFamily="2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085850" indent="-228600">
              <a:spcBef>
                <a:spcPct val="20000"/>
              </a:spcBef>
              <a:buClr>
                <a:srgbClr val="BFC2B7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428750" indent="-228600">
              <a:spcBef>
                <a:spcPct val="20000"/>
              </a:spcBef>
              <a:buClr>
                <a:srgbClr val="5F6064"/>
              </a:buClr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1771650" indent="-228600">
              <a:spcBef>
                <a:spcPct val="20000"/>
              </a:spcBef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Original photo</a:t>
            </a:r>
          </a:p>
        </p:txBody>
      </p:sp>
      <p:sp>
        <p:nvSpPr>
          <p:cNvPr id="40964" name="TextBox 8">
            <a:extLst>
              <a:ext uri="{FF2B5EF4-FFF2-40B4-BE49-F238E27FC236}">
                <a16:creationId xmlns:a16="http://schemas.microsoft.com/office/drawing/2014/main" id="{1EA3BCE5-B6EB-F748-B1EE-47C72E476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1500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3222A"/>
              </a:buClr>
              <a:buFont typeface="Times" pitchFamily="2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2pPr>
            <a:lvl3pPr marL="1085850" indent="-228600">
              <a:spcBef>
                <a:spcPct val="20000"/>
              </a:spcBef>
              <a:buClr>
                <a:srgbClr val="BFC2B7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3pPr>
            <a:lvl4pPr marL="1428750" indent="-228600">
              <a:spcBef>
                <a:spcPct val="20000"/>
              </a:spcBef>
              <a:buClr>
                <a:srgbClr val="5F6064"/>
              </a:buClr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4pPr>
            <a:lvl5pPr marL="1771650" indent="-228600">
              <a:spcBef>
                <a:spcPct val="20000"/>
              </a:spcBef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907E"/>
              </a:buClr>
              <a:buFont typeface="Times" pitchFamily="2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Higher resolution photo</a:t>
            </a:r>
          </a:p>
        </p:txBody>
      </p:sp>
      <p:sp>
        <p:nvSpPr>
          <p:cNvPr id="40965" name="Title 9">
            <a:extLst>
              <a:ext uri="{FF2B5EF4-FFF2-40B4-BE49-F238E27FC236}">
                <a16:creationId xmlns:a16="http://schemas.microsoft.com/office/drawing/2014/main" id="{19E0BC62-1DBA-6848-93A3-3BB67084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“Face” on Mars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LO 1.4 Identify reasons we are drawn to pseudoscience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47FCC92C-FB0F-DF4E-845B-7F70CB75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Why Pseudoscience?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LO 1.4 Identify reasons we are drawn to pseudoscience.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EDFF9C9C-D499-D449-9398-9B8CA3B3F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We believe what we want to believe.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Many pseudoscientific beliefs offer control over an uncontrollable world.</a:t>
            </a:r>
          </a:p>
          <a:p>
            <a:r>
              <a:rPr lang="en-US" altLang="en-US" b="1">
                <a:latin typeface="Verdana" panose="020B0604030504040204" pitchFamily="34" charset="0"/>
                <a:cs typeface="Verdana" panose="020B0604030504040204" pitchFamily="34" charset="0"/>
              </a:rPr>
              <a:t>Terror management theory </a:t>
            </a:r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altLang="en-US" b="1">
                <a:latin typeface="Verdana" panose="020B0604030504040204" pitchFamily="34" charset="0"/>
                <a:cs typeface="Verdana" panose="020B0604030504040204" pitchFamily="34" charset="0"/>
              </a:rPr>
              <a:t>mortality salience </a:t>
            </a:r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– Pseudoscientific beliefs help counter our fear of death.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64F516B1-7B93-164F-B1E8-4CA4C0F5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Psychology’s Early History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LO 1.7 Identify the major theoretical frameworks of psychology.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5DEB2FB7-0E6A-634F-9F17-98B139EF9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For many centuries, psychology was indistinguishable from philosophy.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In 1879, William Wundt developed the first psychology laboratory in Germany.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But psychology had to break away from another influence as well—spiritualism.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FDC04DF-DE75-D94D-918A-2E980CD63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From Séance to Science 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LO 1.7 Identify the major theoretical frameworks of psychology.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A7DF5F4A-AAC2-D943-AA1D-1C40A7230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In the 1800’s, Americans were obsessed with spiritualism and mediums.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The public saw psychology and spiritualism as inextricably linked.</a:t>
            </a:r>
          </a:p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Psychology ultimately distanced itself from spiritualism.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ilienfeld_design">
  <a:themeElements>
    <a:clrScheme name="Custom 87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232C8"/>
      </a:hlink>
      <a:folHlink>
        <a:srgbClr val="9632C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lilienfeld_design.pot</Template>
  <TotalTime>16</TotalTime>
  <Words>319</Words>
  <Application>Microsoft Macintosh PowerPoint</Application>
  <PresentationFormat>On-screen Show (4:3)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ＭＳ Ｐゴシック</vt:lpstr>
      <vt:lpstr>Verdana</vt:lpstr>
      <vt:lpstr>Times</vt:lpstr>
      <vt:lpstr>Wingdings</vt:lpstr>
      <vt:lpstr>Calibri</vt:lpstr>
      <vt:lpstr>lilienfeld_design</vt:lpstr>
      <vt:lpstr>PowerPoint Presentation</vt:lpstr>
      <vt:lpstr>Popular Psychology LO 1.3 Describe psychological pseudoscience and distinguish it from psychological science.</vt:lpstr>
      <vt:lpstr>What is Pseudoscience? LO 1.3 Describe psychological pseudoscience and distinguish it from psychological science.</vt:lpstr>
      <vt:lpstr>Warning Signs of Pseudoscience LO 1.3 Describe psychological pseudoscience and distinguish it from psychological science.</vt:lpstr>
      <vt:lpstr>Why Pseudoscience? LO 1.4 Identify reasons we are drawn to pseudoscience.</vt:lpstr>
      <vt:lpstr>The “Face” on Mars LO 1.4 Identify reasons we are drawn to pseudoscience</vt:lpstr>
      <vt:lpstr>Why Pseudoscience? LO 1.4 Identify reasons we are drawn to pseudoscience.</vt:lpstr>
      <vt:lpstr>Psychology’s Early History LO 1.7 Identify the major theoretical frameworks of psychology.</vt:lpstr>
      <vt:lpstr>From Séance to Science  LO 1.7 Identify the major theoretical frameworks of psychology.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Barbara Stern</cp:lastModifiedBy>
  <cp:revision>3</cp:revision>
  <dcterms:created xsi:type="dcterms:W3CDTF">2016-01-28T14:16:06Z</dcterms:created>
  <dcterms:modified xsi:type="dcterms:W3CDTF">2018-08-21T20:16:08Z</dcterms:modified>
</cp:coreProperties>
</file>