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8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2075-F88B-5045-92E4-6C2CBF69C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9A26A-68CF-E949-9EAF-932B4A5B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7BEBD-E418-1245-9F72-92F1516B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0259-6A98-6745-A567-CD2B6CAC499A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0A005-8C95-2D44-B8CD-D863BDB1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E10E1-DD46-2E41-BEDB-6852FC5C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8EE-6F0B-D145-960C-0830DBF0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5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7B90-28A8-9F42-BB09-C2F12A17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152EB-6F56-4D46-9010-EA665DF3B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8B065-8F30-F144-A32C-5E224DBC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0259-6A98-6745-A567-CD2B6CAC499A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95CCC-1049-804D-9EE9-517FB204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1F266-3ADA-3448-ABA6-809C0BAA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8EE-6F0B-D145-960C-0830DBF0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5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186B26-8AB9-6B4B-A0E4-7509F2B24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35EAB-6196-F44B-8036-1475B6F88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32C94-810B-2145-9A61-04803B97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0259-6A98-6745-A567-CD2B6CAC499A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B5A63-5EC0-394A-BEAC-4F864190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69D0B-3252-2845-B928-6923F5CE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8EE-6F0B-D145-960C-0830DBF0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1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EF18-9D6D-AC41-9801-1DAF8784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6DF64-2A31-6044-87B0-59161F12C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09CA4-8973-0C4A-9E5B-E65C2B9D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0259-6A98-6745-A567-CD2B6CAC499A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F6DDC-47BB-BE40-A5CB-CF1BF4ED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A6675-4FFE-0844-85CB-74603EDB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8EE-6F0B-D145-960C-0830DBF0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2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03804-BA5A-CF41-AF1C-16674F28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83C37-7F2A-EA41-80C9-647BE5AB9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31707-73BF-464D-B014-70CA7E02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0259-6A98-6745-A567-CD2B6CAC499A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40601-0DB0-A846-9961-FEDFB27F3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FFD0-2E12-D840-8282-F4579017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8EE-6F0B-D145-960C-0830DBF0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6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BB080-2D4B-C54F-AB82-0B3B4A2C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B83B2-5147-6A41-B964-4CB51260F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7A4F5-2570-1841-AE01-77A42D460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5AA50-AE11-924E-9979-935E5FD06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0259-6A98-6745-A567-CD2B6CAC499A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22F91-4498-0641-BF1C-82E0B614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0F223-D768-0E45-A0CE-6578B02D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8EE-6F0B-D145-960C-0830DBF0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78D9-0A04-4C45-AF92-AE527115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F0C56-87F6-014C-9A87-BF0FB0062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0B03A-ED98-9C4A-9FF8-85B2DA469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DBA0F-F313-7C40-829B-C87046C6A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DBE3B7-CE54-7B44-BF50-1E0B899A4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9AF90-1E04-AD48-B4E0-64987F8AA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0259-6A98-6745-A567-CD2B6CAC499A}" type="datetimeFigureOut">
              <a:rPr lang="en-US" smtClean="0"/>
              <a:t>4/6/20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43401-4E73-2A42-94AB-C1279558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DB400-C30F-5946-AFEC-04ACF080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8EE-6F0B-D145-960C-0830DBF0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793E-E124-524B-ABDC-4CD36977F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7005F-C529-C24D-8225-7B5CF1C3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0259-6A98-6745-A567-CD2B6CAC499A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5A362-60FB-294D-B8A8-749214B40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884FF-9CB5-5248-BDF7-EB998DBA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8EE-6F0B-D145-960C-0830DBF0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8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9A8FA-592F-3F46-AC8B-01BCBEDC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0259-6A98-6745-A567-CD2B6CAC499A}" type="datetimeFigureOut">
              <a:rPr lang="en-US" smtClean="0"/>
              <a:t>4/6/20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FC6E4-E900-1641-B29D-404F4FD0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8C481-55B0-964D-BB23-3236BBB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8EE-6F0B-D145-960C-0830DBF0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5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EB78-860D-2F42-B6F7-FE4DC6D6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E2B6D-0695-064C-B108-DEDBBB832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02ECC-77E2-D14E-8E15-DD785C0F9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C000C-81A0-2C48-A60D-93C46B44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0259-6A98-6745-A567-CD2B6CAC499A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CE0BA-C4CE-4C4A-9999-5EAD55A2A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0288D-FEA7-2E4A-B6EB-7BF2560A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8EE-6F0B-D145-960C-0830DBF0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5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FEE8-8BB1-E04E-A407-60ADACE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7A9D0-6E25-F244-9531-47CAB0353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5BFFF-6B69-B24F-A6F5-C0A55C9B4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EA80B-7D36-1A4C-A3B4-A26843CC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0259-6A98-6745-A567-CD2B6CAC499A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1D218-FC84-DC40-B277-44808EA2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0B3AA-6DE2-CB45-82B5-56C7176A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8EE-6F0B-D145-960C-0830DBF0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2B027-DD65-3D48-887F-B5CC319E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B05B0-60CA-C743-812E-40613A4E2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088D8-717A-B04F-A524-4CF902FD3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50259-6A98-6745-A567-CD2B6CAC499A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A02CC-6D2A-8746-B85D-DBA9F4B0A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0C14E-F154-7B4F-98E3-21B35773D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F8EE-6F0B-D145-960C-0830DBF0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428832-A162-8341-963C-F91121E144ED}"/>
              </a:ext>
            </a:extLst>
          </p:cNvPr>
          <p:cNvSpPr txBox="1"/>
          <p:nvPr/>
        </p:nvSpPr>
        <p:spPr>
          <a:xfrm>
            <a:off x="1222711" y="407815"/>
            <a:ext cx="99465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The Color of Fear – Part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16638-E66C-CD40-9C8A-A510EBBD7997}"/>
              </a:ext>
            </a:extLst>
          </p:cNvPr>
          <p:cNvSpPr txBox="1"/>
          <p:nvPr/>
        </p:nvSpPr>
        <p:spPr>
          <a:xfrm>
            <a:off x="3220278" y="1775835"/>
            <a:ext cx="68669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Directions to view PowerPoint presentation: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First: if, when you open the PowerPoint, there appears along the top</a:t>
            </a:r>
          </a:p>
          <a:p>
            <a:r>
              <a:rPr lang="en-US" dirty="0">
                <a:solidFill>
                  <a:schemeClr val="bg1"/>
                </a:solidFill>
              </a:rPr>
              <a:t>a “Security Warning” that states that external media objects have </a:t>
            </a:r>
          </a:p>
          <a:p>
            <a:r>
              <a:rPr lang="en-US" dirty="0">
                <a:solidFill>
                  <a:schemeClr val="bg1"/>
                </a:solidFill>
              </a:rPr>
              <a:t>been blocked, click on the “Enable Content” button to the right.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F85F8B-D741-C24E-9272-21F9E96B71E1}"/>
              </a:ext>
            </a:extLst>
          </p:cNvPr>
          <p:cNvSpPr/>
          <p:nvPr/>
        </p:nvSpPr>
        <p:spPr>
          <a:xfrm>
            <a:off x="3220278" y="3429000"/>
            <a:ext cx="3137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on the icon circled</a:t>
            </a:r>
          </a:p>
          <a:p>
            <a:r>
              <a:rPr lang="en-US" dirty="0">
                <a:solidFill>
                  <a:schemeClr val="bg1"/>
                </a:solidFill>
              </a:rPr>
              <a:t>to the right (you will find</a:t>
            </a:r>
          </a:p>
          <a:p>
            <a:r>
              <a:rPr lang="en-US" dirty="0">
                <a:solidFill>
                  <a:schemeClr val="bg1"/>
                </a:solidFill>
              </a:rPr>
              <a:t>it at the bottom on the </a:t>
            </a:r>
          </a:p>
          <a:p>
            <a:r>
              <a:rPr lang="en-US" dirty="0">
                <a:solidFill>
                  <a:schemeClr val="bg1"/>
                </a:solidFill>
              </a:rPr>
              <a:t>right)</a:t>
            </a:r>
            <a:r>
              <a:rPr lang="en-US" dirty="0"/>
              <a:t>p</a:t>
            </a:r>
          </a:p>
        </p:txBody>
      </p:sp>
      <p:pic>
        <p:nvPicPr>
          <p:cNvPr id="5" name="Picture 4" descr="A picture containing screenshot, white&#10;&#10;Description automatically generated">
            <a:extLst>
              <a:ext uri="{FF2B5EF4-FFF2-40B4-BE49-F238E27FC236}">
                <a16:creationId xmlns:a16="http://schemas.microsoft.com/office/drawing/2014/main" id="{D4746E95-F374-7B49-B3BF-506BFFC5E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136" y="3625679"/>
            <a:ext cx="1624281" cy="946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DE89D6-A676-BF43-B808-65A1530E4416}"/>
              </a:ext>
            </a:extLst>
          </p:cNvPr>
          <p:cNvSpPr txBox="1"/>
          <p:nvPr/>
        </p:nvSpPr>
        <p:spPr>
          <a:xfrm>
            <a:off x="3220278" y="4891955"/>
            <a:ext cx="6355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slides are not timed – they will not move from one to the </a:t>
            </a:r>
          </a:p>
          <a:p>
            <a:r>
              <a:rPr lang="en-US" dirty="0">
                <a:solidFill>
                  <a:schemeClr val="bg1"/>
                </a:solidFill>
              </a:rPr>
              <a:t>next until you either press “Return” on your keyboard or press </a:t>
            </a:r>
          </a:p>
          <a:p>
            <a:r>
              <a:rPr lang="en-US" dirty="0">
                <a:solidFill>
                  <a:schemeClr val="bg1"/>
                </a:solidFill>
              </a:rPr>
              <a:t>the arrows on the bottom right of your keyboard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FB1F53-FBF8-C14C-A2AE-816C8A48ED35}"/>
              </a:ext>
            </a:extLst>
          </p:cNvPr>
          <p:cNvSpPr/>
          <p:nvPr/>
        </p:nvSpPr>
        <p:spPr bwMode="auto">
          <a:xfrm flipH="1">
            <a:off x="8149492" y="3948479"/>
            <a:ext cx="463168" cy="363607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38036-4265-454F-BC7D-C3D9BB315730}"/>
              </a:ext>
            </a:extLst>
          </p:cNvPr>
          <p:cNvSpPr txBox="1"/>
          <p:nvPr/>
        </p:nvSpPr>
        <p:spPr>
          <a:xfrm>
            <a:off x="2012670" y="6020692"/>
            <a:ext cx="915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© 2013, Professor Larry Stern, Department of Sociology, Collin College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All material on this </a:t>
            </a:r>
            <a:r>
              <a:rPr lang="en-US" sz="1200" dirty="0" err="1">
                <a:solidFill>
                  <a:schemeClr val="bg1"/>
                </a:solidFill>
              </a:rPr>
              <a:t>powerpoint</a:t>
            </a:r>
            <a:r>
              <a:rPr lang="en-US" sz="1200" dirty="0">
                <a:solidFill>
                  <a:schemeClr val="bg1"/>
                </a:solidFill>
              </a:rPr>
              <a:t> presentation is for Collin College class use only. Any unauthorized duplication or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204259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F7BE5-9FEE-3F47-A5C1-14ED3B062C37}"/>
              </a:ext>
            </a:extLst>
          </p:cNvPr>
          <p:cNvSpPr txBox="1"/>
          <p:nvPr/>
        </p:nvSpPr>
        <p:spPr>
          <a:xfrm>
            <a:off x="2977978" y="269959"/>
            <a:ext cx="5506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Color of Fear – Part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C5B66-B66A-0346-B0DD-45218440B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2" t="12433" r="13122" b="12433"/>
          <a:stretch/>
        </p:blipFill>
        <p:spPr>
          <a:xfrm>
            <a:off x="9119941" y="2885301"/>
            <a:ext cx="2460420" cy="2162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A829C-7849-6941-B3A0-9F53CAA80F5B}"/>
              </a:ext>
            </a:extLst>
          </p:cNvPr>
          <p:cNvSpPr txBox="1"/>
          <p:nvPr/>
        </p:nvSpPr>
        <p:spPr>
          <a:xfrm>
            <a:off x="3277536" y="1927696"/>
            <a:ext cx="570406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Part 1 ends with David saying, “For years I've said, </a:t>
            </a:r>
          </a:p>
          <a:p>
            <a:r>
              <a:rPr lang="en-US" sz="2000" dirty="0"/>
              <a:t>‘why do these guys have such a problem being a </a:t>
            </a:r>
          </a:p>
          <a:p>
            <a:r>
              <a:rPr lang="en-US" sz="2000" dirty="0"/>
              <a:t>color, why can't they just be individuals and go </a:t>
            </a:r>
          </a:p>
          <a:p>
            <a:r>
              <a:rPr lang="en-US" sz="2000" dirty="0"/>
              <a:t>out and make a place for themselves, and I hear </a:t>
            </a:r>
          </a:p>
          <a:p>
            <a:r>
              <a:rPr lang="en-US" sz="2000" dirty="0"/>
              <a:t>you saying that we whites don't allow that.; </a:t>
            </a:r>
          </a:p>
          <a:p>
            <a:r>
              <a:rPr lang="en-US" sz="2000" dirty="0"/>
              <a:t>that we keep you down. Why aren't we just </a:t>
            </a:r>
          </a:p>
          <a:p>
            <a:r>
              <a:rPr lang="en-US" sz="2000" dirty="0"/>
              <a:t>humans? I mean, why aren't we just brothers?”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Victor Lewis’ response is featured in Part 2.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Take a look . . 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AC762-0DD4-034D-8A47-ED7546AC9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20" r="13857" b="12194"/>
          <a:stretch/>
        </p:blipFill>
        <p:spPr>
          <a:xfrm>
            <a:off x="546050" y="3035093"/>
            <a:ext cx="2627323" cy="18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5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F7BE5-9FEE-3F47-A5C1-14ED3B062C37}"/>
              </a:ext>
            </a:extLst>
          </p:cNvPr>
          <p:cNvSpPr txBox="1"/>
          <p:nvPr/>
        </p:nvSpPr>
        <p:spPr>
          <a:xfrm>
            <a:off x="2977978" y="269959"/>
            <a:ext cx="5506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Color of Fear – Part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8A91A-5334-F84E-9CEB-C3A94B776978}"/>
              </a:ext>
            </a:extLst>
          </p:cNvPr>
          <p:cNvSpPr txBox="1"/>
          <p:nvPr/>
        </p:nvSpPr>
        <p:spPr>
          <a:xfrm>
            <a:off x="803189" y="1261292"/>
            <a:ext cx="1076531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So, now that you have watched the two short videos – excerpts from Lee Mun Wah’s movie </a:t>
            </a:r>
          </a:p>
          <a:p>
            <a:r>
              <a:rPr lang="en-US" sz="2000" i="1" dirty="0"/>
              <a:t>The Color of Fear</a:t>
            </a:r>
            <a:r>
              <a:rPr lang="en-US" sz="2000" dirty="0"/>
              <a:t> – what are your reactions? 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The first excerpt focuses on two of the participants in this workshop: David Christianson, a white </a:t>
            </a:r>
          </a:p>
          <a:p>
            <a:r>
              <a:rPr lang="en-US" sz="2000" dirty="0"/>
              <a:t>man who lives in Ukiah, California and owns vineyards and pear orchards, and David Lee, a man </a:t>
            </a:r>
          </a:p>
          <a:p>
            <a:r>
              <a:rPr lang="en-US" sz="2000" dirty="0"/>
              <a:t>of Chinese descent who is a Psychologist, Lawyer, and Diversity Trainer.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Did either of these men say anything that was, in your view, unreasonable?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C5B66-B66A-0346-B0DD-45218440B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2" t="12433" r="13122" b="12433"/>
          <a:stretch/>
        </p:blipFill>
        <p:spPr>
          <a:xfrm>
            <a:off x="3584831" y="4066296"/>
            <a:ext cx="2601017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6083A7-FB65-DF48-B072-1C781B590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19" t="15316" b="5101"/>
          <a:stretch/>
        </p:blipFill>
        <p:spPr>
          <a:xfrm>
            <a:off x="6870357" y="3972281"/>
            <a:ext cx="2014151" cy="23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3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F7BE5-9FEE-3F47-A5C1-14ED3B062C37}"/>
              </a:ext>
            </a:extLst>
          </p:cNvPr>
          <p:cNvSpPr txBox="1"/>
          <p:nvPr/>
        </p:nvSpPr>
        <p:spPr>
          <a:xfrm>
            <a:off x="2977978" y="269959"/>
            <a:ext cx="5506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Color of Fear – Part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8A91A-5334-F84E-9CEB-C3A94B776978}"/>
              </a:ext>
            </a:extLst>
          </p:cNvPr>
          <p:cNvSpPr txBox="1"/>
          <p:nvPr/>
        </p:nvSpPr>
        <p:spPr>
          <a:xfrm>
            <a:off x="803189" y="1261292"/>
            <a:ext cx="89387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Let’s start with David C. – the white man that owns vineyards and pear orchards.</a:t>
            </a:r>
          </a:p>
          <a:p>
            <a:endParaRPr lang="en-US" sz="2000" dirty="0"/>
          </a:p>
          <a:p>
            <a:r>
              <a:rPr lang="en-US" sz="2000" dirty="0"/>
              <a:t>After mentioning that he was a “local boy” raised in Ukiah, he says,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C5B66-B66A-0346-B0DD-45218440B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2" t="12433" r="13122" b="12433"/>
          <a:stretch/>
        </p:blipFill>
        <p:spPr>
          <a:xfrm>
            <a:off x="8135859" y="2692204"/>
            <a:ext cx="2906568" cy="2554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A829C-7849-6941-B3A0-9F53CAA80F5B}"/>
              </a:ext>
            </a:extLst>
          </p:cNvPr>
          <p:cNvSpPr txBox="1"/>
          <p:nvPr/>
        </p:nvSpPr>
        <p:spPr>
          <a:xfrm>
            <a:off x="1691348" y="2692205"/>
            <a:ext cx="63044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“When the subject of racism was mentioned to me I </a:t>
            </a:r>
          </a:p>
          <a:p>
            <a:r>
              <a:rPr lang="en-US" sz="2000" dirty="0"/>
              <a:t>found it extremely exciting because I grew up in this </a:t>
            </a:r>
          </a:p>
          <a:p>
            <a:r>
              <a:rPr lang="en-US" sz="2000" dirty="0"/>
              <a:t>area </a:t>
            </a:r>
            <a:r>
              <a:rPr lang="en-US" sz="2000" i="1" dirty="0"/>
              <a:t>with friends of all races</a:t>
            </a:r>
            <a:r>
              <a:rPr lang="en-US" sz="2000" dirty="0"/>
              <a:t> and we would read in the </a:t>
            </a:r>
          </a:p>
          <a:p>
            <a:r>
              <a:rPr lang="en-US" sz="2000" dirty="0"/>
              <a:t>news, see on the television of racial struggles in other </a:t>
            </a:r>
          </a:p>
          <a:p>
            <a:r>
              <a:rPr lang="en-US" sz="2000" dirty="0"/>
              <a:t>areas and </a:t>
            </a:r>
            <a:r>
              <a:rPr lang="en-US" sz="2000" i="1" dirty="0"/>
              <a:t>could not comprehend </a:t>
            </a:r>
            <a:r>
              <a:rPr lang="en-US" sz="2000" dirty="0"/>
              <a:t>how that could be; </a:t>
            </a:r>
          </a:p>
          <a:p>
            <a:r>
              <a:rPr lang="en-US" sz="2000" dirty="0"/>
              <a:t>why they had to cause struggle and strife for each other. </a:t>
            </a:r>
          </a:p>
          <a:p>
            <a:r>
              <a:rPr lang="en-US" sz="2000" dirty="0"/>
              <a:t>Why couldn't they be </a:t>
            </a:r>
            <a:r>
              <a:rPr lang="en-US" sz="2000" i="1" dirty="0"/>
              <a:t>just like at home, happy and </a:t>
            </a:r>
          </a:p>
          <a:p>
            <a:r>
              <a:rPr lang="en-US" sz="2000" i="1" dirty="0"/>
              <a:t>productive together</a:t>
            </a:r>
            <a:r>
              <a:rPr lang="en-US" sz="2000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63830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F7BE5-9FEE-3F47-A5C1-14ED3B062C37}"/>
              </a:ext>
            </a:extLst>
          </p:cNvPr>
          <p:cNvSpPr txBox="1"/>
          <p:nvPr/>
        </p:nvSpPr>
        <p:spPr>
          <a:xfrm>
            <a:off x="2977978" y="269959"/>
            <a:ext cx="5506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Color of Fear – Part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C5B66-B66A-0346-B0DD-45218440B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2" t="12433" r="13122" b="12433"/>
          <a:stretch/>
        </p:blipFill>
        <p:spPr>
          <a:xfrm>
            <a:off x="8135859" y="2692204"/>
            <a:ext cx="2906568" cy="2554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A829C-7849-6941-B3A0-9F53CAA80F5B}"/>
              </a:ext>
            </a:extLst>
          </p:cNvPr>
          <p:cNvSpPr txBox="1"/>
          <p:nvPr/>
        </p:nvSpPr>
        <p:spPr>
          <a:xfrm>
            <a:off x="1073510" y="1296415"/>
            <a:ext cx="678903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Now this sounds innocuous enough – even well-intentioned. </a:t>
            </a:r>
          </a:p>
          <a:p>
            <a:r>
              <a:rPr lang="en-US" sz="2000" dirty="0"/>
              <a:t>But what is the sub-text? How is this being “heard” by the </a:t>
            </a:r>
          </a:p>
          <a:p>
            <a:r>
              <a:rPr lang="en-US" sz="2000" dirty="0"/>
              <a:t>non-whites in the group?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First, how should David’s comment that he has f</a:t>
            </a:r>
            <a:r>
              <a:rPr lang="en-US" sz="2000" i="1" dirty="0"/>
              <a:t>riends of all </a:t>
            </a:r>
          </a:p>
          <a:p>
            <a:r>
              <a:rPr lang="en-US" sz="2000" i="1" dirty="0"/>
              <a:t>races</a:t>
            </a:r>
            <a:r>
              <a:rPr lang="en-US" sz="2000" dirty="0"/>
              <a:t> be interpreted? What does it mean to you to have a </a:t>
            </a:r>
          </a:p>
          <a:p>
            <a:r>
              <a:rPr lang="en-US" sz="2000" dirty="0"/>
              <a:t>friend?  Do you speak with them on the phone or text them </a:t>
            </a:r>
          </a:p>
          <a:p>
            <a:r>
              <a:rPr lang="en-US" sz="2000" dirty="0"/>
              <a:t>on a fairly regular basis?  Do you see them on a regular </a:t>
            </a:r>
          </a:p>
          <a:p>
            <a:r>
              <a:rPr lang="en-US" sz="2000" dirty="0"/>
              <a:t>basis? Do you share meals with them? Do you go to their </a:t>
            </a:r>
          </a:p>
          <a:p>
            <a:r>
              <a:rPr lang="en-US" sz="2000" dirty="0"/>
              <a:t>home or invite them to your home? David, as the owner of </a:t>
            </a:r>
          </a:p>
          <a:p>
            <a:r>
              <a:rPr lang="en-US" sz="2000" dirty="0"/>
              <a:t>vineyards and pear orchards certainly has interactions </a:t>
            </a:r>
          </a:p>
          <a:p>
            <a:r>
              <a:rPr lang="en-US" sz="2000" dirty="0"/>
              <a:t>with non-whites who live in the area – they work for him. </a:t>
            </a:r>
          </a:p>
          <a:p>
            <a:r>
              <a:rPr lang="en-US" sz="2000" dirty="0"/>
              <a:t>But do you think these workers are really his “friends” in </a:t>
            </a:r>
          </a:p>
          <a:p>
            <a:r>
              <a:rPr lang="en-US" sz="2000" dirty="0"/>
              <a:t>the sense just mentioned? Do they even qualify as </a:t>
            </a:r>
          </a:p>
          <a:p>
            <a:r>
              <a:rPr lang="en-US" sz="2000" dirty="0"/>
              <a:t>“acquaintances?” Are they really, as he comments later, “my </a:t>
            </a:r>
          </a:p>
          <a:p>
            <a:r>
              <a:rPr lang="en-US" sz="2000" dirty="0"/>
              <a:t>dearest </a:t>
            </a:r>
            <a:r>
              <a:rPr lang="en-US" sz="2000" dirty="0" err="1"/>
              <a:t>friends,”“friends</a:t>
            </a:r>
            <a:r>
              <a:rPr lang="en-US" sz="2000" dirty="0"/>
              <a:t> just like any others? </a:t>
            </a:r>
          </a:p>
        </p:txBody>
      </p:sp>
    </p:spTree>
    <p:extLst>
      <p:ext uri="{BB962C8B-B14F-4D97-AF65-F5344CB8AC3E}">
        <p14:creationId xmlns:p14="http://schemas.microsoft.com/office/powerpoint/2010/main" val="209937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F7BE5-9FEE-3F47-A5C1-14ED3B062C37}"/>
              </a:ext>
            </a:extLst>
          </p:cNvPr>
          <p:cNvSpPr txBox="1"/>
          <p:nvPr/>
        </p:nvSpPr>
        <p:spPr>
          <a:xfrm>
            <a:off x="2977978" y="269959"/>
            <a:ext cx="5506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Color of Fear – Part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C5B66-B66A-0346-B0DD-45218440B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2" t="12433" r="13122" b="12433"/>
          <a:stretch/>
        </p:blipFill>
        <p:spPr>
          <a:xfrm>
            <a:off x="8135859" y="2692204"/>
            <a:ext cx="2906568" cy="2554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A829C-7849-6941-B3A0-9F53CAA80F5B}"/>
              </a:ext>
            </a:extLst>
          </p:cNvPr>
          <p:cNvSpPr txBox="1"/>
          <p:nvPr/>
        </p:nvSpPr>
        <p:spPr>
          <a:xfrm>
            <a:off x="1073510" y="1296415"/>
            <a:ext cx="692170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Next, David comments that he and his friends – and here he </a:t>
            </a:r>
          </a:p>
          <a:p>
            <a:r>
              <a:rPr lang="en-US" sz="2000" dirty="0"/>
              <a:t>is obviously referring to his fellow vineyard and orchard </a:t>
            </a:r>
          </a:p>
          <a:p>
            <a:r>
              <a:rPr lang="en-US" sz="2000" dirty="0"/>
              <a:t>owners – </a:t>
            </a:r>
            <a:r>
              <a:rPr lang="en-US" sz="2000" i="1" dirty="0"/>
              <a:t>could not comprehend</a:t>
            </a:r>
            <a:r>
              <a:rPr lang="en-US" sz="2000" dirty="0"/>
              <a:t> why there was so much </a:t>
            </a:r>
          </a:p>
          <a:p>
            <a:r>
              <a:rPr lang="en-US" sz="2000" dirty="0"/>
              <a:t>struggle and strife, and why couldn't they be </a:t>
            </a:r>
            <a:r>
              <a:rPr lang="en-US" sz="2000" i="1" dirty="0"/>
              <a:t>just like at home, </a:t>
            </a:r>
          </a:p>
          <a:p>
            <a:r>
              <a:rPr lang="en-US" sz="2000" i="1" dirty="0"/>
              <a:t>happy and productive together</a:t>
            </a:r>
            <a:r>
              <a:rPr lang="en-US" sz="2000" dirty="0"/>
              <a:t>. 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Do you actually believe that the folks working David’s fields – </a:t>
            </a:r>
          </a:p>
          <a:p>
            <a:r>
              <a:rPr lang="en-US" sz="2000" dirty="0"/>
              <a:t>people doing back-breaking work for long hours and little </a:t>
            </a:r>
          </a:p>
          <a:p>
            <a:r>
              <a:rPr lang="en-US" sz="2000" dirty="0"/>
              <a:t>pay – are happily being productive with their bosses? Do </a:t>
            </a:r>
          </a:p>
          <a:p>
            <a:r>
              <a:rPr lang="en-US" sz="2000" dirty="0"/>
              <a:t>you think that they </a:t>
            </a:r>
            <a:r>
              <a:rPr lang="en-US" sz="2000" i="1" dirty="0"/>
              <a:t>comprehend</a:t>
            </a:r>
            <a:r>
              <a:rPr lang="en-US" sz="2000" dirty="0"/>
              <a:t> their circumstances and </a:t>
            </a:r>
          </a:p>
          <a:p>
            <a:r>
              <a:rPr lang="en-US" sz="2000" dirty="0"/>
              <a:t>understand that they could be fired at a moment’s notice?</a:t>
            </a:r>
          </a:p>
          <a:p>
            <a:endParaRPr lang="en-US" sz="2000" dirty="0"/>
          </a:p>
          <a:p>
            <a:r>
              <a:rPr lang="en-US" sz="2000" dirty="0"/>
              <a:t>Nevertheless, David, who is a perfect example of someone</a:t>
            </a:r>
          </a:p>
          <a:p>
            <a:r>
              <a:rPr lang="en-US" sz="2000" dirty="0"/>
              <a:t>with</a:t>
            </a:r>
            <a:r>
              <a:rPr lang="en-US" sz="2000" i="1" dirty="0"/>
              <a:t> hidden bias –</a:t>
            </a:r>
            <a:r>
              <a:rPr lang="en-US" sz="2000" dirty="0"/>
              <a:t>can’t </a:t>
            </a:r>
            <a:r>
              <a:rPr lang="en-US" sz="2000" i="1" dirty="0"/>
              <a:t>comprehend</a:t>
            </a:r>
            <a:r>
              <a:rPr lang="en-US" sz="2000" dirty="0"/>
              <a:t> why anyone would </a:t>
            </a:r>
          </a:p>
          <a:p>
            <a:r>
              <a:rPr lang="en-US" sz="2000" dirty="0"/>
              <a:t>complain. Why couldn't they be </a:t>
            </a:r>
            <a:r>
              <a:rPr lang="en-US" sz="2000" i="1" dirty="0"/>
              <a:t>just like at home, happy and </a:t>
            </a:r>
          </a:p>
          <a:p>
            <a:r>
              <a:rPr lang="en-US" sz="2000" i="1" dirty="0"/>
              <a:t>productive together?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01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F7BE5-9FEE-3F47-A5C1-14ED3B062C37}"/>
              </a:ext>
            </a:extLst>
          </p:cNvPr>
          <p:cNvSpPr txBox="1"/>
          <p:nvPr/>
        </p:nvSpPr>
        <p:spPr>
          <a:xfrm>
            <a:off x="2977978" y="269959"/>
            <a:ext cx="5506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Color of Fear – Part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C5B66-B66A-0346-B0DD-45218440B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2" t="12433" r="13122" b="12433"/>
          <a:stretch/>
        </p:blipFill>
        <p:spPr>
          <a:xfrm>
            <a:off x="9119941" y="2885301"/>
            <a:ext cx="2460420" cy="2162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A829C-7849-6941-B3A0-9F53CAA80F5B}"/>
              </a:ext>
            </a:extLst>
          </p:cNvPr>
          <p:cNvSpPr txBox="1"/>
          <p:nvPr/>
        </p:nvSpPr>
        <p:spPr>
          <a:xfrm>
            <a:off x="3307772" y="1235718"/>
            <a:ext cx="581216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But there is still more.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After David L. refers to himself as “an American,” </a:t>
            </a:r>
          </a:p>
          <a:p>
            <a:r>
              <a:rPr lang="en-US" sz="2000" dirty="0"/>
              <a:t>David shares that he got upset when the filmmaker, </a:t>
            </a:r>
          </a:p>
          <a:p>
            <a:r>
              <a:rPr lang="en-US" sz="2000" dirty="0"/>
              <a:t>Lee Mun Wah, referred to himself as a “Chinese </a:t>
            </a:r>
          </a:p>
          <a:p>
            <a:r>
              <a:rPr lang="en-US" sz="2000" dirty="0"/>
              <a:t>American.” Why, David askes, can't he be just </a:t>
            </a:r>
          </a:p>
          <a:p>
            <a:r>
              <a:rPr lang="en-US" sz="2000" dirty="0"/>
              <a:t>American and excited about being just American, </a:t>
            </a:r>
          </a:p>
          <a:p>
            <a:r>
              <a:rPr lang="en-US" sz="2000" dirty="0"/>
              <a:t>like David L. is?”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David L. then responds that David C. missed the </a:t>
            </a:r>
          </a:p>
          <a:p>
            <a:r>
              <a:rPr lang="en-US" sz="2000" dirty="0"/>
              <a:t>point. He explains that when he calls himself “an </a:t>
            </a:r>
          </a:p>
          <a:p>
            <a:r>
              <a:rPr lang="en-US" sz="2000" dirty="0"/>
              <a:t>American” he is doing so to fight against the white </a:t>
            </a:r>
          </a:p>
          <a:p>
            <a:r>
              <a:rPr lang="en-US" sz="2000" dirty="0"/>
              <a:t>supremacist notion that only white people merit </a:t>
            </a:r>
          </a:p>
          <a:p>
            <a:r>
              <a:rPr lang="en-US" sz="2000" dirty="0"/>
              <a:t>the status of American and that he refuses to be </a:t>
            </a:r>
          </a:p>
          <a:p>
            <a:r>
              <a:rPr lang="en-US" sz="2000" dirty="0"/>
              <a:t>allocated to a lower status by not being recognized </a:t>
            </a:r>
          </a:p>
          <a:p>
            <a:r>
              <a:rPr lang="en-US" sz="2000" dirty="0"/>
              <a:t>as an American.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A3292-AEE1-7D4C-A629-B192A6B95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19" t="15316" b="5101"/>
          <a:stretch/>
        </p:blipFill>
        <p:spPr>
          <a:xfrm>
            <a:off x="651442" y="2607274"/>
            <a:ext cx="2326536" cy="27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1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F7BE5-9FEE-3F47-A5C1-14ED3B062C37}"/>
              </a:ext>
            </a:extLst>
          </p:cNvPr>
          <p:cNvSpPr txBox="1"/>
          <p:nvPr/>
        </p:nvSpPr>
        <p:spPr>
          <a:xfrm>
            <a:off x="2977978" y="269959"/>
            <a:ext cx="5506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Color of Fear – Part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C5B66-B66A-0346-B0DD-45218440B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2" t="12433" r="13122" b="12433"/>
          <a:stretch/>
        </p:blipFill>
        <p:spPr>
          <a:xfrm>
            <a:off x="9119941" y="2885301"/>
            <a:ext cx="2460420" cy="2162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A829C-7849-6941-B3A0-9F53CAA80F5B}"/>
              </a:ext>
            </a:extLst>
          </p:cNvPr>
          <p:cNvSpPr txBox="1"/>
          <p:nvPr/>
        </p:nvSpPr>
        <p:spPr>
          <a:xfrm>
            <a:off x="3307772" y="1235718"/>
            <a:ext cx="5749394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 this point David C. responds, “I like that attitude </a:t>
            </a:r>
          </a:p>
          <a:p>
            <a:r>
              <a:rPr lang="en-US" sz="2000" dirty="0"/>
              <a:t>and I think that's a crock – a correct and proper</a:t>
            </a:r>
          </a:p>
          <a:p>
            <a:r>
              <a:rPr lang="en-US" sz="2000" dirty="0"/>
              <a:t>attitude.”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Think about what just happened here. Each of </a:t>
            </a:r>
          </a:p>
          <a:p>
            <a:r>
              <a:rPr lang="en-US" sz="2000" dirty="0"/>
              <a:t>the men invited to the workshop were of equal </a:t>
            </a:r>
          </a:p>
          <a:p>
            <a:r>
              <a:rPr lang="en-US" sz="2000" dirty="0"/>
              <a:t>standing. The non-white men in attendance were </a:t>
            </a:r>
          </a:p>
          <a:p>
            <a:r>
              <a:rPr lang="en-US" sz="2000" dirty="0"/>
              <a:t>lawyers, therapists, teachers, and diversity </a:t>
            </a:r>
          </a:p>
          <a:p>
            <a:r>
              <a:rPr lang="en-US" sz="2000" dirty="0"/>
              <a:t>trainers. </a:t>
            </a:r>
          </a:p>
          <a:p>
            <a:endParaRPr lang="en-US" sz="2000" dirty="0"/>
          </a:p>
          <a:p>
            <a:r>
              <a:rPr lang="en-US" sz="2000" dirty="0"/>
              <a:t>And yet David, in their presence, </a:t>
            </a:r>
            <a:r>
              <a:rPr lang="en-US" sz="2000" i="1" dirty="0"/>
              <a:t>unconsciously</a:t>
            </a:r>
            <a:r>
              <a:rPr lang="en-US" sz="2000" dirty="0"/>
              <a:t> </a:t>
            </a:r>
          </a:p>
          <a:p>
            <a:r>
              <a:rPr lang="en-US" sz="2000" dirty="0"/>
              <a:t>placed himself in a position of authority. He says </a:t>
            </a:r>
          </a:p>
          <a:p>
            <a:r>
              <a:rPr lang="en-US" sz="2000" dirty="0"/>
              <a:t>that he “likes” that attitude” and that he thinks </a:t>
            </a:r>
          </a:p>
          <a:p>
            <a:r>
              <a:rPr lang="en-US" sz="2000" dirty="0"/>
              <a:t>that it is a “correct and proper attitude.” Who put </a:t>
            </a:r>
          </a:p>
          <a:p>
            <a:r>
              <a:rPr lang="en-US" sz="2000" dirty="0"/>
              <a:t>him in charge?  Is he the one to decide whether </a:t>
            </a:r>
          </a:p>
          <a:p>
            <a:r>
              <a:rPr lang="en-US" sz="2000" dirty="0"/>
              <a:t>or not the experiences and feelings of these other</a:t>
            </a:r>
          </a:p>
          <a:p>
            <a:r>
              <a:rPr lang="en-US" sz="2000" dirty="0"/>
              <a:t> men are correct and proper?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A3292-AEE1-7D4C-A629-B192A6B95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19" t="15316" b="5101"/>
          <a:stretch/>
        </p:blipFill>
        <p:spPr>
          <a:xfrm>
            <a:off x="651442" y="2607274"/>
            <a:ext cx="2326536" cy="27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6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F7BE5-9FEE-3F47-A5C1-14ED3B062C37}"/>
              </a:ext>
            </a:extLst>
          </p:cNvPr>
          <p:cNvSpPr txBox="1"/>
          <p:nvPr/>
        </p:nvSpPr>
        <p:spPr>
          <a:xfrm>
            <a:off x="2977978" y="269959"/>
            <a:ext cx="5506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Color of Fear – Part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C5B66-B66A-0346-B0DD-45218440B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2" t="12433" r="13122" b="12433"/>
          <a:stretch/>
        </p:blipFill>
        <p:spPr>
          <a:xfrm>
            <a:off x="9119941" y="2885301"/>
            <a:ext cx="2460420" cy="2162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A829C-7849-6941-B3A0-9F53CAA80F5B}"/>
              </a:ext>
            </a:extLst>
          </p:cNvPr>
          <p:cNvSpPr txBox="1"/>
          <p:nvPr/>
        </p:nvSpPr>
        <p:spPr>
          <a:xfrm>
            <a:off x="3348925" y="1919802"/>
            <a:ext cx="540006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Ladies, how would you respond to the following</a:t>
            </a:r>
          </a:p>
          <a:p>
            <a:r>
              <a:rPr lang="en-US" sz="2000" dirty="0"/>
              <a:t> scenario? 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You and your husband or boyfriend go out to </a:t>
            </a:r>
          </a:p>
          <a:p>
            <a:r>
              <a:rPr lang="en-US" sz="2000" dirty="0"/>
              <a:t>dinner with two other couples – or you are at </a:t>
            </a:r>
          </a:p>
          <a:p>
            <a:r>
              <a:rPr lang="en-US" sz="2000" dirty="0"/>
              <a:t>a party with several other couples – and during </a:t>
            </a:r>
          </a:p>
          <a:p>
            <a:r>
              <a:rPr lang="en-US" sz="2000" dirty="0"/>
              <a:t>a discussion, after you say your piece, your </a:t>
            </a:r>
          </a:p>
          <a:p>
            <a:r>
              <a:rPr lang="en-US" sz="2000" dirty="0"/>
              <a:t>husband or boyfriend announces to everyone</a:t>
            </a:r>
          </a:p>
          <a:p>
            <a:r>
              <a:rPr lang="en-US" sz="2000" dirty="0"/>
              <a:t>there that he thinks your comments were </a:t>
            </a:r>
          </a:p>
          <a:p>
            <a:r>
              <a:rPr lang="en-US" sz="2000" i="1" dirty="0"/>
              <a:t>correct and proper</a:t>
            </a:r>
            <a:r>
              <a:rPr lang="en-US" sz="2000" dirty="0"/>
              <a:t>. How would that make you </a:t>
            </a:r>
          </a:p>
          <a:p>
            <a:r>
              <a:rPr lang="en-US" sz="2000" dirty="0"/>
              <a:t>feel? Would you find it demeaning? Would you </a:t>
            </a:r>
          </a:p>
          <a:p>
            <a:r>
              <a:rPr lang="en-US" sz="2000" dirty="0"/>
              <a:t>have a little chat with him once the evening </a:t>
            </a:r>
          </a:p>
          <a:p>
            <a:r>
              <a:rPr lang="en-US" sz="2000" dirty="0"/>
              <a:t>was over and the two of you were alone?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A3292-AEE1-7D4C-A629-B192A6B95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19" t="15316" b="5101"/>
          <a:stretch/>
        </p:blipFill>
        <p:spPr>
          <a:xfrm>
            <a:off x="651442" y="2607274"/>
            <a:ext cx="2326536" cy="27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2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F7BE5-9FEE-3F47-A5C1-14ED3B062C37}"/>
              </a:ext>
            </a:extLst>
          </p:cNvPr>
          <p:cNvSpPr txBox="1"/>
          <p:nvPr/>
        </p:nvSpPr>
        <p:spPr>
          <a:xfrm>
            <a:off x="2977978" y="269959"/>
            <a:ext cx="5506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Color of Fear – Part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C5B66-B66A-0346-B0DD-45218440B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2" t="12433" r="13122" b="12433"/>
          <a:stretch/>
        </p:blipFill>
        <p:spPr>
          <a:xfrm>
            <a:off x="9119941" y="2885301"/>
            <a:ext cx="2460420" cy="2162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A829C-7849-6941-B3A0-9F53CAA80F5B}"/>
              </a:ext>
            </a:extLst>
          </p:cNvPr>
          <p:cNvSpPr txBox="1"/>
          <p:nvPr/>
        </p:nvSpPr>
        <p:spPr>
          <a:xfrm>
            <a:off x="3277536" y="1927696"/>
            <a:ext cx="56369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 suggest that you go back and watch Part 1 of </a:t>
            </a:r>
          </a:p>
          <a:p>
            <a:r>
              <a:rPr lang="en-US" sz="2000" dirty="0"/>
              <a:t>the video for a second time. This time, watch </a:t>
            </a:r>
          </a:p>
          <a:p>
            <a:r>
              <a:rPr lang="en-US" sz="2000" dirty="0"/>
              <a:t>the body language of the men as they talk and </a:t>
            </a:r>
          </a:p>
          <a:p>
            <a:r>
              <a:rPr lang="en-US" sz="2000" dirty="0"/>
              <a:t>listen. David C. is – at least in the beginning, you’ll </a:t>
            </a:r>
          </a:p>
          <a:p>
            <a:r>
              <a:rPr lang="en-US" sz="2000" dirty="0"/>
              <a:t>see this change in Part 2 – sitting quite relaxed </a:t>
            </a:r>
          </a:p>
          <a:p>
            <a:r>
              <a:rPr lang="en-US" sz="2000" dirty="0"/>
              <a:t>with his legs crossed or straight out while leaning </a:t>
            </a:r>
          </a:p>
          <a:p>
            <a:r>
              <a:rPr lang="en-US" sz="2000" dirty="0"/>
              <a:t>back. The posture of the non-whites are more </a:t>
            </a:r>
          </a:p>
          <a:p>
            <a:r>
              <a:rPr lang="en-US" sz="2000" dirty="0"/>
              <a:t>withdrawn, often looking down when David C. is </a:t>
            </a:r>
          </a:p>
          <a:p>
            <a:r>
              <a:rPr lang="en-US" sz="2000" dirty="0"/>
              <a:t>speaking.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Notice, too, when one member of the group </a:t>
            </a:r>
          </a:p>
          <a:p>
            <a:r>
              <a:rPr lang="en-US" sz="2000" dirty="0"/>
              <a:t>interrupts another. Who was more likely to do so?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A3292-AEE1-7D4C-A629-B192A6B95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19" t="15316" b="5101"/>
          <a:stretch/>
        </p:blipFill>
        <p:spPr>
          <a:xfrm>
            <a:off x="651442" y="2607274"/>
            <a:ext cx="2326536" cy="27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26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1300</Words>
  <Application>Microsoft Macintosh PowerPoint</Application>
  <PresentationFormat>Widescreen</PresentationFormat>
  <Paragraphs>144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Stern</dc:creator>
  <cp:lastModifiedBy>Larry Stern</cp:lastModifiedBy>
  <cp:revision>15</cp:revision>
  <dcterms:created xsi:type="dcterms:W3CDTF">2020-04-06T17:35:11Z</dcterms:created>
  <dcterms:modified xsi:type="dcterms:W3CDTF">2020-04-06T20:37:24Z</dcterms:modified>
</cp:coreProperties>
</file>