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9" r:id="rId2"/>
    <p:sldMasterId id="2147483759" r:id="rId3"/>
  </p:sldMasterIdLst>
  <p:notesMasterIdLst>
    <p:notesMasterId r:id="rId66"/>
  </p:notesMasterIdLst>
  <p:sldIdLst>
    <p:sldId id="357" r:id="rId4"/>
    <p:sldId id="1030" r:id="rId5"/>
    <p:sldId id="1038" r:id="rId6"/>
    <p:sldId id="1039" r:id="rId7"/>
    <p:sldId id="1040" r:id="rId8"/>
    <p:sldId id="1041" r:id="rId9"/>
    <p:sldId id="1043" r:id="rId10"/>
    <p:sldId id="1047" r:id="rId11"/>
    <p:sldId id="1049" r:id="rId12"/>
    <p:sldId id="1048" r:id="rId13"/>
    <p:sldId id="1072" r:id="rId14"/>
    <p:sldId id="1073" r:id="rId15"/>
    <p:sldId id="1074" r:id="rId16"/>
    <p:sldId id="1075" r:id="rId17"/>
    <p:sldId id="1076" r:id="rId18"/>
    <p:sldId id="1077" r:id="rId19"/>
    <p:sldId id="1078" r:id="rId20"/>
    <p:sldId id="1079" r:id="rId21"/>
    <p:sldId id="1080" r:id="rId22"/>
    <p:sldId id="258" r:id="rId23"/>
    <p:sldId id="1085" r:id="rId24"/>
    <p:sldId id="1082" r:id="rId25"/>
    <p:sldId id="263" r:id="rId26"/>
    <p:sldId id="1083" r:id="rId27"/>
    <p:sldId id="343" r:id="rId28"/>
    <p:sldId id="344" r:id="rId29"/>
    <p:sldId id="1086" r:id="rId30"/>
    <p:sldId id="1087" r:id="rId31"/>
    <p:sldId id="1088" r:id="rId32"/>
    <p:sldId id="1089" r:id="rId33"/>
    <p:sldId id="1090" r:id="rId34"/>
    <p:sldId id="1091" r:id="rId35"/>
    <p:sldId id="1092" r:id="rId36"/>
    <p:sldId id="342" r:id="rId37"/>
    <p:sldId id="1093" r:id="rId38"/>
    <p:sldId id="1094" r:id="rId39"/>
    <p:sldId id="1095" r:id="rId40"/>
    <p:sldId id="354" r:id="rId41"/>
    <p:sldId id="1096" r:id="rId42"/>
    <p:sldId id="1097" r:id="rId43"/>
    <p:sldId id="1100" r:id="rId44"/>
    <p:sldId id="1102" r:id="rId45"/>
    <p:sldId id="1099" r:id="rId46"/>
    <p:sldId id="256" r:id="rId47"/>
    <p:sldId id="1104" r:id="rId48"/>
    <p:sldId id="1105" r:id="rId49"/>
    <p:sldId id="1107" r:id="rId50"/>
    <p:sldId id="1108" r:id="rId51"/>
    <p:sldId id="1103" r:id="rId52"/>
    <p:sldId id="1109" r:id="rId53"/>
    <p:sldId id="1111" r:id="rId54"/>
    <p:sldId id="1112" r:id="rId55"/>
    <p:sldId id="1114" r:id="rId56"/>
    <p:sldId id="1119" r:id="rId57"/>
    <p:sldId id="1120" r:id="rId58"/>
    <p:sldId id="1121" r:id="rId59"/>
    <p:sldId id="1122" r:id="rId60"/>
    <p:sldId id="1123" r:id="rId61"/>
    <p:sldId id="1124" r:id="rId62"/>
    <p:sldId id="1125" r:id="rId63"/>
    <p:sldId id="1126" r:id="rId64"/>
    <p:sldId id="1127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A6DF"/>
    <a:srgbClr val="D3B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0"/>
    <p:restoredTop sz="94697"/>
  </p:normalViewPr>
  <p:slideViewPr>
    <p:cSldViewPr snapToGrid="0" snapToObjects="1">
      <p:cViewPr varScale="1">
        <p:scale>
          <a:sx n="166" d="100"/>
          <a:sy n="166" d="100"/>
        </p:scale>
        <p:origin x="54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0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610B1-CF29-0546-AD92-B70A67681C1F}" type="datetimeFigureOut">
              <a:rPr lang="en-US" smtClean="0"/>
              <a:t>4/1/20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F959D-4807-6C4B-A4EE-7137F2446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50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A3DD10B-7FA6-A944-90C6-D396075AF17E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436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A3DD10B-7FA6-A944-90C6-D396075AF17E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399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3CE041-DF4A-6848-9FC2-874173B0F5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04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8BA06-45FB-B34D-A665-3CF3EEBFE1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24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56DCEC-BAC8-A140-91FD-76C36F73E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34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7DEFB2-219E-CC41-B09D-48C512960F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77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514EB9-85E1-B64E-AD8F-D2CC3E7806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16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8959E5-CDFB-4342-8DEE-8465AFC546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10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399CE5-CD84-044C-AD22-433A83273C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69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500E7B-F3FC-E54E-8E0D-3A27ECD453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18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F97AA-1461-A042-AE1D-4DED3CA26B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30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5CBEC5-9F6F-9345-A03E-D4339E159E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53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A35FD6-5D2B-E544-89D0-5EE9973B70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24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A9E2DF-F46E-E141-8D99-D9FB820F81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346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78EEBF-35F4-8E47-99DA-C5D4BAAF0E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51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25932-B782-0842-BA09-0A6F51A7F3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13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0987E-6A30-3849-AD04-C70E0DAC93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22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2CB6006-0647-2744-9F2D-A45AA4F11F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25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EBCA96-C777-1442-A8F0-5645DD9659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8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308CD2-1429-9F48-ABB8-C577C0F419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36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5E7C78-2CCE-6D4F-91AE-1983974104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24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F4F767-65E0-C54B-99E5-36940406FC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8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6D092C-A8C6-8849-AE12-C89659B2D9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48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327D4-8184-284F-83E1-F7E78D2ABE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14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6D687-36C4-2945-B79D-E017CA5610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69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B345799B-E228-494B-B45D-D761D3998E0C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29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05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05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8BEA374E-2C95-3547-9222-B2CA85A4FFE4}" type="slidenum">
              <a: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5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5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5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5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5AAFB3-4A7C-CF42-9313-B4198FF750B0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jWKXit_3rpQ?feature=oembed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C7143sc_HbU?feature=oembed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videoseries?list=PLquMH0K6ZUSLW6uMxwTJpANNMJJ0Ozndh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yf7jAF2Tk40?feature=oembed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jpeg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2283" y="434900"/>
            <a:ext cx="61675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  <a:cs typeface="Times New Roman"/>
              </a:rPr>
              <a:t>Socialization</a:t>
            </a:r>
          </a:p>
          <a:p>
            <a:endParaRPr lang="en-US" sz="20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51EA7-7A78-9441-98FB-D29543024A87}"/>
              </a:ext>
            </a:extLst>
          </p:cNvPr>
          <p:cNvSpPr txBox="1"/>
          <p:nvPr/>
        </p:nvSpPr>
        <p:spPr>
          <a:xfrm>
            <a:off x="1419187" y="5923726"/>
            <a:ext cx="65937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chemeClr val="bg1"/>
                </a:solidFill>
              </a:rPr>
              <a:t>© 2013, Professor Larry Stern, Department of Sociology, Collin College</a:t>
            </a:r>
          </a:p>
          <a:p>
            <a:r>
              <a:rPr lang="en-US" sz="1200" dirty="0">
                <a:solidFill>
                  <a:schemeClr val="bg1"/>
                </a:solidFill>
              </a:rPr>
              <a:t>All material on this </a:t>
            </a:r>
            <a:r>
              <a:rPr lang="en-US" sz="1200" dirty="0" err="1">
                <a:solidFill>
                  <a:schemeClr val="bg1"/>
                </a:solidFill>
              </a:rPr>
              <a:t>powerpoint</a:t>
            </a:r>
            <a:r>
              <a:rPr lang="en-US" sz="1200" dirty="0">
                <a:solidFill>
                  <a:schemeClr val="bg1"/>
                </a:solidFill>
              </a:rPr>
              <a:t> presentation is for Collin College class use only. Any unauthorized </a:t>
            </a:r>
          </a:p>
          <a:p>
            <a:r>
              <a:rPr lang="en-US" sz="1200" dirty="0">
                <a:solidFill>
                  <a:schemeClr val="bg1"/>
                </a:solidFill>
              </a:rPr>
              <a:t>duplication or distribution is prohibited.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E090B4-2604-D447-A481-0276DF595E66}"/>
              </a:ext>
            </a:extLst>
          </p:cNvPr>
          <p:cNvSpPr txBox="1"/>
          <p:nvPr/>
        </p:nvSpPr>
        <p:spPr>
          <a:xfrm>
            <a:off x="1867686" y="1697943"/>
            <a:ext cx="61175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Directions to view PowerPoint presentation: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First: if, when you open the PowerPoint, there appears along the top</a:t>
            </a:r>
          </a:p>
          <a:p>
            <a:r>
              <a:rPr lang="en-US" sz="1600" dirty="0">
                <a:solidFill>
                  <a:schemeClr val="bg1"/>
                </a:solidFill>
              </a:rPr>
              <a:t>a “Security Warning” that states that external media objects have </a:t>
            </a:r>
          </a:p>
          <a:p>
            <a:r>
              <a:rPr lang="en-US" sz="1600" dirty="0">
                <a:solidFill>
                  <a:schemeClr val="bg1"/>
                </a:solidFill>
              </a:rPr>
              <a:t>been blocked, click on the “Enable Content” button to the </a:t>
            </a:r>
            <a:r>
              <a:rPr lang="en-US" sz="1600">
                <a:solidFill>
                  <a:schemeClr val="bg1"/>
                </a:solidFill>
              </a:rPr>
              <a:t>right.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screenshot, white&#10;&#10;Description automatically generated">
            <a:extLst>
              <a:ext uri="{FF2B5EF4-FFF2-40B4-BE49-F238E27FC236}">
                <a16:creationId xmlns:a16="http://schemas.microsoft.com/office/drawing/2014/main" id="{4C7338EC-13A4-F940-A2FD-9DA8E9F8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726" y="3547478"/>
            <a:ext cx="1624281" cy="946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593410-053D-0544-A35A-3D83622A65EB}"/>
              </a:ext>
            </a:extLst>
          </p:cNvPr>
          <p:cNvSpPr txBox="1"/>
          <p:nvPr/>
        </p:nvSpPr>
        <p:spPr>
          <a:xfrm>
            <a:off x="2162912" y="3482085"/>
            <a:ext cx="23703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Click on the icon circled</a:t>
            </a:r>
          </a:p>
          <a:p>
            <a:r>
              <a:rPr lang="en-US" sz="1600" dirty="0">
                <a:solidFill>
                  <a:schemeClr val="bg1"/>
                </a:solidFill>
              </a:rPr>
              <a:t>to the right (you will find</a:t>
            </a:r>
          </a:p>
          <a:p>
            <a:r>
              <a:rPr lang="en-US" sz="1600" dirty="0">
                <a:solidFill>
                  <a:schemeClr val="bg1"/>
                </a:solidFill>
              </a:rPr>
              <a:t>it at the bottom on the </a:t>
            </a:r>
          </a:p>
          <a:p>
            <a:r>
              <a:rPr lang="en-US" sz="1600" dirty="0">
                <a:solidFill>
                  <a:schemeClr val="bg1"/>
                </a:solidFill>
              </a:rPr>
              <a:t>right)</a:t>
            </a:r>
            <a:r>
              <a:rPr lang="en-US" sz="1600" dirty="0"/>
              <a:t>p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643554-CB7E-9E44-8D67-8CC2D9E8261F}"/>
              </a:ext>
            </a:extLst>
          </p:cNvPr>
          <p:cNvSpPr/>
          <p:nvPr/>
        </p:nvSpPr>
        <p:spPr bwMode="auto">
          <a:xfrm>
            <a:off x="6125505" y="3791776"/>
            <a:ext cx="541176" cy="488923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4BBD58-C1F7-8447-9819-40C9A2A1BEA5}"/>
              </a:ext>
            </a:extLst>
          </p:cNvPr>
          <p:cNvSpPr txBox="1"/>
          <p:nvPr/>
        </p:nvSpPr>
        <p:spPr>
          <a:xfrm>
            <a:off x="2149946" y="4729191"/>
            <a:ext cx="5657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The slides are not timed – they will not move from one to the </a:t>
            </a:r>
          </a:p>
          <a:p>
            <a:r>
              <a:rPr lang="en-US" sz="1600" dirty="0">
                <a:solidFill>
                  <a:schemeClr val="bg1"/>
                </a:solidFill>
              </a:rPr>
              <a:t>next until you either press “Return” on your keyboard or press </a:t>
            </a:r>
          </a:p>
          <a:p>
            <a:r>
              <a:rPr lang="en-US" sz="1600" dirty="0">
                <a:solidFill>
                  <a:schemeClr val="bg1"/>
                </a:solidFill>
              </a:rPr>
              <a:t>the arrows on the bottom right of your keyboard</a:t>
            </a:r>
          </a:p>
        </p:txBody>
      </p:sp>
    </p:spTree>
    <p:extLst>
      <p:ext uri="{BB962C8B-B14F-4D97-AF65-F5344CB8AC3E}">
        <p14:creationId xmlns:p14="http://schemas.microsoft.com/office/powerpoint/2010/main" val="3934671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6F68C95-5522-D142-868E-9F0D52217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625" y="1963027"/>
            <a:ext cx="2086869" cy="293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3EC2CD-4909-5A4A-95BA-96D9976FF4B7}"/>
              </a:ext>
            </a:extLst>
          </p:cNvPr>
          <p:cNvSpPr txBox="1"/>
          <p:nvPr/>
        </p:nvSpPr>
        <p:spPr>
          <a:xfrm>
            <a:off x="783773" y="2321004"/>
            <a:ext cx="560550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dirty="0">
                <a:latin typeface="+mj-lt"/>
                <a:cs typeface="Times New Roman"/>
              </a:rPr>
              <a:t>As mentioned in the lecture on culture, </a:t>
            </a:r>
          </a:p>
          <a:p>
            <a:pPr>
              <a:lnSpc>
                <a:spcPct val="125000"/>
              </a:lnSpc>
            </a:pPr>
            <a:r>
              <a:rPr lang="en-US" sz="2400" dirty="0">
                <a:latin typeface="+mj-lt"/>
              </a:rPr>
              <a:t>scholars today are more apt to give </a:t>
            </a:r>
            <a:r>
              <a:rPr lang="en-US" sz="2400" i="1" dirty="0">
                <a:latin typeface="+mj-lt"/>
              </a:rPr>
              <a:t>both</a:t>
            </a:r>
            <a:r>
              <a:rPr lang="en-US" sz="2400" dirty="0">
                <a:latin typeface="+mj-lt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2400" dirty="0">
                <a:latin typeface="+mj-lt"/>
              </a:rPr>
              <a:t>nature and nurture their due and</a:t>
            </a:r>
          </a:p>
          <a:p>
            <a:pPr>
              <a:lnSpc>
                <a:spcPct val="125000"/>
              </a:lnSpc>
            </a:pPr>
            <a:r>
              <a:rPr lang="en-US" sz="2400" dirty="0">
                <a:latin typeface="+mj-lt"/>
              </a:rPr>
              <a:t>investigate how the two of them interact. </a:t>
            </a:r>
            <a:endParaRPr lang="en-US" sz="2400" dirty="0">
              <a:latin typeface="+mj-lt"/>
              <a:cs typeface="Times New Roman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4609D-7E85-1B47-8F3F-B12A6218F11C}"/>
              </a:ext>
            </a:extLst>
          </p:cNvPr>
          <p:cNvSpPr txBox="1"/>
          <p:nvPr/>
        </p:nvSpPr>
        <p:spPr>
          <a:xfrm>
            <a:off x="447505" y="270587"/>
            <a:ext cx="8248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Interaction of Nature and Nurture</a:t>
            </a:r>
          </a:p>
        </p:txBody>
      </p:sp>
    </p:spTree>
    <p:extLst>
      <p:ext uri="{BB962C8B-B14F-4D97-AF65-F5344CB8AC3E}">
        <p14:creationId xmlns:p14="http://schemas.microsoft.com/office/powerpoint/2010/main" val="2708814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6F68C95-5522-D142-868E-9F0D52217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625" y="1963027"/>
            <a:ext cx="2086869" cy="293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3EC2CD-4909-5A4A-95BA-96D9976FF4B7}"/>
              </a:ext>
            </a:extLst>
          </p:cNvPr>
          <p:cNvSpPr txBox="1"/>
          <p:nvPr/>
        </p:nvSpPr>
        <p:spPr>
          <a:xfrm>
            <a:off x="839757" y="1686522"/>
            <a:ext cx="5610254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dirty="0">
                <a:cs typeface="Times New Roman"/>
              </a:rPr>
              <a:t>The underlying assumption of these </a:t>
            </a:r>
          </a:p>
          <a:p>
            <a:pPr>
              <a:lnSpc>
                <a:spcPct val="125000"/>
              </a:lnSpc>
            </a:pPr>
            <a:r>
              <a:rPr lang="en-US" sz="2400" dirty="0">
                <a:cs typeface="Times New Roman"/>
              </a:rPr>
              <a:t>scholars is that you simply cannot </a:t>
            </a:r>
          </a:p>
          <a:p>
            <a:pPr>
              <a:lnSpc>
                <a:spcPct val="125000"/>
              </a:lnSpc>
            </a:pPr>
            <a:r>
              <a:rPr lang="en-US" sz="2400" dirty="0">
                <a:cs typeface="Times New Roman"/>
              </a:rPr>
              <a:t>disentangle the two – both: nature and </a:t>
            </a:r>
          </a:p>
          <a:p>
            <a:pPr>
              <a:lnSpc>
                <a:spcPct val="125000"/>
              </a:lnSpc>
            </a:pPr>
            <a:r>
              <a:rPr lang="en-US" sz="2400" dirty="0">
                <a:cs typeface="Times New Roman"/>
              </a:rPr>
              <a:t>nurture work together simultaneously to </a:t>
            </a:r>
          </a:p>
          <a:p>
            <a:pPr>
              <a:lnSpc>
                <a:spcPct val="125000"/>
              </a:lnSpc>
            </a:pPr>
            <a:r>
              <a:rPr lang="en-US" sz="2400" dirty="0">
                <a:cs typeface="Times New Roman"/>
              </a:rPr>
              <a:t>produce behavior.</a:t>
            </a:r>
          </a:p>
          <a:p>
            <a:pPr>
              <a:lnSpc>
                <a:spcPct val="125000"/>
              </a:lnSpc>
            </a:pPr>
            <a:endParaRPr lang="en-US" sz="2400" dirty="0">
              <a:cs typeface="Times New Roman"/>
            </a:endParaRPr>
          </a:p>
          <a:p>
            <a:pPr>
              <a:lnSpc>
                <a:spcPct val="125000"/>
              </a:lnSpc>
            </a:pPr>
            <a:r>
              <a:rPr lang="en-US" sz="2400" dirty="0">
                <a:cs typeface="Times New Roman"/>
              </a:rPr>
              <a:t>They often use one of the two following </a:t>
            </a:r>
          </a:p>
          <a:p>
            <a:pPr>
              <a:lnSpc>
                <a:spcPct val="125000"/>
              </a:lnSpc>
            </a:pPr>
            <a:r>
              <a:rPr lang="en-US" sz="2400" dirty="0">
                <a:cs typeface="Times New Roman"/>
              </a:rPr>
              <a:t>analogies:</a:t>
            </a:r>
            <a:r>
              <a:rPr lang="en-US" sz="2400" dirty="0">
                <a:latin typeface="+mj-lt"/>
              </a:rPr>
              <a:t> </a:t>
            </a:r>
            <a:endParaRPr lang="en-US" sz="2400" dirty="0">
              <a:latin typeface="+mj-lt"/>
              <a:cs typeface="Times New Roman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4609D-7E85-1B47-8F3F-B12A6218F11C}"/>
              </a:ext>
            </a:extLst>
          </p:cNvPr>
          <p:cNvSpPr txBox="1"/>
          <p:nvPr/>
        </p:nvSpPr>
        <p:spPr>
          <a:xfrm>
            <a:off x="447505" y="270587"/>
            <a:ext cx="8248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Interaction of Nature and Nurture</a:t>
            </a:r>
          </a:p>
        </p:txBody>
      </p:sp>
    </p:spTree>
    <p:extLst>
      <p:ext uri="{BB962C8B-B14F-4D97-AF65-F5344CB8AC3E}">
        <p14:creationId xmlns:p14="http://schemas.microsoft.com/office/powerpoint/2010/main" val="3367959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3EC2CD-4909-5A4A-95BA-96D9976FF4B7}"/>
              </a:ext>
            </a:extLst>
          </p:cNvPr>
          <p:cNvSpPr txBox="1"/>
          <p:nvPr/>
        </p:nvSpPr>
        <p:spPr>
          <a:xfrm>
            <a:off x="881982" y="1145346"/>
            <a:ext cx="68414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Which is more important in determining the area of </a:t>
            </a:r>
          </a:p>
          <a:p>
            <a:r>
              <a:rPr lang="en-US" sz="2400" i="1" dirty="0"/>
              <a:t>a rectangle? The length or the width?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4609D-7E85-1B47-8F3F-B12A6218F11C}"/>
              </a:ext>
            </a:extLst>
          </p:cNvPr>
          <p:cNvSpPr txBox="1"/>
          <p:nvPr/>
        </p:nvSpPr>
        <p:spPr>
          <a:xfrm>
            <a:off x="447505" y="270587"/>
            <a:ext cx="8248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Interaction of Nature and Nurture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15C4E52-231D-F047-9FEE-7653FCC453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24538" y="2253342"/>
            <a:ext cx="3442217" cy="172110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F245E2-090D-7C49-9C13-F72535CE9889}"/>
              </a:ext>
            </a:extLst>
          </p:cNvPr>
          <p:cNvSpPr txBox="1"/>
          <p:nvPr/>
        </p:nvSpPr>
        <p:spPr>
          <a:xfrm>
            <a:off x="3313770" y="2862899"/>
            <a:ext cx="2516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Area</a:t>
            </a:r>
            <a:r>
              <a:rPr lang="en-US" b="1" dirty="0"/>
              <a:t> = length X width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77404-4F6B-0A4B-AF39-1E83066BD654}"/>
              </a:ext>
            </a:extLst>
          </p:cNvPr>
          <p:cNvSpPr txBox="1"/>
          <p:nvPr/>
        </p:nvSpPr>
        <p:spPr>
          <a:xfrm>
            <a:off x="681135" y="4188702"/>
            <a:ext cx="75849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typical answer is that they are equally important, </a:t>
            </a:r>
          </a:p>
          <a:p>
            <a:r>
              <a:rPr lang="en-US" sz="2400" dirty="0"/>
              <a:t>that each contributes 50% to the answer. But it is not </a:t>
            </a:r>
          </a:p>
          <a:p>
            <a:r>
              <a:rPr lang="en-US" sz="2400" dirty="0"/>
              <a:t>that simple. The important fact is that a “length” cannot </a:t>
            </a:r>
          </a:p>
          <a:p>
            <a:r>
              <a:rPr lang="en-US" sz="2400" dirty="0"/>
              <a:t>even exist without a “width,” and vice-versa. And, as a </a:t>
            </a:r>
          </a:p>
          <a:p>
            <a:r>
              <a:rPr lang="en-US" sz="2400" dirty="0"/>
              <a:t>result, it is impossible to measure one without the other </a:t>
            </a:r>
          </a:p>
          <a:p>
            <a:r>
              <a:rPr lang="en-US" sz="2400" dirty="0"/>
              <a:t>being present simultaneously.</a:t>
            </a:r>
          </a:p>
        </p:txBody>
      </p:sp>
    </p:spTree>
    <p:extLst>
      <p:ext uri="{BB962C8B-B14F-4D97-AF65-F5344CB8AC3E}">
        <p14:creationId xmlns:p14="http://schemas.microsoft.com/office/powerpoint/2010/main" val="197508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3EC2CD-4909-5A4A-95BA-96D9976FF4B7}"/>
              </a:ext>
            </a:extLst>
          </p:cNvPr>
          <p:cNvSpPr txBox="1"/>
          <p:nvPr/>
        </p:nvSpPr>
        <p:spPr>
          <a:xfrm>
            <a:off x="881982" y="1145346"/>
            <a:ext cx="71788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Similarly, consider this question: </a:t>
            </a:r>
            <a:r>
              <a:rPr lang="en-US" sz="2400" i="1" dirty="0"/>
              <a:t>Which is more </a:t>
            </a:r>
          </a:p>
          <a:p>
            <a:r>
              <a:rPr lang="en-US" sz="2400" i="1" dirty="0"/>
              <a:t>responsible for the sound that is heard when a judge </a:t>
            </a:r>
          </a:p>
          <a:p>
            <a:r>
              <a:rPr lang="en-US" sz="2400" i="1" dirty="0"/>
              <a:t>hits his gavel on a table? Is it the gavel making contact </a:t>
            </a:r>
          </a:p>
          <a:p>
            <a:r>
              <a:rPr lang="en-US" sz="2400" i="1" dirty="0"/>
              <a:t>with the table, or the table vibrating upon being hit?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4609D-7E85-1B47-8F3F-B12A6218F11C}"/>
              </a:ext>
            </a:extLst>
          </p:cNvPr>
          <p:cNvSpPr txBox="1"/>
          <p:nvPr/>
        </p:nvSpPr>
        <p:spPr>
          <a:xfrm>
            <a:off x="447505" y="270587"/>
            <a:ext cx="8248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Interaction of Nature and Nurture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77404-4F6B-0A4B-AF39-1E83066BD654}"/>
              </a:ext>
            </a:extLst>
          </p:cNvPr>
          <p:cNvSpPr txBox="1"/>
          <p:nvPr/>
        </p:nvSpPr>
        <p:spPr>
          <a:xfrm>
            <a:off x="816291" y="5404867"/>
            <a:ext cx="7310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answer, of course, is that both must occur </a:t>
            </a:r>
          </a:p>
          <a:p>
            <a:r>
              <a:rPr lang="en-US" sz="2400" dirty="0"/>
              <a:t>simultaneously – in unison – for the sound to be made.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49EA29-863C-684A-9CA0-9BD70DE372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151" y="2943434"/>
            <a:ext cx="3494116" cy="232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92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3EC2CD-4909-5A4A-95BA-96D9976FF4B7}"/>
              </a:ext>
            </a:extLst>
          </p:cNvPr>
          <p:cNvSpPr txBox="1"/>
          <p:nvPr/>
        </p:nvSpPr>
        <p:spPr>
          <a:xfrm>
            <a:off x="635632" y="3739257"/>
            <a:ext cx="810824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When </a:t>
            </a:r>
            <a:r>
              <a:rPr lang="en-US" sz="2400" i="1" dirty="0"/>
              <a:t>genetically identical</a:t>
            </a:r>
            <a:r>
              <a:rPr lang="en-US" sz="2400" dirty="0"/>
              <a:t> seeds are planted in different </a:t>
            </a:r>
          </a:p>
          <a:p>
            <a:r>
              <a:rPr lang="en-US" sz="2400" dirty="0"/>
              <a:t>types of soil – one poor, the other fertile – although there </a:t>
            </a:r>
          </a:p>
          <a:p>
            <a:r>
              <a:rPr lang="en-US" sz="2400" dirty="0"/>
              <a:t>will be variation within groups – those seeds planted in </a:t>
            </a:r>
          </a:p>
          <a:p>
            <a:r>
              <a:rPr lang="en-US" sz="2400" dirty="0"/>
              <a:t>fertile soil, in the aggregate, will reach more of their genetic </a:t>
            </a:r>
          </a:p>
          <a:p>
            <a:r>
              <a:rPr lang="en-US" sz="2400" dirty="0"/>
              <a:t>potential that the identical seeds planted in poor soil. </a:t>
            </a:r>
          </a:p>
          <a:p>
            <a:r>
              <a:rPr lang="en-US" sz="2400" dirty="0"/>
              <a:t>Nourishment – from the environment – is necessary for </a:t>
            </a:r>
          </a:p>
          <a:p>
            <a:r>
              <a:rPr lang="en-US" sz="2400" dirty="0"/>
              <a:t>development.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4609D-7E85-1B47-8F3F-B12A6218F11C}"/>
              </a:ext>
            </a:extLst>
          </p:cNvPr>
          <p:cNvSpPr txBox="1"/>
          <p:nvPr/>
        </p:nvSpPr>
        <p:spPr>
          <a:xfrm>
            <a:off x="447505" y="270587"/>
            <a:ext cx="8248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Interaction of Nature and Nurture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40AA855-C43B-064C-9BC4-5FE9D0FED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1340" y="1115285"/>
            <a:ext cx="5481315" cy="242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01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3EC2CD-4909-5A4A-95BA-96D9976FF4B7}"/>
              </a:ext>
            </a:extLst>
          </p:cNvPr>
          <p:cNvSpPr txBox="1"/>
          <p:nvPr/>
        </p:nvSpPr>
        <p:spPr>
          <a:xfrm>
            <a:off x="447504" y="2808773"/>
            <a:ext cx="828765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Genetically identical</a:t>
            </a:r>
            <a:r>
              <a:rPr lang="en-US" sz="2400" dirty="0"/>
              <a:t> rats are placed in either an impoverished </a:t>
            </a:r>
          </a:p>
          <a:p>
            <a:r>
              <a:rPr lang="en-US" sz="2400" dirty="0"/>
              <a:t>environment – the rat is isolated with nothing but a source of </a:t>
            </a:r>
          </a:p>
          <a:p>
            <a:r>
              <a:rPr lang="en-US" sz="2400" dirty="0"/>
              <a:t>food – or an enriched environment where the rats have </a:t>
            </a:r>
          </a:p>
          <a:p>
            <a:r>
              <a:rPr lang="en-US" sz="2400" dirty="0"/>
              <a:t>playmates as well as ramps and ledges to run and jump </a:t>
            </a:r>
          </a:p>
          <a:p>
            <a:r>
              <a:rPr lang="en-US" sz="2400" dirty="0"/>
              <a:t>about. </a:t>
            </a:r>
          </a:p>
          <a:p>
            <a:endParaRPr lang="en-US" sz="2400" dirty="0"/>
          </a:p>
          <a:p>
            <a:r>
              <a:rPr lang="en-US" sz="2400" dirty="0"/>
              <a:t>Look, now, at the brain cells of the rats when they </a:t>
            </a:r>
          </a:p>
          <a:p>
            <a:r>
              <a:rPr lang="en-US" sz="2400" dirty="0"/>
              <a:t>were sacrificed after spending roughly three months in </a:t>
            </a:r>
          </a:p>
          <a:p>
            <a:r>
              <a:rPr lang="en-US" sz="2400" dirty="0"/>
              <a:t>their cages. Notice the increased density of the dendrites in </a:t>
            </a:r>
          </a:p>
          <a:p>
            <a:r>
              <a:rPr lang="en-US" sz="2400" dirty="0"/>
              <a:t>their brains.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4609D-7E85-1B47-8F3F-B12A6218F11C}"/>
              </a:ext>
            </a:extLst>
          </p:cNvPr>
          <p:cNvSpPr txBox="1"/>
          <p:nvPr/>
        </p:nvSpPr>
        <p:spPr>
          <a:xfrm>
            <a:off x="447505" y="270587"/>
            <a:ext cx="8248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Interaction of Nature and Nurture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A4C54FE-3AB3-AC41-B1B6-7128C93F1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02273" y="1099155"/>
            <a:ext cx="2381898" cy="161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9914DD-D6C3-5446-B531-D69E84526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91331" y="1022735"/>
            <a:ext cx="3032747" cy="1766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477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3EC2CD-4909-5A4A-95BA-96D9976FF4B7}"/>
              </a:ext>
            </a:extLst>
          </p:cNvPr>
          <p:cNvSpPr txBox="1"/>
          <p:nvPr/>
        </p:nvSpPr>
        <p:spPr>
          <a:xfrm>
            <a:off x="970384" y="5095105"/>
            <a:ext cx="752924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dirty="0">
                <a:latin typeface="+mj-lt"/>
                <a:cs typeface="Times New Roman"/>
              </a:rPr>
              <a:t>The cerebral cortex of infants – provided that they have</a:t>
            </a:r>
          </a:p>
          <a:p>
            <a:pPr>
              <a:lnSpc>
                <a:spcPct val="125000"/>
              </a:lnSpc>
            </a:pPr>
            <a:r>
              <a:rPr lang="en-US" sz="2400" dirty="0">
                <a:latin typeface="+mj-lt"/>
                <a:cs typeface="Times New Roman"/>
              </a:rPr>
              <a:t>sufficient nutrition and stimulation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4609D-7E85-1B47-8F3F-B12A6218F11C}"/>
              </a:ext>
            </a:extLst>
          </p:cNvPr>
          <p:cNvSpPr txBox="1"/>
          <p:nvPr/>
        </p:nvSpPr>
        <p:spPr>
          <a:xfrm>
            <a:off x="447505" y="270587"/>
            <a:ext cx="8248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Interaction of Nature and Nurture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02178E2-01C9-3D4F-B2F3-486752402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372" y="1116564"/>
            <a:ext cx="4991878" cy="376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436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832CFF-A5F8-B640-98F6-E7D492686D81}"/>
              </a:ext>
            </a:extLst>
          </p:cNvPr>
          <p:cNvSpPr txBox="1"/>
          <p:nvPr/>
        </p:nvSpPr>
        <p:spPr>
          <a:xfrm>
            <a:off x="2780523" y="298579"/>
            <a:ext cx="3422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Social Isolation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828613-F437-E14D-A5D6-67CFF988D885}"/>
              </a:ext>
            </a:extLst>
          </p:cNvPr>
          <p:cNvSpPr txBox="1"/>
          <p:nvPr/>
        </p:nvSpPr>
        <p:spPr>
          <a:xfrm>
            <a:off x="382391" y="1101014"/>
            <a:ext cx="83792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great deal of research indicates that depriving children </a:t>
            </a:r>
          </a:p>
          <a:p>
            <a:r>
              <a:rPr lang="en-US" sz="2400" dirty="0"/>
              <a:t>from social interaction causes developmental harm.</a:t>
            </a:r>
          </a:p>
          <a:p>
            <a:endParaRPr lang="en-US" sz="2400" dirty="0"/>
          </a:p>
          <a:p>
            <a:r>
              <a:rPr lang="en-US" sz="2400" dirty="0"/>
              <a:t>Read about Harry Harlow’s work with infant rhesus monkeys</a:t>
            </a:r>
          </a:p>
          <a:p>
            <a:r>
              <a:rPr lang="en-US" sz="2400" dirty="0"/>
              <a:t>in the beginning of the chapter on Socialization in the textbook.</a:t>
            </a:r>
          </a:p>
        </p:txBody>
      </p:sp>
      <p:pic>
        <p:nvPicPr>
          <p:cNvPr id="4" name="Picture 3" descr="fig4harlow.jpg">
            <a:extLst>
              <a:ext uri="{FF2B5EF4-FFF2-40B4-BE49-F238E27FC236}">
                <a16:creationId xmlns:a16="http://schemas.microsoft.com/office/drawing/2014/main" id="{D625B133-7D3D-AB40-9BD4-C42A83C17A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5696" y="3304786"/>
            <a:ext cx="3229653" cy="2575248"/>
          </a:xfrm>
          <a:prstGeom prst="rect">
            <a:avLst/>
          </a:prstGeom>
        </p:spPr>
      </p:pic>
      <p:pic>
        <p:nvPicPr>
          <p:cNvPr id="5" name="Picture 4" descr="Harlowmonkeys5.jpg">
            <a:extLst>
              <a:ext uri="{FF2B5EF4-FFF2-40B4-BE49-F238E27FC236}">
                <a16:creationId xmlns:a16="http://schemas.microsoft.com/office/drawing/2014/main" id="{4D2BD600-2A7E-3A4D-94BF-BBD1F5886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0" y="3304786"/>
            <a:ext cx="3004457" cy="257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60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832CFF-A5F8-B640-98F6-E7D492686D81}"/>
              </a:ext>
            </a:extLst>
          </p:cNvPr>
          <p:cNvSpPr txBox="1"/>
          <p:nvPr/>
        </p:nvSpPr>
        <p:spPr>
          <a:xfrm>
            <a:off x="2780523" y="298579"/>
            <a:ext cx="3422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Social Isolation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828613-F437-E14D-A5D6-67CFF988D885}"/>
              </a:ext>
            </a:extLst>
          </p:cNvPr>
          <p:cNvSpPr txBox="1"/>
          <p:nvPr/>
        </p:nvSpPr>
        <p:spPr>
          <a:xfrm>
            <a:off x="382391" y="1101014"/>
            <a:ext cx="7679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great deal of research indicates that depriving children </a:t>
            </a:r>
          </a:p>
          <a:p>
            <a:r>
              <a:rPr lang="en-US" sz="2400" dirty="0"/>
              <a:t>from social interaction causes developmental harm.</a:t>
            </a:r>
          </a:p>
          <a:p>
            <a:endParaRPr lang="en-US" sz="2400" dirty="0"/>
          </a:p>
          <a:p>
            <a:r>
              <a:rPr lang="en-US" sz="2400" dirty="0"/>
              <a:t>Read, too, about the cases of Anna, Isabelle, and Genie.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571662-23AE-8947-BA64-1C7CBDAE6B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6671" y="3130203"/>
            <a:ext cx="4450702" cy="262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43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3EC2CD-4909-5A4A-95BA-96D9976FF4B7}"/>
              </a:ext>
            </a:extLst>
          </p:cNvPr>
          <p:cNvSpPr txBox="1"/>
          <p:nvPr/>
        </p:nvSpPr>
        <p:spPr>
          <a:xfrm>
            <a:off x="726490" y="953382"/>
            <a:ext cx="76756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As mentioned before, all major scholars who take human  beings as </a:t>
            </a:r>
          </a:p>
          <a:p>
            <a:r>
              <a:rPr lang="en-US" sz="2000" dirty="0"/>
              <a:t>their subject matter – not just sociologists – incorporate both nature </a:t>
            </a:r>
          </a:p>
          <a:p>
            <a:r>
              <a:rPr lang="en-US" sz="2000" dirty="0"/>
              <a:t>and nurture into their theories. </a:t>
            </a:r>
          </a:p>
          <a:p>
            <a:endParaRPr lang="en-US" sz="2000" dirty="0"/>
          </a:p>
          <a:p>
            <a:r>
              <a:rPr lang="en-US" sz="2000" dirty="0"/>
              <a:t>Consider these two important figures in psychology: Sigmund</a:t>
            </a:r>
          </a:p>
          <a:p>
            <a:r>
              <a:rPr lang="en-US" sz="2000" dirty="0"/>
              <a:t>Freud and  Jean Piaget.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4609D-7E85-1B47-8F3F-B12A6218F11C}"/>
              </a:ext>
            </a:extLst>
          </p:cNvPr>
          <p:cNvSpPr txBox="1"/>
          <p:nvPr/>
        </p:nvSpPr>
        <p:spPr>
          <a:xfrm>
            <a:off x="447504" y="202755"/>
            <a:ext cx="8248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Interaction of Nature and Nurture</a:t>
            </a:r>
          </a:p>
        </p:txBody>
      </p:sp>
      <p:pic>
        <p:nvPicPr>
          <p:cNvPr id="7" name="Picture 4" descr="JeanPiaget">
            <a:extLst>
              <a:ext uri="{FF2B5EF4-FFF2-40B4-BE49-F238E27FC236}">
                <a16:creationId xmlns:a16="http://schemas.microsoft.com/office/drawing/2014/main" id="{FC1952FC-BAB7-1542-87DE-65B931F0B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1" y="3208756"/>
            <a:ext cx="1818773" cy="252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F1267CC-C5C1-F446-A433-6C3F29C24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047" y="3104460"/>
            <a:ext cx="1881794" cy="263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E48259-EE5B-6240-8446-B4E8EBF68D38}"/>
              </a:ext>
            </a:extLst>
          </p:cNvPr>
          <p:cNvSpPr txBox="1"/>
          <p:nvPr/>
        </p:nvSpPr>
        <p:spPr>
          <a:xfrm>
            <a:off x="5318581" y="5731543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Jean Piaget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1896-1980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12D038-7EFB-594B-811E-14A1AD6DECAF}"/>
              </a:ext>
            </a:extLst>
          </p:cNvPr>
          <p:cNvSpPr txBox="1"/>
          <p:nvPr/>
        </p:nvSpPr>
        <p:spPr>
          <a:xfrm>
            <a:off x="1925630" y="5738327"/>
            <a:ext cx="1614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Sigmund Freud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1856 - 1939</a:t>
            </a:r>
          </a:p>
        </p:txBody>
      </p:sp>
    </p:spTree>
    <p:extLst>
      <p:ext uri="{BB962C8B-B14F-4D97-AF65-F5344CB8AC3E}">
        <p14:creationId xmlns:p14="http://schemas.microsoft.com/office/powerpoint/2010/main" val="2156738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7FBDA5-C1D4-A246-801E-1BE09D71ECE6}"/>
              </a:ext>
            </a:extLst>
          </p:cNvPr>
          <p:cNvSpPr txBox="1"/>
          <p:nvPr/>
        </p:nvSpPr>
        <p:spPr>
          <a:xfrm>
            <a:off x="487418" y="910393"/>
            <a:ext cx="8457315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  Socialization is a life-long process whereby cultural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beliefs, values, attitudes, norms, customs and traditions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are transmitted in a social setting and, in varying degrees,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are “learned” by the members of cultures and sub-cultures.</a:t>
            </a:r>
          </a:p>
          <a:p>
            <a:endParaRPr lang="en-US" sz="2400" dirty="0"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  Each of the component parts of the culture are internalized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by individuals, as are the appropriate manners in which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one is to act and behave.</a:t>
            </a:r>
          </a:p>
          <a:p>
            <a:endParaRPr lang="en-US" sz="2400" dirty="0"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ea typeface="Calibri" panose="020F0502020204030204" pitchFamily="34" charset="0"/>
                <a:cs typeface="Times New Roman (Body CS)"/>
              </a:rPr>
              <a:t> Socialization occurs in each stage of your life-course. It </a:t>
            </a:r>
          </a:p>
          <a:p>
            <a:r>
              <a:rPr lang="en-US" sz="2400" dirty="0">
                <a:latin typeface="Cambria" panose="02040503050406030204" pitchFamily="18" charset="0"/>
                <a:ea typeface="Calibri" panose="020F0502020204030204" pitchFamily="34" charset="0"/>
                <a:cs typeface="Times New Roman (Body CS)"/>
              </a:rPr>
              <a:t>	begins on day one, the moment the newborn baby is </a:t>
            </a:r>
          </a:p>
          <a:p>
            <a:r>
              <a:rPr lang="en-US" sz="2400" dirty="0">
                <a:latin typeface="Cambria" panose="02040503050406030204" pitchFamily="18" charset="0"/>
                <a:ea typeface="Calibri" panose="020F0502020204030204" pitchFamily="34" charset="0"/>
                <a:cs typeface="Times New Roman (Body CS)"/>
              </a:rPr>
              <a:t>	wrapped in either a pink or blue blanket, and continues </a:t>
            </a:r>
          </a:p>
          <a:p>
            <a:r>
              <a:rPr lang="en-US" sz="2400" dirty="0">
                <a:latin typeface="Cambria" panose="02040503050406030204" pitchFamily="18" charset="0"/>
                <a:ea typeface="Calibri" panose="020F0502020204030204" pitchFamily="34" charset="0"/>
                <a:cs typeface="Times New Roman (Body CS)"/>
              </a:rPr>
              <a:t>	through childhood, adolescence, and adulthood.</a:t>
            </a:r>
            <a:endParaRPr lang="en-US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07FCA-A4B5-C34F-91DF-1EB3B9F34BD6}"/>
              </a:ext>
            </a:extLst>
          </p:cNvPr>
          <p:cNvSpPr txBox="1"/>
          <p:nvPr/>
        </p:nvSpPr>
        <p:spPr>
          <a:xfrm>
            <a:off x="2886835" y="130630"/>
            <a:ext cx="2909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Socialization</a:t>
            </a:r>
          </a:p>
        </p:txBody>
      </p:sp>
    </p:spTree>
    <p:extLst>
      <p:ext uri="{BB962C8B-B14F-4D97-AF65-F5344CB8AC3E}">
        <p14:creationId xmlns:p14="http://schemas.microsoft.com/office/powerpoint/2010/main" val="3931943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42" y="2005062"/>
            <a:ext cx="2223778" cy="311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7553325" y="51990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629E8A-9D2E-C14A-991F-7E8483F3BDE6}"/>
              </a:ext>
            </a:extLst>
          </p:cNvPr>
          <p:cNvSpPr txBox="1"/>
          <p:nvPr/>
        </p:nvSpPr>
        <p:spPr>
          <a:xfrm>
            <a:off x="724023" y="133171"/>
            <a:ext cx="7695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Sigmund Freud (1856 – 1939)</a:t>
            </a:r>
          </a:p>
          <a:p>
            <a:pPr algn="ctr"/>
            <a:r>
              <a:rPr lang="en-US" sz="3600" b="1" dirty="0"/>
              <a:t>Theory of Personality Development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2B0103-6344-264C-B8C1-5C238FB16D4E}"/>
              </a:ext>
            </a:extLst>
          </p:cNvPr>
          <p:cNvSpPr txBox="1"/>
          <p:nvPr/>
        </p:nvSpPr>
        <p:spPr>
          <a:xfrm>
            <a:off x="2957131" y="1510539"/>
            <a:ext cx="595284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Freud’s model of personality has three analytically</a:t>
            </a:r>
          </a:p>
          <a:p>
            <a:r>
              <a:rPr lang="en-US" sz="2000" dirty="0"/>
              <a:t>separate part that interact.</a:t>
            </a:r>
          </a:p>
          <a:p>
            <a:endParaRPr lang="en-US" sz="2000" dirty="0"/>
          </a:p>
          <a:p>
            <a:r>
              <a:rPr lang="en-US" sz="2000" dirty="0"/>
              <a:t>The “id” refers to the person’s basic biological </a:t>
            </a:r>
          </a:p>
          <a:p>
            <a:r>
              <a:rPr lang="en-US" sz="2000" dirty="0"/>
              <a:t>drives – the nature part of the equation – which</a:t>
            </a:r>
          </a:p>
          <a:p>
            <a:r>
              <a:rPr lang="en-US" sz="2000" dirty="0"/>
              <a:t>are unconscious and demand immediate satisfaction.</a:t>
            </a:r>
          </a:p>
          <a:p>
            <a:endParaRPr lang="en-US" sz="2000" dirty="0"/>
          </a:p>
          <a:p>
            <a:r>
              <a:rPr lang="en-US" sz="2000" dirty="0"/>
              <a:t>The “superego” represents the demands of one’s </a:t>
            </a:r>
          </a:p>
          <a:p>
            <a:r>
              <a:rPr lang="en-US" sz="2000" dirty="0"/>
              <a:t>culture – the values and norms that the individual</a:t>
            </a:r>
          </a:p>
          <a:p>
            <a:r>
              <a:rPr lang="en-US" sz="2000" dirty="0"/>
              <a:t>learns and internalizes – the nature part of the </a:t>
            </a:r>
          </a:p>
          <a:p>
            <a:r>
              <a:rPr lang="en-US" sz="2000" dirty="0"/>
              <a:t>equation. </a:t>
            </a:r>
          </a:p>
          <a:p>
            <a:endParaRPr lang="en-US" sz="2000" dirty="0"/>
          </a:p>
          <a:p>
            <a:r>
              <a:rPr lang="en-US" sz="2000" dirty="0"/>
              <a:t>The “ego” is “the self”: It is the negotiated outcome</a:t>
            </a:r>
          </a:p>
          <a:p>
            <a:r>
              <a:rPr lang="en-US" sz="2000" dirty="0"/>
              <a:t>of conflicts that arise between one’s “id” and the</a:t>
            </a:r>
          </a:p>
          <a:p>
            <a:r>
              <a:rPr lang="en-US" sz="2000" dirty="0"/>
              <a:t>“superego.”</a:t>
            </a:r>
          </a:p>
        </p:txBody>
      </p:sp>
    </p:spTree>
    <p:extLst>
      <p:ext uri="{BB962C8B-B14F-4D97-AF65-F5344CB8AC3E}">
        <p14:creationId xmlns:p14="http://schemas.microsoft.com/office/powerpoint/2010/main" val="2237136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822" y="1975580"/>
            <a:ext cx="2223778" cy="311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856653" y="1857287"/>
            <a:ext cx="313682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     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</a:rPr>
              <a:t>Id		Superego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Cambria" panose="02040503050406030204" pitchFamily="18" charset="0"/>
              </a:rPr>
              <a:t>[Nature]            [Nurture]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FF"/>
              </a:solidFill>
              <a:latin typeface="Cambria" panose="020405030504060302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FF"/>
              </a:solidFill>
              <a:latin typeface="Cambria" panose="020405030504060302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Cambria" panose="02040503050406030204" pitchFamily="18" charset="0"/>
              </a:rPr>
              <a:t>	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Cambria" panose="02040503050406030204" pitchFamily="18" charset="0"/>
              </a:rPr>
              <a:t>	    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</a:rPr>
              <a:t>Ego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</a:rPr>
              <a:t>	    </a:t>
            </a:r>
            <a:r>
              <a:rPr lang="en-US" b="1" dirty="0">
                <a:solidFill>
                  <a:srgbClr val="0000FF"/>
                </a:solidFill>
                <a:latin typeface="Cambria" panose="02040503050406030204" pitchFamily="18" charset="0"/>
              </a:rPr>
              <a:t>[Self]</a:t>
            </a:r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4454678" y="2581540"/>
            <a:ext cx="853063" cy="91143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 flipH="1">
            <a:off x="5443724" y="2581540"/>
            <a:ext cx="705149" cy="91143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7553325" y="51990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629E8A-9D2E-C14A-991F-7E8483F3BDE6}"/>
              </a:ext>
            </a:extLst>
          </p:cNvPr>
          <p:cNvSpPr txBox="1"/>
          <p:nvPr/>
        </p:nvSpPr>
        <p:spPr>
          <a:xfrm>
            <a:off x="724023" y="133171"/>
            <a:ext cx="7695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Sigmund Freud (1856 – 1939)</a:t>
            </a:r>
          </a:p>
          <a:p>
            <a:pPr algn="ctr"/>
            <a:r>
              <a:rPr lang="en-US" sz="3600" b="1" dirty="0"/>
              <a:t>Theory of Personality Development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1BF74-9323-9E4A-A14B-E93AEE0A4F59}"/>
              </a:ext>
            </a:extLst>
          </p:cNvPr>
          <p:cNvSpPr txBox="1"/>
          <p:nvPr/>
        </p:nvSpPr>
        <p:spPr>
          <a:xfrm>
            <a:off x="2929583" y="4272499"/>
            <a:ext cx="57334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Sometimes, the id takes precedence, in other </a:t>
            </a:r>
          </a:p>
          <a:p>
            <a:r>
              <a:rPr lang="en-US" sz="2000" dirty="0"/>
              <a:t>circumstances it is the superego. In still other</a:t>
            </a:r>
          </a:p>
          <a:p>
            <a:r>
              <a:rPr lang="en-US" sz="2000" dirty="0"/>
              <a:t>cases there is a compromise between the two.</a:t>
            </a:r>
          </a:p>
          <a:p>
            <a:r>
              <a:rPr lang="en-US" sz="2000" dirty="0"/>
              <a:t>Taken together, how internal conflicts are resolved </a:t>
            </a:r>
          </a:p>
          <a:p>
            <a:r>
              <a:rPr lang="en-US" sz="2000" dirty="0"/>
              <a:t>Make up the individual’s personality of self.</a:t>
            </a:r>
          </a:p>
        </p:txBody>
      </p:sp>
    </p:spTree>
    <p:extLst>
      <p:ext uri="{BB962C8B-B14F-4D97-AF65-F5344CB8AC3E}">
        <p14:creationId xmlns:p14="http://schemas.microsoft.com/office/powerpoint/2010/main" val="2608432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547256" y="1805928"/>
            <a:ext cx="6110134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Here is how Piaget incorporates both nature and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nurture: According to Piaget, children proceed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through four separate stages of cognitive development</a:t>
            </a:r>
          </a:p>
          <a:p>
            <a:r>
              <a:rPr lang="en-US" sz="2000" dirty="0">
                <a:latin typeface="Cambria" panose="02040503050406030204" pitchFamily="18" charset="0"/>
              </a:rPr>
              <a:t>and at each stage different cognitive capabilities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emerge.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 </a:t>
            </a:r>
          </a:p>
          <a:p>
            <a:r>
              <a:rPr lang="en-US" sz="2000" dirty="0">
                <a:latin typeface="Cambria" panose="02040503050406030204" pitchFamily="18" charset="0"/>
              </a:rPr>
              <a:t>In other words, at earlier stages, children have not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yet developed to the stage – this is the nature part of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the equation – where they can </a:t>
            </a:r>
            <a:r>
              <a:rPr lang="en-US" sz="2000" i="1" dirty="0">
                <a:latin typeface="Cambria" panose="02040503050406030204" pitchFamily="18" charset="0"/>
              </a:rPr>
              <a:t>comprehend</a:t>
            </a:r>
            <a:r>
              <a:rPr lang="en-US" sz="2000" dirty="0">
                <a:latin typeface="Cambria" panose="02040503050406030204" pitchFamily="18" charset="0"/>
              </a:rPr>
              <a:t> certain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important  concepts and aspects of the world and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their environment – the nurture part. 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052804" y="110946"/>
            <a:ext cx="68319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charset="0"/>
                <a:ea typeface="Osaka" charset="0"/>
                <a:cs typeface="Times New Roman" charset="0"/>
              </a:rPr>
              <a:t>Jean Piaget (1896 – 1980)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charset="0"/>
                <a:ea typeface="Osaka" charset="0"/>
                <a:cs typeface="Times New Roman" charset="0"/>
              </a:rPr>
              <a:t>Cognitive Theory of Development</a:t>
            </a:r>
          </a:p>
        </p:txBody>
      </p:sp>
      <p:pic>
        <p:nvPicPr>
          <p:cNvPr id="51204" name="Picture 4" descr="JeanPiag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78" y="2098934"/>
            <a:ext cx="1912646" cy="266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626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703569" y="4309835"/>
            <a:ext cx="77368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For example, “object permanence”: the understanding that objects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continue to exist even when they cannot be seen. This does not begin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to emerge until the child is between 4– 7 months of age and is usually</a:t>
            </a:r>
          </a:p>
          <a:p>
            <a:r>
              <a:rPr lang="en-US" sz="2000" dirty="0">
                <a:latin typeface="Cambria" panose="02040503050406030204" pitchFamily="18" charset="0"/>
              </a:rPr>
              <a:t>completed by 18 months.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052804" y="110946"/>
            <a:ext cx="68319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charset="0"/>
                <a:ea typeface="Osaka" charset="0"/>
                <a:cs typeface="Times New Roman" charset="0"/>
              </a:rPr>
              <a:t>Jean Piaget (1896 – 1980)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charset="0"/>
                <a:ea typeface="Osaka" charset="0"/>
                <a:cs typeface="Times New Roman" charset="0"/>
              </a:rPr>
              <a:t>Cognitive Theory of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A85B48-1E56-664A-B95D-5309C6404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321" y="1543633"/>
            <a:ext cx="4796719" cy="237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40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802407" y="4004646"/>
            <a:ext cx="783592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Or, “conservation”: when you present a child with two identical</a:t>
            </a:r>
          </a:p>
          <a:p>
            <a:r>
              <a:rPr lang="en-US" sz="2000" dirty="0">
                <a:latin typeface="Cambria" panose="02040503050406030204" pitchFamily="18" charset="0"/>
              </a:rPr>
              <a:t>glasses with the same amount of liquid, they will say that the amount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in each glass is the same. But if you pour the contents of one glass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into a taller – though more narrow glass, they will say that the narrow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glass has more liquid.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Read about each of Piaget’s stages in the textbook.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052804" y="110946"/>
            <a:ext cx="68319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charset="0"/>
                <a:ea typeface="Osaka" charset="0"/>
                <a:cs typeface="Times New Roman" charset="0"/>
              </a:rPr>
              <a:t>Jean Piaget (1896 – 1980)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charset="0"/>
                <a:ea typeface="Osaka" charset="0"/>
                <a:cs typeface="Times New Roman" charset="0"/>
              </a:rPr>
              <a:t>Cognitive Theory of Development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D9E89C-A448-6B4F-B221-CC2C914A84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2837" y="1458905"/>
            <a:ext cx="3058325" cy="223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68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269" y="252022"/>
            <a:ext cx="79482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/>
              </a:rPr>
              <a:t>The Sociological Development of Self</a:t>
            </a:r>
          </a:p>
          <a:p>
            <a:pPr algn="ctr"/>
            <a:r>
              <a:rPr lang="en-US" sz="2400" b="1" dirty="0">
                <a:latin typeface="Cambria" panose="02040503050406030204" pitchFamily="18" charset="0"/>
                <a:cs typeface="Times New Roman"/>
              </a:rPr>
              <a:t>George Herbert Mead &amp; Charles Horton Cooley</a:t>
            </a:r>
          </a:p>
        </p:txBody>
      </p:sp>
      <p:pic>
        <p:nvPicPr>
          <p:cNvPr id="3" name="Picture 2" descr="mead-profil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897" y="1617860"/>
            <a:ext cx="2473186" cy="3372914"/>
          </a:xfrm>
          <a:prstGeom prst="rect">
            <a:avLst/>
          </a:prstGeom>
        </p:spPr>
      </p:pic>
      <p:pic>
        <p:nvPicPr>
          <p:cNvPr id="7" name="Picture 6" descr="Charles_Cooley-1902.png">
            <a:extLst>
              <a:ext uri="{FF2B5EF4-FFF2-40B4-BE49-F238E27FC236}">
                <a16:creationId xmlns:a16="http://schemas.microsoft.com/office/drawing/2014/main" id="{6BF41D8D-B2E8-E440-B597-36A01EC4F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895" y="1617859"/>
            <a:ext cx="2716586" cy="3297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3CBBAA-9BF2-E943-8967-279CAAB086D1}"/>
              </a:ext>
            </a:extLst>
          </p:cNvPr>
          <p:cNvSpPr txBox="1"/>
          <p:nvPr/>
        </p:nvSpPr>
        <p:spPr>
          <a:xfrm>
            <a:off x="1619841" y="4990774"/>
            <a:ext cx="2302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cs typeface="Times New Roman"/>
              </a:rPr>
              <a:t>George Herbert Mead</a:t>
            </a:r>
          </a:p>
          <a:p>
            <a:pPr algn="ctr"/>
            <a:r>
              <a:rPr lang="en-US" dirty="0">
                <a:latin typeface="Cambria" panose="02040503050406030204" pitchFamily="18" charset="0"/>
                <a:cs typeface="Times New Roman"/>
              </a:rPr>
              <a:t>1863 - 1931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EFA8A-692A-E14C-8822-4684BD8AB240}"/>
              </a:ext>
            </a:extLst>
          </p:cNvPr>
          <p:cNvSpPr txBox="1"/>
          <p:nvPr/>
        </p:nvSpPr>
        <p:spPr>
          <a:xfrm>
            <a:off x="5098508" y="4942676"/>
            <a:ext cx="2391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</a:rPr>
              <a:t>Charles Horton Cooley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</a:rPr>
              <a:t>1864-1929</a:t>
            </a:r>
          </a:p>
        </p:txBody>
      </p:sp>
    </p:spTree>
    <p:extLst>
      <p:ext uri="{BB962C8B-B14F-4D97-AF65-F5344CB8AC3E}">
        <p14:creationId xmlns:p14="http://schemas.microsoft.com/office/powerpoint/2010/main" val="713008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9052" y="31355"/>
            <a:ext cx="46858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Times New Roman"/>
                <a:cs typeface="Times New Roman"/>
              </a:rPr>
              <a:t>George Herbert Mead </a:t>
            </a:r>
          </a:p>
          <a:p>
            <a:pPr algn="ctr"/>
            <a:r>
              <a:rPr lang="en-US" sz="3600" b="1" dirty="0">
                <a:latin typeface="Times New Roman"/>
                <a:cs typeface="Times New Roman"/>
              </a:rPr>
              <a:t>Development of Self</a:t>
            </a:r>
          </a:p>
        </p:txBody>
      </p:sp>
      <p:pic>
        <p:nvPicPr>
          <p:cNvPr id="3" name="Picture 2" descr="mead-profil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02" y="2298994"/>
            <a:ext cx="2152437" cy="2935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0464" y="1490007"/>
            <a:ext cx="5321200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				</a:t>
            </a:r>
            <a:r>
              <a:rPr lang="en-US" sz="2800" b="1" dirty="0">
                <a:latin typeface="Cambria" panose="02040503050406030204" pitchFamily="18" charset="0"/>
                <a:cs typeface="Times New Roman"/>
              </a:rPr>
              <a:t>The “self” </a:t>
            </a:r>
          </a:p>
          <a:p>
            <a:endParaRPr lang="en-US" b="1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That part of an individual’s personality that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includes self-awareness and self-image.</a:t>
            </a:r>
          </a:p>
          <a:p>
            <a:endParaRPr lang="en-US" sz="2000" dirty="0">
              <a:latin typeface="Cambria" panose="02040503050406030204" pitchFamily="18" charset="0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Mead rejected both the Freudian notion that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one’s personality is guided by biological drives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and Piaget’s argument that it’s a matter of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biological maturation.</a:t>
            </a:r>
          </a:p>
          <a:p>
            <a:endParaRPr lang="en-US" sz="2000" dirty="0">
              <a:latin typeface="Cambria" panose="02040503050406030204" pitchFamily="18" charset="0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Mead argues, instead, that the self develops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only with social experience</a:t>
            </a:r>
          </a:p>
        </p:txBody>
      </p:sp>
    </p:spTree>
    <p:extLst>
      <p:ext uri="{BB962C8B-B14F-4D97-AF65-F5344CB8AC3E}">
        <p14:creationId xmlns:p14="http://schemas.microsoft.com/office/powerpoint/2010/main" val="548338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7773" y="31355"/>
            <a:ext cx="4568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Times New Roman"/>
                <a:cs typeface="Times New Roman"/>
              </a:rPr>
              <a:t>George Herbert Mead</a:t>
            </a:r>
          </a:p>
          <a:p>
            <a:pPr algn="ctr"/>
            <a:r>
              <a:rPr lang="en-US" sz="3600" b="1" dirty="0">
                <a:latin typeface="Times New Roman"/>
                <a:cs typeface="Times New Roman"/>
              </a:rPr>
              <a:t>Development of Self</a:t>
            </a:r>
          </a:p>
        </p:txBody>
      </p:sp>
      <p:pic>
        <p:nvPicPr>
          <p:cNvPr id="3" name="Picture 2" descr="mead-profil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02" y="2298994"/>
            <a:ext cx="2152437" cy="2935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0464" y="1490007"/>
            <a:ext cx="5353773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				</a:t>
            </a:r>
            <a:r>
              <a:rPr lang="en-US" sz="2800" b="1" dirty="0">
                <a:latin typeface="Cambria" panose="02040503050406030204" pitchFamily="18" charset="0"/>
                <a:cs typeface="Times New Roman"/>
              </a:rPr>
              <a:t>The “self” </a:t>
            </a:r>
          </a:p>
          <a:p>
            <a:endParaRPr lang="en-US" b="1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Our social experience depends upon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communication with others using shared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symbols: words, hand gestures, facial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expressions.</a:t>
            </a:r>
          </a:p>
          <a:p>
            <a:endParaRPr lang="en-US" sz="2000" dirty="0">
              <a:latin typeface="Cambria" panose="02040503050406030204" pitchFamily="18" charset="0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Human beings – </a:t>
            </a:r>
            <a:r>
              <a:rPr lang="en-US" sz="2000" i="1" dirty="0">
                <a:latin typeface="Cambria" panose="02040503050406030204" pitchFamily="18" charset="0"/>
                <a:cs typeface="Times New Roman"/>
              </a:rPr>
              <a:t>social beings</a:t>
            </a:r>
            <a:r>
              <a:rPr lang="en-US" sz="2000" dirty="0">
                <a:latin typeface="Cambria" panose="02040503050406030204" pitchFamily="18" charset="0"/>
                <a:cs typeface="Times New Roman"/>
              </a:rPr>
              <a:t> – find meaning in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actions by imagining other people’s underlying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intentions.</a:t>
            </a:r>
          </a:p>
          <a:p>
            <a:endParaRPr lang="en-US" sz="2000" dirty="0">
              <a:latin typeface="Cambria" panose="02040503050406030204" pitchFamily="18" charset="0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A dog responds to </a:t>
            </a:r>
            <a:r>
              <a:rPr lang="en-US" sz="2000" i="1" dirty="0">
                <a:latin typeface="Cambria" panose="02040503050406030204" pitchFamily="18" charset="0"/>
                <a:cs typeface="Times New Roman"/>
              </a:rPr>
              <a:t>what you do</a:t>
            </a:r>
            <a:r>
              <a:rPr lang="en-US" sz="2000" dirty="0">
                <a:latin typeface="Cambria" panose="02040503050406030204" pitchFamily="18" charset="0"/>
                <a:cs typeface="Times New Roman"/>
              </a:rPr>
              <a:t>, but a human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responds to </a:t>
            </a:r>
            <a:r>
              <a:rPr lang="en-US" sz="2000" i="1" dirty="0">
                <a:latin typeface="Cambria" panose="02040503050406030204" pitchFamily="18" charset="0"/>
                <a:cs typeface="Times New Roman"/>
              </a:rPr>
              <a:t>what you have in mind</a:t>
            </a:r>
            <a:r>
              <a:rPr lang="en-US" sz="2000" dirty="0">
                <a:latin typeface="Cambria" panose="02040503050406030204" pitchFamily="18" charset="0"/>
                <a:cs typeface="Times New Roman"/>
              </a:rPr>
              <a:t> as you do it</a:t>
            </a:r>
            <a:r>
              <a:rPr lang="en-US" sz="2000" i="1" dirty="0">
                <a:latin typeface="Cambria" panose="02040503050406030204" pitchFamily="18" charset="0"/>
                <a:cs typeface="Times New Roman"/>
              </a:rPr>
              <a:t>.</a:t>
            </a:r>
            <a:endParaRPr lang="en-US" sz="2000" dirty="0">
              <a:latin typeface="Cambria" panose="0204050305040603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97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7773" y="31355"/>
            <a:ext cx="4568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Times New Roman"/>
                <a:cs typeface="Times New Roman"/>
              </a:rPr>
              <a:t>George Herbert Mead</a:t>
            </a:r>
          </a:p>
          <a:p>
            <a:pPr algn="ctr"/>
            <a:r>
              <a:rPr lang="en-US" sz="3600" b="1" dirty="0">
                <a:latin typeface="Times New Roman"/>
                <a:cs typeface="Times New Roman"/>
              </a:rPr>
              <a:t>Development of Self</a:t>
            </a:r>
          </a:p>
        </p:txBody>
      </p:sp>
      <p:pic>
        <p:nvPicPr>
          <p:cNvPr id="3" name="Picture 2" descr="mead-profil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02" y="2298994"/>
            <a:ext cx="2152437" cy="2935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0464" y="1490007"/>
            <a:ext cx="5404300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				</a:t>
            </a:r>
            <a:r>
              <a:rPr lang="en-US" sz="2800" b="1" dirty="0">
                <a:latin typeface="Cambria" panose="02040503050406030204" pitchFamily="18" charset="0"/>
                <a:cs typeface="Times New Roman"/>
              </a:rPr>
              <a:t>The “self” </a:t>
            </a:r>
          </a:p>
          <a:p>
            <a:endParaRPr lang="en-US" b="1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We can train a dog using reward and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punishment – the behaviorist approach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advocated by Watson – but the dog does not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attach </a:t>
            </a:r>
            <a:r>
              <a:rPr lang="en-US" sz="2000" i="1" dirty="0">
                <a:latin typeface="Cambria" panose="02040503050406030204" pitchFamily="18" charset="0"/>
                <a:cs typeface="Times New Roman"/>
              </a:rPr>
              <a:t>meaning</a:t>
            </a:r>
            <a:r>
              <a:rPr lang="en-US" sz="2000" dirty="0">
                <a:latin typeface="Cambria" panose="02040503050406030204" pitchFamily="18" charset="0"/>
                <a:cs typeface="Times New Roman"/>
              </a:rPr>
              <a:t> to its actions.</a:t>
            </a:r>
          </a:p>
          <a:p>
            <a:endParaRPr lang="en-US" sz="2000" dirty="0">
              <a:latin typeface="Cambria" panose="02040503050406030204" pitchFamily="18" charset="0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If you train a dog to fetch your umbrella from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the hallway, but he can’t find it, not under-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standing what your true intention is, the dog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won’t bring your raincoat which is in plain view.</a:t>
            </a:r>
          </a:p>
          <a:p>
            <a:endParaRPr lang="en-US" sz="2000" b="1" dirty="0">
              <a:latin typeface="Cambria" panose="0204050305040603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5816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7773" y="31355"/>
            <a:ext cx="4568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Times New Roman"/>
                <a:cs typeface="Times New Roman"/>
              </a:rPr>
              <a:t>George Herbert Mead</a:t>
            </a:r>
          </a:p>
          <a:p>
            <a:pPr algn="ctr"/>
            <a:r>
              <a:rPr lang="en-US" sz="3600" b="1" dirty="0">
                <a:latin typeface="Times New Roman"/>
                <a:cs typeface="Times New Roman"/>
              </a:rPr>
              <a:t>Development of Self</a:t>
            </a:r>
          </a:p>
        </p:txBody>
      </p:sp>
      <p:pic>
        <p:nvPicPr>
          <p:cNvPr id="3" name="Picture 2" descr="mead-profil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02" y="2298994"/>
            <a:ext cx="2152437" cy="2935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0464" y="1490007"/>
            <a:ext cx="5292859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	</a:t>
            </a:r>
            <a:r>
              <a:rPr lang="en-US" sz="2400" b="1" dirty="0">
                <a:latin typeface="Cambria" panose="02040503050406030204" pitchFamily="18" charset="0"/>
                <a:cs typeface="Times New Roman"/>
              </a:rPr>
              <a:t>“Taking the Role of the Other”</a:t>
            </a:r>
          </a:p>
          <a:p>
            <a:endParaRPr lang="en-US" sz="2800" b="1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Understanding intention requires imagining a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Situation from the other’s point of view.</a:t>
            </a:r>
          </a:p>
          <a:p>
            <a:endParaRPr lang="en-US" sz="2000" dirty="0">
              <a:latin typeface="Cambria" panose="02040503050406030204" pitchFamily="18" charset="0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We imagine ourselves in another person’s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shoes and see ourselves as we think that other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person does.</a:t>
            </a:r>
          </a:p>
          <a:p>
            <a:endParaRPr lang="en-US" sz="2000" dirty="0">
              <a:latin typeface="Cambria" panose="02040503050406030204" pitchFamily="18" charset="0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This helps us anticipate how others will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respond to us even before we act.</a:t>
            </a:r>
          </a:p>
        </p:txBody>
      </p:sp>
    </p:spTree>
    <p:extLst>
      <p:ext uri="{BB962C8B-B14F-4D97-AF65-F5344CB8AC3E}">
        <p14:creationId xmlns:p14="http://schemas.microsoft.com/office/powerpoint/2010/main" val="515235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7FBDA5-C1D4-A246-801E-1BE09D71ECE6}"/>
              </a:ext>
            </a:extLst>
          </p:cNvPr>
          <p:cNvSpPr txBox="1"/>
          <p:nvPr/>
        </p:nvSpPr>
        <p:spPr>
          <a:xfrm>
            <a:off x="487418" y="910393"/>
            <a:ext cx="854516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  Each time you take on or occupy a new status, or social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position –a student, a husband or wife, a father or mother,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a teacher (or whatever occupation you choose), a retiree,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a widow – a process of socialization occurs.</a:t>
            </a:r>
          </a:p>
          <a:p>
            <a:r>
              <a:rPr lang="en-US" sz="2400" dirty="0">
                <a:latin typeface="Cambria" panose="02040503050406030204" pitchFamily="18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  Throughout the process, the socialization process helps you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develop a sense of “self.”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07FCA-A4B5-C34F-91DF-1EB3B9F34BD6}"/>
              </a:ext>
            </a:extLst>
          </p:cNvPr>
          <p:cNvSpPr txBox="1"/>
          <p:nvPr/>
        </p:nvSpPr>
        <p:spPr>
          <a:xfrm>
            <a:off x="2886835" y="130630"/>
            <a:ext cx="2909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Socialization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67B81-850F-4B40-81F9-E6E5063D3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597" y="3797792"/>
            <a:ext cx="4338734" cy="244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21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7773" y="31355"/>
            <a:ext cx="4568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Times New Roman"/>
                <a:cs typeface="Times New Roman"/>
              </a:rPr>
              <a:t>George Herbert Mead</a:t>
            </a:r>
          </a:p>
          <a:p>
            <a:pPr algn="ctr"/>
            <a:r>
              <a:rPr lang="en-US" sz="3600" b="1" dirty="0">
                <a:latin typeface="Times New Roman"/>
                <a:cs typeface="Times New Roman"/>
              </a:rPr>
              <a:t>Development of Self</a:t>
            </a:r>
          </a:p>
        </p:txBody>
      </p:sp>
      <p:pic>
        <p:nvPicPr>
          <p:cNvPr id="3" name="Picture 2" descr="mead-profil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02" y="2298994"/>
            <a:ext cx="2152437" cy="2935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0464" y="1490007"/>
            <a:ext cx="5347939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	</a:t>
            </a:r>
            <a:r>
              <a:rPr lang="en-US" sz="2400" b="1" dirty="0">
                <a:latin typeface="Cambria" panose="02040503050406030204" pitchFamily="18" charset="0"/>
                <a:cs typeface="Times New Roman"/>
              </a:rPr>
              <a:t>The “I” and the “Me”</a:t>
            </a:r>
          </a:p>
          <a:p>
            <a:endParaRPr lang="en-US" sz="2400" b="1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By taking the role of others we become self-aware</a:t>
            </a:r>
          </a:p>
          <a:p>
            <a:r>
              <a:rPr lang="en-US" sz="2000" dirty="0">
                <a:latin typeface="Times New Roman"/>
                <a:cs typeface="Times New Roman"/>
              </a:rPr>
              <a:t>– and the “self” has two parts: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The “I” is active, spontaneous, idiosyncratic,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and creative.</a:t>
            </a:r>
          </a:p>
          <a:p>
            <a:endParaRPr lang="en-US" sz="2000" dirty="0">
              <a:latin typeface="Cambria" panose="02040503050406030204" pitchFamily="18" charset="0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The “me” represents the social self. It is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acquired – learned in interaction with others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and one’s environment.  </a:t>
            </a:r>
          </a:p>
          <a:p>
            <a:endParaRPr lang="en-US" sz="2000" dirty="0">
              <a:latin typeface="Cambria" panose="02040503050406030204" pitchFamily="18" charset="0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Other peoples’ attitudes, values, </a:t>
            </a:r>
            <a:r>
              <a:rPr lang="en-US" sz="2000" dirty="0" err="1">
                <a:latin typeface="Cambria" panose="02040503050406030204" pitchFamily="18" charset="0"/>
                <a:cs typeface="Times New Roman"/>
              </a:rPr>
              <a:t>etc</a:t>
            </a:r>
            <a:r>
              <a:rPr lang="en-US" sz="2000" dirty="0">
                <a:latin typeface="Cambria" panose="02040503050406030204" pitchFamily="18" charset="0"/>
                <a:cs typeface="Times New Roman"/>
              </a:rPr>
              <a:t>, once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internalized, become one’s “me.”</a:t>
            </a:r>
          </a:p>
        </p:txBody>
      </p:sp>
    </p:spTree>
    <p:extLst>
      <p:ext uri="{BB962C8B-B14F-4D97-AF65-F5344CB8AC3E}">
        <p14:creationId xmlns:p14="http://schemas.microsoft.com/office/powerpoint/2010/main" val="1618313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7773" y="31355"/>
            <a:ext cx="4568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Times New Roman"/>
                <a:cs typeface="Times New Roman"/>
              </a:rPr>
              <a:t>George Herbert Mead</a:t>
            </a:r>
          </a:p>
          <a:p>
            <a:pPr algn="ctr"/>
            <a:r>
              <a:rPr lang="en-US" sz="3600" b="1" dirty="0">
                <a:latin typeface="Times New Roman"/>
                <a:cs typeface="Times New Roman"/>
              </a:rPr>
              <a:t>Development of Self</a:t>
            </a:r>
          </a:p>
        </p:txBody>
      </p:sp>
      <p:pic>
        <p:nvPicPr>
          <p:cNvPr id="3" name="Picture 2" descr="mead-profil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02" y="2298994"/>
            <a:ext cx="2152437" cy="2935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0464" y="1490007"/>
            <a:ext cx="549368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/>
            <a:r>
              <a:rPr lang="en-US" sz="2400" b="1" dirty="0">
                <a:latin typeface="Cambria" panose="02040503050406030204" pitchFamily="18" charset="0"/>
                <a:cs typeface="Times New Roman"/>
              </a:rPr>
              <a:t>“Significant Others” </a:t>
            </a:r>
          </a:p>
          <a:p>
            <a:endParaRPr lang="en-US" sz="2400" b="1" dirty="0">
              <a:latin typeface="Cambria" panose="02040503050406030204" pitchFamily="18" charset="0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One’s sense of “self” emerges through various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forms of social interaction with others and one’s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capacity to </a:t>
            </a:r>
            <a:r>
              <a:rPr lang="en-US" sz="2000" i="1" dirty="0">
                <a:latin typeface="Cambria" panose="02040503050406030204" pitchFamily="18" charset="0"/>
                <a:cs typeface="Times New Roman"/>
              </a:rPr>
              <a:t>take the role of others.</a:t>
            </a:r>
          </a:p>
          <a:p>
            <a:endParaRPr lang="en-US" sz="2000" i="1" dirty="0">
              <a:latin typeface="Cambria" panose="02040503050406030204" pitchFamily="18" charset="0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Initially, a sense of self emerges in the form of </a:t>
            </a:r>
          </a:p>
          <a:p>
            <a:r>
              <a:rPr lang="en-US" sz="2000" i="1" dirty="0">
                <a:latin typeface="Cambria" panose="02040503050406030204" pitchFamily="18" charset="0"/>
                <a:cs typeface="Times New Roman"/>
              </a:rPr>
              <a:t>play</a:t>
            </a:r>
            <a:r>
              <a:rPr lang="en-US" sz="2000" dirty="0">
                <a:latin typeface="Cambria" panose="02040503050406030204" pitchFamily="18" charset="0"/>
                <a:cs typeface="Times New Roman"/>
              </a:rPr>
              <a:t>, which involves taking on the roles of </a:t>
            </a:r>
          </a:p>
          <a:p>
            <a:r>
              <a:rPr lang="en-US" sz="2000" i="1" dirty="0">
                <a:latin typeface="Cambria" panose="02040503050406030204" pitchFamily="18" charset="0"/>
                <a:cs typeface="Times New Roman"/>
              </a:rPr>
              <a:t>significant others – </a:t>
            </a:r>
            <a:r>
              <a:rPr lang="en-US" sz="2000" dirty="0">
                <a:latin typeface="Cambria" panose="02040503050406030204" pitchFamily="18" charset="0"/>
                <a:cs typeface="Times New Roman"/>
              </a:rPr>
              <a:t>people</a:t>
            </a:r>
            <a:r>
              <a:rPr lang="en-US" sz="2000" i="1" dirty="0">
                <a:latin typeface="Cambria" panose="02040503050406030204" pitchFamily="18" charset="0"/>
                <a:cs typeface="Times New Roman"/>
              </a:rPr>
              <a:t> </a:t>
            </a:r>
            <a:r>
              <a:rPr lang="en-US" sz="2000" dirty="0">
                <a:latin typeface="Cambria" panose="02040503050406030204" pitchFamily="18" charset="0"/>
                <a:cs typeface="Times New Roman"/>
              </a:rPr>
              <a:t>such as parents,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who have special importance.</a:t>
            </a:r>
          </a:p>
          <a:p>
            <a:endParaRPr lang="en-US" sz="2000" dirty="0">
              <a:latin typeface="Cambria" panose="02040503050406030204" pitchFamily="18" charset="0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Playing “house” and the role of either mommy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or daddy teaches children how to imagine the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world from a parents’ point of view.</a:t>
            </a:r>
          </a:p>
        </p:txBody>
      </p:sp>
    </p:spTree>
    <p:extLst>
      <p:ext uri="{BB962C8B-B14F-4D97-AF65-F5344CB8AC3E}">
        <p14:creationId xmlns:p14="http://schemas.microsoft.com/office/powerpoint/2010/main" val="342735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7773" y="31355"/>
            <a:ext cx="4568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Times New Roman"/>
                <a:cs typeface="Times New Roman"/>
              </a:rPr>
              <a:t>George Herbert Mead</a:t>
            </a:r>
          </a:p>
          <a:p>
            <a:pPr algn="ctr"/>
            <a:r>
              <a:rPr lang="en-US" sz="3600" b="1" dirty="0">
                <a:latin typeface="Times New Roman"/>
                <a:cs typeface="Times New Roman"/>
              </a:rPr>
              <a:t>Development of Self</a:t>
            </a:r>
          </a:p>
        </p:txBody>
      </p:sp>
      <p:pic>
        <p:nvPicPr>
          <p:cNvPr id="3" name="Picture 2" descr="mead-profil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02" y="2298994"/>
            <a:ext cx="2152437" cy="2935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3141" y="2232095"/>
            <a:ext cx="5297732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/>
            <a:r>
              <a:rPr lang="en-US" sz="2400" b="1" dirty="0">
                <a:latin typeface="Cambria" panose="02040503050406030204" pitchFamily="18" charset="0"/>
                <a:cs typeface="Times New Roman"/>
              </a:rPr>
              <a:t>“Significant Others” </a:t>
            </a:r>
          </a:p>
          <a:p>
            <a:endParaRPr lang="en-US" sz="2400" b="1" dirty="0">
              <a:latin typeface="Cambria" panose="02040503050406030204" pitchFamily="18" charset="0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Gradually, children learn to take the role of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several others at once – now they learn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through playing </a:t>
            </a:r>
            <a:r>
              <a:rPr lang="en-US" sz="2000" i="1" dirty="0">
                <a:latin typeface="Cambria" panose="02040503050406030204" pitchFamily="18" charset="0"/>
                <a:cs typeface="Times New Roman"/>
              </a:rPr>
              <a:t>games</a:t>
            </a:r>
            <a:r>
              <a:rPr lang="en-US" sz="2000" dirty="0">
                <a:latin typeface="Cambria" panose="02040503050406030204" pitchFamily="18" charset="0"/>
                <a:cs typeface="Times New Roman"/>
              </a:rPr>
              <a:t> – where they learn to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anticipate others’ actions and attempt to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fit their actions into concert with these others.</a:t>
            </a:r>
          </a:p>
          <a:p>
            <a:endParaRPr lang="en-US" sz="2000" dirty="0">
              <a:latin typeface="Cambria" panose="02040503050406030204" pitchFamily="18" charset="0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Examples: playing baseball, football, basketball</a:t>
            </a:r>
          </a:p>
          <a:p>
            <a:endParaRPr lang="en-US" sz="2000" b="1" dirty="0">
              <a:latin typeface="Cambria" panose="0204050305040603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3424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7773" y="31355"/>
            <a:ext cx="4568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Times New Roman"/>
                <a:cs typeface="Times New Roman"/>
              </a:rPr>
              <a:t>George Herbert Mead</a:t>
            </a:r>
          </a:p>
          <a:p>
            <a:pPr algn="ctr"/>
            <a:r>
              <a:rPr lang="en-US" sz="3600" b="1" dirty="0">
                <a:latin typeface="Times New Roman"/>
                <a:cs typeface="Times New Roman"/>
              </a:rPr>
              <a:t>Development of Self</a:t>
            </a:r>
          </a:p>
        </p:txBody>
      </p:sp>
      <p:pic>
        <p:nvPicPr>
          <p:cNvPr id="3" name="Picture 2" descr="mead-profil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02" y="2298994"/>
            <a:ext cx="2152437" cy="2935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5779" y="2031183"/>
            <a:ext cx="5416804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/>
            <a:r>
              <a:rPr lang="en-US" sz="2400" b="1" dirty="0">
                <a:latin typeface="Cambria" panose="02040503050406030204" pitchFamily="18" charset="0"/>
                <a:cs typeface="Times New Roman"/>
              </a:rPr>
              <a:t>“Generalized Others” </a:t>
            </a:r>
          </a:p>
          <a:p>
            <a:endParaRPr lang="en-US" sz="2400" b="1" dirty="0">
              <a:latin typeface="Cambria" panose="02040503050406030204" pitchFamily="18" charset="0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Everyday life is much more complicated and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demands that we see ourselves how countless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others within our culture might see us.</a:t>
            </a:r>
          </a:p>
          <a:p>
            <a:endParaRPr lang="en-US" sz="2000" dirty="0">
              <a:latin typeface="Cambria" panose="02040503050406030204" pitchFamily="18" charset="0"/>
              <a:cs typeface="Times New Roman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Mead used the term </a:t>
            </a:r>
            <a:r>
              <a:rPr lang="en-US" sz="2000" i="1" dirty="0">
                <a:latin typeface="Cambria" panose="02040503050406030204" pitchFamily="18" charset="0"/>
                <a:cs typeface="Times New Roman"/>
              </a:rPr>
              <a:t>generalized other</a:t>
            </a:r>
            <a:r>
              <a:rPr lang="en-US" sz="2000" dirty="0">
                <a:latin typeface="Cambria" panose="02040503050406030204" pitchFamily="18" charset="0"/>
                <a:cs typeface="Times New Roman"/>
              </a:rPr>
              <a:t> to refer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to widespread cultural norms and values we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use as references in choosing to act one way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rather than another and in evaluating ourselves.</a:t>
            </a:r>
          </a:p>
        </p:txBody>
      </p:sp>
    </p:spTree>
    <p:extLst>
      <p:ext uri="{BB962C8B-B14F-4D97-AF65-F5344CB8AC3E}">
        <p14:creationId xmlns:p14="http://schemas.microsoft.com/office/powerpoint/2010/main" val="3299156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4680" y="139667"/>
            <a:ext cx="54746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Charles Horton Cooley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“The Looking- Glass Self”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7945" y="1786917"/>
            <a:ext cx="2353465" cy="308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9AB36-7283-B84F-92C3-87F93E3349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5976" y="1753402"/>
            <a:ext cx="2591540" cy="31350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B3F0E4-38BB-C143-99A2-0EEE692A93F2}"/>
              </a:ext>
            </a:extLst>
          </p:cNvPr>
          <p:cNvSpPr txBox="1"/>
          <p:nvPr/>
        </p:nvSpPr>
        <p:spPr>
          <a:xfrm>
            <a:off x="1322777" y="5283378"/>
            <a:ext cx="6133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srgbClr val="000000"/>
                </a:solidFill>
                <a:latin typeface="Cambria" panose="02040503050406030204" pitchFamily="18" charset="0"/>
              </a:rPr>
              <a:t>Our self-image is based on how we think others see us.</a:t>
            </a:r>
          </a:p>
        </p:txBody>
      </p:sp>
    </p:spTree>
    <p:extLst>
      <p:ext uri="{BB962C8B-B14F-4D97-AF65-F5344CB8AC3E}">
        <p14:creationId xmlns:p14="http://schemas.microsoft.com/office/powerpoint/2010/main" val="2448445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4680" y="139667"/>
            <a:ext cx="54746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Charles Horton Cooley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“The Looking- Glass Self”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085" y="2344715"/>
            <a:ext cx="1994287" cy="26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B3F0E4-38BB-C143-99A2-0EEE692A93F2}"/>
              </a:ext>
            </a:extLst>
          </p:cNvPr>
          <p:cNvSpPr txBox="1"/>
          <p:nvPr/>
        </p:nvSpPr>
        <p:spPr>
          <a:xfrm>
            <a:off x="2582411" y="1551133"/>
            <a:ext cx="5598392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</a:rPr>
              <a:t>How do we acquire a sense of </a:t>
            </a:r>
            <a:r>
              <a:rPr lang="ja-JP" altLang="en-US" sz="2400" b="1">
                <a:solidFill>
                  <a:srgbClr val="000000"/>
                </a:solidFill>
                <a:latin typeface="Cambria" panose="02040503050406030204" pitchFamily="18" charset="0"/>
              </a:rPr>
              <a:t>“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</a:rPr>
              <a:t>self?</a:t>
            </a:r>
            <a:r>
              <a:rPr lang="ja-JP" altLang="en-US" sz="2000" b="1">
                <a:solidFill>
                  <a:srgbClr val="000000"/>
                </a:solidFill>
                <a:latin typeface="Cambria" panose="02040503050406030204" pitchFamily="18" charset="0"/>
              </a:rPr>
              <a:t>”</a:t>
            </a:r>
            <a:endParaRPr lang="en-US" altLang="ja-JP" sz="2000" b="1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</a:rPr>
              <a:t>According to Cooley there are three steps: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</a:rPr>
              <a:t>Based on the responses – the feedback –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</a:rPr>
              <a:t>individuals in a social situation receives from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</a:rPr>
              <a:t>others – especially significant others – they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</a:rPr>
              <a:t>imagine how they appear to others.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</a:rPr>
              <a:t>Next, they imagine how these others judge or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</a:rPr>
              <a:t>evaluate that appearance; positively or negatively.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Then, the they internalize the perceived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evaluative judgments of others and begin to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think of themselves in the same way.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71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7463" y="139667"/>
            <a:ext cx="7169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Charles Horton Cooley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“Primary and Secondary Groups”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085" y="2344715"/>
            <a:ext cx="1994287" cy="26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B3F0E4-38BB-C143-99A2-0EEE692A93F2}"/>
              </a:ext>
            </a:extLst>
          </p:cNvPr>
          <p:cNvSpPr txBox="1"/>
          <p:nvPr/>
        </p:nvSpPr>
        <p:spPr>
          <a:xfrm>
            <a:off x="2635376" y="2726790"/>
            <a:ext cx="565379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>
                <a:solidFill>
                  <a:srgbClr val="000000"/>
                </a:solidFill>
                <a:latin typeface="Cambria" panose="02040503050406030204" pitchFamily="18" charset="0"/>
              </a:rPr>
              <a:t>“</a:t>
            </a:r>
            <a:r>
              <a:rPr lang="en-US" sz="2000" i="1" dirty="0">
                <a:solidFill>
                  <a:srgbClr val="000000"/>
                </a:solidFill>
                <a:latin typeface="Cambria" panose="02040503050406030204" pitchFamily="18" charset="0"/>
              </a:rPr>
              <a:t>By primary groups I mean those characterized by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  <a:latin typeface="Cambria" panose="02040503050406030204" pitchFamily="18" charset="0"/>
              </a:rPr>
              <a:t>intimate face-to-face associations and cooperation.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  <a:latin typeface="Cambria" panose="02040503050406030204" pitchFamily="18" charset="0"/>
              </a:rPr>
              <a:t>They are primary in several senses, but chiefly in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  <a:latin typeface="Cambria" panose="02040503050406030204" pitchFamily="18" charset="0"/>
              </a:rPr>
              <a:t>that they are fundamental in forming the social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  <a:latin typeface="Cambria" panose="02040503050406030204" pitchFamily="18" charset="0"/>
              </a:rPr>
              <a:t>nature and ideals of the individual.</a:t>
            </a:r>
            <a:r>
              <a:rPr lang="ja-JP" altLang="en-US" sz="2000" i="1">
                <a:solidFill>
                  <a:srgbClr val="000000"/>
                </a:solidFill>
                <a:latin typeface="Cambria" panose="02040503050406030204" pitchFamily="18" charset="0"/>
              </a:rPr>
              <a:t>”</a:t>
            </a:r>
            <a:endParaRPr lang="en-US" sz="20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244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7463" y="139667"/>
            <a:ext cx="7169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Charles Horton Cooley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“Primary and Secondary Groups”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085" y="2428690"/>
            <a:ext cx="1994287" cy="26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B3F0E4-38BB-C143-99A2-0EEE692A93F2}"/>
              </a:ext>
            </a:extLst>
          </p:cNvPr>
          <p:cNvSpPr txBox="1"/>
          <p:nvPr/>
        </p:nvSpPr>
        <p:spPr>
          <a:xfrm>
            <a:off x="2626046" y="2004375"/>
            <a:ext cx="589392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Cambria" panose="02040503050406030204" pitchFamily="18" charset="0"/>
              </a:rPr>
              <a:t>Primary Groups</a:t>
            </a:r>
            <a:r>
              <a:rPr lang="en-US" sz="2400" b="1" dirty="0">
                <a:latin typeface="Cambria" panose="02040503050406030204" pitchFamily="18" charset="0"/>
              </a:rPr>
              <a:t>             </a:t>
            </a:r>
            <a:r>
              <a:rPr lang="en-US" sz="2400" b="1" u="sng" dirty="0">
                <a:latin typeface="Cambria" panose="02040503050406030204" pitchFamily="18" charset="0"/>
              </a:rPr>
              <a:t>Secondary Groups</a:t>
            </a:r>
          </a:p>
          <a:p>
            <a:endParaRPr lang="en-US" sz="2400" b="1" dirty="0">
              <a:latin typeface="Cambria" panose="02040503050406030204" pitchFamily="18" charset="0"/>
            </a:endParaRPr>
          </a:p>
          <a:p>
            <a:r>
              <a:rPr lang="en-US" sz="2000" b="1" dirty="0">
                <a:latin typeface="Cambria" panose="02040503050406030204" pitchFamily="18" charset="0"/>
              </a:rPr>
              <a:t> 	</a:t>
            </a:r>
            <a:r>
              <a:rPr lang="en-US" sz="2000" dirty="0">
                <a:latin typeface="Cambria" panose="02040503050406030204" pitchFamily="18" charset="0"/>
              </a:rPr>
              <a:t>Personal					Impersonal</a:t>
            </a:r>
          </a:p>
          <a:p>
            <a:r>
              <a:rPr lang="en-US" sz="2000" dirty="0">
                <a:latin typeface="Cambria" panose="02040503050406030204" pitchFamily="18" charset="0"/>
              </a:rPr>
              <a:t> 	Expressive					Instrumental</a:t>
            </a:r>
          </a:p>
          <a:p>
            <a:r>
              <a:rPr lang="en-US" sz="2000" dirty="0">
                <a:latin typeface="Cambria" panose="02040503050406030204" pitchFamily="18" charset="0"/>
              </a:rPr>
              <a:t>							</a:t>
            </a:r>
          </a:p>
          <a:p>
            <a:r>
              <a:rPr lang="en-US" sz="2000" dirty="0">
                <a:latin typeface="Cambria" panose="02040503050406030204" pitchFamily="18" charset="0"/>
              </a:rPr>
              <a:t> 	Small in Size					Larger in Size</a:t>
            </a:r>
          </a:p>
          <a:p>
            <a:r>
              <a:rPr lang="en-US" sz="2000" dirty="0">
                <a:latin typeface="Cambria" panose="02040503050406030204" pitchFamily="18" charset="0"/>
              </a:rPr>
              <a:t> 	Stable, durable				Less durable	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	Family						Classmates</a:t>
            </a:r>
          </a:p>
          <a:p>
            <a:r>
              <a:rPr lang="en-US" sz="2000" dirty="0">
                <a:latin typeface="Cambria" panose="02040503050406030204" pitchFamily="18" charset="0"/>
              </a:rPr>
              <a:t>	Close Friends</a:t>
            </a:r>
            <a:r>
              <a:rPr lang="en-US" sz="2000" b="1" dirty="0">
                <a:latin typeface="Cambria" panose="02040503050406030204" pitchFamily="18" charset="0"/>
              </a:rPr>
              <a:t>				</a:t>
            </a:r>
            <a:r>
              <a:rPr lang="en-US" sz="2000" dirty="0">
                <a:latin typeface="Cambria" panose="02040503050406030204" pitchFamily="18" charset="0"/>
              </a:rPr>
              <a:t>Colleagues	</a:t>
            </a:r>
            <a:endParaRPr lang="en-US" sz="20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56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8652" y="196244"/>
            <a:ext cx="69267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/>
              </a:rPr>
              <a:t>Robert K. Merton (1910 – 2002)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/>
              </a:rPr>
              <a:t>Reference Groups</a:t>
            </a:r>
          </a:p>
        </p:txBody>
      </p:sp>
      <p:pic>
        <p:nvPicPr>
          <p:cNvPr id="5" name="Picture 4" descr="merton cop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87" y="1974163"/>
            <a:ext cx="2203968" cy="2909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712013-F829-5447-AE7A-C4A4E8858E30}"/>
              </a:ext>
            </a:extLst>
          </p:cNvPr>
          <p:cNvSpPr txBox="1"/>
          <p:nvPr/>
        </p:nvSpPr>
        <p:spPr>
          <a:xfrm>
            <a:off x="2872851" y="1951575"/>
            <a:ext cx="532568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A social group is two or more people who</a:t>
            </a:r>
          </a:p>
          <a:p>
            <a:r>
              <a:rPr lang="en-US" sz="2000" dirty="0">
                <a:latin typeface="Cambria" panose="02040503050406030204" pitchFamily="18" charset="0"/>
              </a:rPr>
              <a:t>Identify with and interact with one another.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A reference group is a social group that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serves as a point of reference when deciding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how one should behave, and then how well one</a:t>
            </a:r>
          </a:p>
          <a:p>
            <a:r>
              <a:rPr lang="en-US" sz="2000" dirty="0">
                <a:latin typeface="Cambria" panose="02040503050406030204" pitchFamily="18" charset="0"/>
              </a:rPr>
              <a:t>is doing when they behave.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These “groups” may or may NOT be groups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to which one claims membership or belongs</a:t>
            </a:r>
            <a:r>
              <a:rPr lang="en-US" sz="20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5852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8652" y="196244"/>
            <a:ext cx="69267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/>
              </a:rPr>
              <a:t>Robert K. Merton (1910 – 2002)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/>
              </a:rPr>
              <a:t>Reference Groups</a:t>
            </a:r>
          </a:p>
        </p:txBody>
      </p:sp>
      <p:pic>
        <p:nvPicPr>
          <p:cNvPr id="5" name="Picture 4" descr="merton cop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87" y="1974163"/>
            <a:ext cx="2203968" cy="2909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712013-F829-5447-AE7A-C4A4E8858E30}"/>
              </a:ext>
            </a:extLst>
          </p:cNvPr>
          <p:cNvSpPr txBox="1"/>
          <p:nvPr/>
        </p:nvSpPr>
        <p:spPr>
          <a:xfrm>
            <a:off x="2900843" y="1671656"/>
            <a:ext cx="526894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There are two types of reference groups.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pPr marL="457200" indent="-457200">
              <a:buAutoNum type="arabicParenBoth"/>
            </a:pPr>
            <a:r>
              <a:rPr lang="en-US" sz="2000" dirty="0">
                <a:latin typeface="Cambria" panose="02040503050406030204" pitchFamily="18" charset="0"/>
              </a:rPr>
              <a:t>Normative Reference Group: How should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I behave? What are norms and behavioral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expectations of the group? 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 </a:t>
            </a:r>
          </a:p>
          <a:p>
            <a:r>
              <a:rPr lang="en-US" sz="2000" dirty="0">
                <a:latin typeface="Cambria" panose="02040503050406030204" pitchFamily="18" charset="0"/>
              </a:rPr>
              <a:t>If already a member of the group, processes of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“peer pressure” operate.</a:t>
            </a:r>
          </a:p>
          <a:p>
            <a:r>
              <a:rPr lang="en-US" sz="2000" dirty="0">
                <a:latin typeface="Cambria" panose="02040503050406030204" pitchFamily="18" charset="0"/>
              </a:rPr>
              <a:t> </a:t>
            </a:r>
          </a:p>
          <a:p>
            <a:r>
              <a:rPr lang="en-US" sz="2000" dirty="0">
                <a:latin typeface="Cambria" panose="02040503050406030204" pitchFamily="18" charset="0"/>
              </a:rPr>
              <a:t>If not yet a member, but you would like to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belong, you start conforming to the norms to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make yourself more attractive to the group.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Here, a process known as </a:t>
            </a:r>
            <a:r>
              <a:rPr lang="en-US" sz="2000" i="1" dirty="0">
                <a:latin typeface="Cambria" panose="02040503050406030204" pitchFamily="18" charset="0"/>
              </a:rPr>
              <a:t>anticipatory </a:t>
            </a:r>
          </a:p>
          <a:p>
            <a:r>
              <a:rPr lang="en-US" sz="2000" i="1" dirty="0">
                <a:latin typeface="Cambria" panose="02040503050406030204" pitchFamily="18" charset="0"/>
              </a:rPr>
              <a:t>socialization</a:t>
            </a:r>
            <a:r>
              <a:rPr lang="en-US" sz="2000" dirty="0">
                <a:latin typeface="Cambria" panose="02040503050406030204" pitchFamily="18" charset="0"/>
              </a:rPr>
              <a:t> occurs.</a:t>
            </a:r>
          </a:p>
        </p:txBody>
      </p:sp>
    </p:spTree>
    <p:extLst>
      <p:ext uri="{BB962C8B-B14F-4D97-AF65-F5344CB8AC3E}">
        <p14:creationId xmlns:p14="http://schemas.microsoft.com/office/powerpoint/2010/main" val="1009853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7FBDA5-C1D4-A246-801E-1BE09D71ECE6}"/>
              </a:ext>
            </a:extLst>
          </p:cNvPr>
          <p:cNvSpPr txBox="1"/>
          <p:nvPr/>
        </p:nvSpPr>
        <p:spPr>
          <a:xfrm>
            <a:off x="487418" y="910393"/>
            <a:ext cx="817371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 The socialization process is universal, and the “process” is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exactly the same regardless of the actual content of the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culture that is being transmitted and learned.</a:t>
            </a:r>
          </a:p>
          <a:p>
            <a:endParaRPr lang="en-US" sz="2400" dirty="0"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  In other words, the </a:t>
            </a:r>
            <a:r>
              <a:rPr lang="en-US" sz="2400" i="1" dirty="0">
                <a:latin typeface="Cambria" panose="02040503050406030204" pitchFamily="18" charset="0"/>
              </a:rPr>
              <a:t>social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i="1" dirty="0">
                <a:latin typeface="Cambria" panose="02040503050406030204" pitchFamily="18" charset="0"/>
              </a:rPr>
              <a:t>process</a:t>
            </a:r>
            <a:r>
              <a:rPr lang="en-US" sz="2400" dirty="0">
                <a:latin typeface="Cambria" panose="02040503050406030204" pitchFamily="18" charset="0"/>
              </a:rPr>
              <a:t> that shapes the beliefs,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values, attitudes, norms, customs and traditions of an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eagle scout is exactly the same process that shapes a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member of a juvenile gang.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07FCA-A4B5-C34F-91DF-1EB3B9F34BD6}"/>
              </a:ext>
            </a:extLst>
          </p:cNvPr>
          <p:cNvSpPr txBox="1"/>
          <p:nvPr/>
        </p:nvSpPr>
        <p:spPr>
          <a:xfrm>
            <a:off x="2886835" y="130630"/>
            <a:ext cx="2909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Socialization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E38586-0112-B94F-B4E0-D8DCB9023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28" y="4090813"/>
            <a:ext cx="2569289" cy="2248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B60AFD-FBA1-2C46-BFD3-F550E6C069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232" y="4090813"/>
            <a:ext cx="2756326" cy="22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771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8652" y="196244"/>
            <a:ext cx="69267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/>
              </a:rPr>
              <a:t>Robert K. Merton (1910 – 2002)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/>
              </a:rPr>
              <a:t>Reference Groups</a:t>
            </a:r>
          </a:p>
        </p:txBody>
      </p:sp>
      <p:pic>
        <p:nvPicPr>
          <p:cNvPr id="5" name="Picture 4" descr="merton cop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87" y="1974163"/>
            <a:ext cx="2203968" cy="2909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712013-F829-5447-AE7A-C4A4E8858E30}"/>
              </a:ext>
            </a:extLst>
          </p:cNvPr>
          <p:cNvSpPr txBox="1"/>
          <p:nvPr/>
        </p:nvSpPr>
        <p:spPr>
          <a:xfrm>
            <a:off x="2900843" y="1671656"/>
            <a:ext cx="586724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There are two types of reference groups.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(2) Comparative Reference Group: How am I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doing?</a:t>
            </a:r>
          </a:p>
          <a:p>
            <a:r>
              <a:rPr lang="en-US" sz="2000" dirty="0">
                <a:latin typeface="Cambria" panose="02040503050406030204" pitchFamily="18" charset="0"/>
              </a:rPr>
              <a:t> </a:t>
            </a:r>
          </a:p>
          <a:p>
            <a:r>
              <a:rPr lang="en-US" sz="2000" dirty="0">
                <a:latin typeface="Cambria" panose="02040503050406030204" pitchFamily="18" charset="0"/>
              </a:rPr>
              <a:t>In this case, you use members of the group in which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you belong – or the group you would like to join –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as a frame of reference to evaluate yourself as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compared to them.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b="1" dirty="0">
                <a:latin typeface="Cambria" panose="02040503050406030204" pitchFamily="18" charset="0"/>
              </a:rPr>
              <a:t> </a:t>
            </a:r>
            <a:r>
              <a:rPr lang="en-US" sz="2000" dirty="0">
                <a:latin typeface="Cambria" panose="02040503050406030204" pitchFamily="18" charset="0"/>
              </a:rPr>
              <a:t>In some instances, even though by objective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measures you are doing quite well, you feel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inadequate when you compare yourself to others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who are doing better than you – you experience </a:t>
            </a:r>
          </a:p>
          <a:p>
            <a:r>
              <a:rPr lang="en-US" sz="2000" i="1" dirty="0">
                <a:latin typeface="Cambria" panose="02040503050406030204" pitchFamily="18" charset="0"/>
              </a:rPr>
              <a:t>relative deprivation.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42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9608" y="196244"/>
            <a:ext cx="8404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/>
              </a:rPr>
              <a:t>Robert K. Merton (1910 – 2002)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/>
              </a:rPr>
              <a:t>Reference Individuals &amp; Role – Models</a:t>
            </a:r>
          </a:p>
        </p:txBody>
      </p:sp>
      <p:pic>
        <p:nvPicPr>
          <p:cNvPr id="5" name="Picture 4" descr="merton cop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92" y="1974161"/>
            <a:ext cx="2203968" cy="2909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712013-F829-5447-AE7A-C4A4E8858E30}"/>
              </a:ext>
            </a:extLst>
          </p:cNvPr>
          <p:cNvSpPr txBox="1"/>
          <p:nvPr/>
        </p:nvSpPr>
        <p:spPr>
          <a:xfrm>
            <a:off x="2778023" y="2151726"/>
            <a:ext cx="599638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The person who identifies with a </a:t>
            </a:r>
            <a:r>
              <a:rPr lang="en-US" sz="2000" i="1" dirty="0">
                <a:latin typeface="Cambria" panose="02040503050406030204" pitchFamily="18" charset="0"/>
              </a:rPr>
              <a:t>reference individual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seeks to approximate a wide array of behavior and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values of that individual taken together in their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several social roles.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 </a:t>
            </a:r>
          </a:p>
          <a:p>
            <a:r>
              <a:rPr lang="en-US" sz="2000" dirty="0">
                <a:latin typeface="Cambria" panose="02040503050406030204" pitchFamily="18" charset="0"/>
              </a:rPr>
              <a:t>A </a:t>
            </a:r>
            <a:r>
              <a:rPr lang="en-US" sz="2000" i="1" dirty="0">
                <a:latin typeface="Cambria" panose="02040503050406030204" pitchFamily="18" charset="0"/>
              </a:rPr>
              <a:t>role-model</a:t>
            </a:r>
            <a:r>
              <a:rPr lang="en-US" sz="2000" dirty="0">
                <a:latin typeface="Cambria" panose="02040503050406030204" pitchFamily="18" charset="0"/>
              </a:rPr>
              <a:t> is more restricted in scope and refers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to the behavior and values of an individual in a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single specified role.</a:t>
            </a:r>
          </a:p>
        </p:txBody>
      </p:sp>
    </p:spTree>
    <p:extLst>
      <p:ext uri="{BB962C8B-B14F-4D97-AF65-F5344CB8AC3E}">
        <p14:creationId xmlns:p14="http://schemas.microsoft.com/office/powerpoint/2010/main" val="1317846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9608" y="196244"/>
            <a:ext cx="8404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/>
              </a:rPr>
              <a:t>Robert K. Merton (1910 – 2002)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/>
              </a:rPr>
              <a:t>Reference Individuals &amp; Role – Models</a:t>
            </a:r>
          </a:p>
        </p:txBody>
      </p:sp>
      <p:pic>
        <p:nvPicPr>
          <p:cNvPr id="5" name="Picture 4" descr="merton cop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92" y="1974161"/>
            <a:ext cx="2203968" cy="2909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712013-F829-5447-AE7A-C4A4E8858E30}"/>
              </a:ext>
            </a:extLst>
          </p:cNvPr>
          <p:cNvSpPr txBox="1"/>
          <p:nvPr/>
        </p:nvSpPr>
        <p:spPr>
          <a:xfrm>
            <a:off x="2821560" y="1974161"/>
            <a:ext cx="595284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For example, if I were to say that I admire and would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like to be the person my father is as a total person –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the way he deals with life in general, his kindness,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his understanding, his curiosity – then I am using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him as a </a:t>
            </a:r>
            <a:r>
              <a:rPr lang="en-US" sz="2000" i="1" dirty="0">
                <a:latin typeface="Cambria" panose="02040503050406030204" pitchFamily="18" charset="0"/>
              </a:rPr>
              <a:t>reference individual</a:t>
            </a:r>
            <a:r>
              <a:rPr lang="en-US" sz="2000" dirty="0">
                <a:latin typeface="Cambria" panose="02040503050406030204" pitchFamily="18" charset="0"/>
              </a:rPr>
              <a:t>.</a:t>
            </a:r>
          </a:p>
          <a:p>
            <a:r>
              <a:rPr lang="en-US" sz="2000" dirty="0">
                <a:latin typeface="Cambria" panose="02040503050406030204" pitchFamily="18" charset="0"/>
              </a:rPr>
              <a:t> </a:t>
            </a:r>
          </a:p>
          <a:p>
            <a:r>
              <a:rPr lang="en-US" sz="2000" dirty="0">
                <a:latin typeface="Cambria" panose="02040503050406030204" pitchFamily="18" charset="0"/>
              </a:rPr>
              <a:t>If I were to say, instead, that I would like to be the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kind of father to my children that my father was to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me and my sister, am referring to him as a </a:t>
            </a:r>
          </a:p>
          <a:p>
            <a:r>
              <a:rPr lang="en-US" sz="2000" i="1" dirty="0">
                <a:latin typeface="Cambria" panose="02040503050406030204" pitchFamily="18" charset="0"/>
              </a:rPr>
              <a:t>role-model</a:t>
            </a:r>
            <a:r>
              <a:rPr lang="en-US" sz="2000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023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5EF5C6-377A-0848-A426-444AEC5639B8}"/>
              </a:ext>
            </a:extLst>
          </p:cNvPr>
          <p:cNvSpPr txBox="1"/>
          <p:nvPr/>
        </p:nvSpPr>
        <p:spPr>
          <a:xfrm>
            <a:off x="1981483" y="811764"/>
            <a:ext cx="518103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ambria" panose="02040503050406030204" pitchFamily="18" charset="0"/>
              </a:rPr>
              <a:t>Agents of 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Cambria" panose="02040503050406030204" pitchFamily="18" charset="0"/>
              </a:rPr>
              <a:t>Socialization</a:t>
            </a:r>
          </a:p>
        </p:txBody>
      </p:sp>
      <p:pic>
        <p:nvPicPr>
          <p:cNvPr id="3" name="Picture 2" descr="socialization-contamination1243884839.jpg">
            <a:extLst>
              <a:ext uri="{FF2B5EF4-FFF2-40B4-BE49-F238E27FC236}">
                <a16:creationId xmlns:a16="http://schemas.microsoft.com/office/drawing/2014/main" id="{0D003F26-8B54-BF42-B780-0B1061D7B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294" y="3179049"/>
            <a:ext cx="1836791" cy="286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49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458FA-C710-4C42-9AA6-8B5B1020E7BC}"/>
              </a:ext>
            </a:extLst>
          </p:cNvPr>
          <p:cNvSpPr txBox="1"/>
          <p:nvPr/>
        </p:nvSpPr>
        <p:spPr>
          <a:xfrm>
            <a:off x="2086287" y="53562"/>
            <a:ext cx="4971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Family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50C10-38AE-7D4F-B4E8-9A41BC5EB1B9}"/>
              </a:ext>
            </a:extLst>
          </p:cNvPr>
          <p:cNvSpPr txBox="1"/>
          <p:nvPr/>
        </p:nvSpPr>
        <p:spPr>
          <a:xfrm>
            <a:off x="530488" y="1253891"/>
            <a:ext cx="830028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Each of the major institutions in society plays an important role in the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socialization process. 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Thinking back to the main theoretical perspectives that we are covering –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functional analysis, conflict, and symbolic interaction – you should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remember that each focuses attention on different aspects of the social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world.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 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The functional approach will focus on how the family contributes to the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stability of society. In addition to providing safety, nutrition and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nurturance to infants, it teaches children the beliefs, values, attitudes,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norms, customs and traditions that are appropriate in their particular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culture; the difference between right and wrong.</a:t>
            </a:r>
          </a:p>
          <a:p>
            <a:r>
              <a:rPr lang="en-US" sz="2000" dirty="0">
                <a:latin typeface="Cambria" panose="02040503050406030204" pitchFamily="18" charset="0"/>
              </a:rPr>
              <a:t> </a:t>
            </a:r>
          </a:p>
          <a:p>
            <a:r>
              <a:rPr lang="en-US" sz="2000" dirty="0">
                <a:latin typeface="Cambria" panose="02040503050406030204" pitchFamily="18" charset="0"/>
              </a:rPr>
              <a:t>As another way of seeing the importance attributed to the family, consider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that many analysts blame what they perceive to be the “breakdown of the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family” for many of society’s problems.</a:t>
            </a:r>
          </a:p>
        </p:txBody>
      </p:sp>
    </p:spTree>
    <p:extLst>
      <p:ext uri="{BB962C8B-B14F-4D97-AF65-F5344CB8AC3E}">
        <p14:creationId xmlns:p14="http://schemas.microsoft.com/office/powerpoint/2010/main" val="1594777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458FA-C710-4C42-9AA6-8B5B1020E7BC}"/>
              </a:ext>
            </a:extLst>
          </p:cNvPr>
          <p:cNvSpPr txBox="1"/>
          <p:nvPr/>
        </p:nvSpPr>
        <p:spPr>
          <a:xfrm>
            <a:off x="2086287" y="103851"/>
            <a:ext cx="4971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Family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50C10-38AE-7D4F-B4E8-9A41BC5EB1B9}"/>
              </a:ext>
            </a:extLst>
          </p:cNvPr>
          <p:cNvSpPr txBox="1"/>
          <p:nvPr/>
        </p:nvSpPr>
        <p:spPr>
          <a:xfrm>
            <a:off x="558480" y="1897704"/>
            <a:ext cx="781932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The conflict approach reminds us that different sub-cultures exist in a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society and that some of the beliefs, values, attitudes, norms, customs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and traditions of one sub-culture are bound to be somewhat different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than others. Think, for a moment, about cultural differences among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people of different races, social classes, and geographical location.</a:t>
            </a:r>
          </a:p>
          <a:p>
            <a:r>
              <a:rPr lang="en-US" sz="2000" dirty="0">
                <a:latin typeface="Cambria" panose="02040503050406030204" pitchFamily="18" charset="0"/>
              </a:rPr>
              <a:t> 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The symbolic interaction perspective tends to focus upon the “how”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of socialization. How, for example,  should parents discipline their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children? Sending them to “time out” in their room? Give them a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spanking? Hitting them with a “switch?” When does discipline shade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over into child abuse?</a:t>
            </a:r>
          </a:p>
        </p:txBody>
      </p:sp>
    </p:spTree>
    <p:extLst>
      <p:ext uri="{BB962C8B-B14F-4D97-AF65-F5344CB8AC3E}">
        <p14:creationId xmlns:p14="http://schemas.microsoft.com/office/powerpoint/2010/main" val="1664677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458FA-C710-4C42-9AA6-8B5B1020E7BC}"/>
              </a:ext>
            </a:extLst>
          </p:cNvPr>
          <p:cNvSpPr txBox="1"/>
          <p:nvPr/>
        </p:nvSpPr>
        <p:spPr>
          <a:xfrm>
            <a:off x="2086287" y="103851"/>
            <a:ext cx="4971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Education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50C10-38AE-7D4F-B4E8-9A41BC5EB1B9}"/>
              </a:ext>
            </a:extLst>
          </p:cNvPr>
          <p:cNvSpPr txBox="1"/>
          <p:nvPr/>
        </p:nvSpPr>
        <p:spPr>
          <a:xfrm>
            <a:off x="630952" y="1596623"/>
            <a:ext cx="788209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Our primary schools are designed primarily to teach the basic skills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needed to live in society –the three “Rs” of reading writing and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arithmetic (even though the latter two do not begin with the letter “R.” 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But more, of course, is involved. Some of life’s lessons are taught as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well: share, play fair, don’t hit, don’t take things that aren’t yours,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clean up your own mess, and don't run with scissors. It is also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usually the first setting where children meet others who are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different from them in some way.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Some sociologists have examined what they refer to as the </a:t>
            </a:r>
            <a:r>
              <a:rPr lang="en-US" sz="2000" i="1" dirty="0">
                <a:latin typeface="Cambria" panose="02040503050406030204" pitchFamily="18" charset="0"/>
              </a:rPr>
              <a:t>hidden </a:t>
            </a:r>
          </a:p>
          <a:p>
            <a:r>
              <a:rPr lang="en-US" sz="2000" i="1" dirty="0">
                <a:latin typeface="Cambria" panose="02040503050406030204" pitchFamily="18" charset="0"/>
              </a:rPr>
              <a:t>curriculum</a:t>
            </a:r>
            <a:r>
              <a:rPr lang="en-US" sz="2000" dirty="0">
                <a:latin typeface="Cambria" panose="02040503050406030204" pitchFamily="18" charset="0"/>
              </a:rPr>
              <a:t> in primary schools. This refers to unwritten, unofficial,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and often unintended lessons, values, and perspectives that students</a:t>
            </a:r>
          </a:p>
          <a:p>
            <a:r>
              <a:rPr lang="en-US" sz="2000" dirty="0">
                <a:latin typeface="Cambria" panose="02040503050406030204" pitchFamily="18" charset="0"/>
              </a:rPr>
              <a:t>learn in school: learning to be prompt; conformity to authority;</a:t>
            </a:r>
          </a:p>
          <a:p>
            <a:r>
              <a:rPr lang="en-US" sz="2000" dirty="0">
                <a:latin typeface="Cambria" panose="02040503050406030204" pitchFamily="18" charset="0"/>
              </a:rPr>
              <a:t>learning to follow orders . . . All needed to be a good “worker” rather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than owner . . . </a:t>
            </a:r>
          </a:p>
        </p:txBody>
      </p:sp>
    </p:spTree>
    <p:extLst>
      <p:ext uri="{BB962C8B-B14F-4D97-AF65-F5344CB8AC3E}">
        <p14:creationId xmlns:p14="http://schemas.microsoft.com/office/powerpoint/2010/main" val="1847805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458FA-C710-4C42-9AA6-8B5B1020E7BC}"/>
              </a:ext>
            </a:extLst>
          </p:cNvPr>
          <p:cNvSpPr txBox="1"/>
          <p:nvPr/>
        </p:nvSpPr>
        <p:spPr>
          <a:xfrm>
            <a:off x="2086287" y="103851"/>
            <a:ext cx="4971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Education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50C10-38AE-7D4F-B4E8-9A41BC5EB1B9}"/>
              </a:ext>
            </a:extLst>
          </p:cNvPr>
          <p:cNvSpPr txBox="1"/>
          <p:nvPr/>
        </p:nvSpPr>
        <p:spPr>
          <a:xfrm>
            <a:off x="630952" y="1596623"/>
            <a:ext cx="8162812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As seen in the short, required reading, “Children’s Books and Segregation </a:t>
            </a:r>
          </a:p>
          <a:p>
            <a:r>
              <a:rPr lang="en-US" sz="2000" dirty="0"/>
              <a:t>in the Workplace” by Steven </a:t>
            </a:r>
            <a:r>
              <a:rPr lang="en-US" sz="2000" dirty="0" err="1"/>
              <a:t>Vallas</a:t>
            </a:r>
            <a:r>
              <a:rPr lang="en-US" sz="2000" dirty="0"/>
              <a:t>, children’s books often reinforce the </a:t>
            </a:r>
          </a:p>
          <a:p>
            <a:r>
              <a:rPr lang="en-US" sz="2000" dirty="0"/>
              <a:t>conventional cultural attitudes in mainstream society by providing biased </a:t>
            </a:r>
          </a:p>
          <a:p>
            <a:r>
              <a:rPr lang="en-US" sz="2000" dirty="0"/>
              <a:t>and stereotypical depictions of males and females.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The same criticism was leveled at the popular series, </a:t>
            </a:r>
            <a:r>
              <a:rPr lang="en-US" sz="2000" i="1" dirty="0"/>
              <a:t>Dick and Jane</a:t>
            </a:r>
            <a:r>
              <a:rPr lang="en-US" sz="2000" dirty="0"/>
              <a:t> which </a:t>
            </a:r>
          </a:p>
          <a:p>
            <a:r>
              <a:rPr lang="en-US" sz="2000" dirty="0"/>
              <a:t>were used in classroom in the United States for nearly four decades, reaching </a:t>
            </a:r>
          </a:p>
          <a:p>
            <a:r>
              <a:rPr lang="en-US" sz="2000" dirty="0"/>
              <a:t>the height of their popularity in the 1950s, when 80 percent of first-grade </a:t>
            </a:r>
          </a:p>
          <a:p>
            <a:r>
              <a:rPr lang="en-US" sz="2000" dirty="0"/>
              <a:t>students in the United States were learning to read through these stories. </a:t>
            </a:r>
          </a:p>
          <a:p>
            <a:endParaRPr lang="en-US" sz="2000" dirty="0"/>
          </a:p>
          <a:p>
            <a:r>
              <a:rPr lang="en-US" sz="2000" dirty="0"/>
              <a:t>Class, gender, and racial biases were noted. Little girls were depicted as </a:t>
            </a:r>
          </a:p>
          <a:p>
            <a:r>
              <a:rPr lang="en-US" sz="2000" dirty="0"/>
              <a:t>passive and dependent, while "Mother" stayed at home, did housework, </a:t>
            </a:r>
          </a:p>
          <a:p>
            <a:r>
              <a:rPr lang="en-US" sz="2000" dirty="0"/>
              <a:t>and raised the children. </a:t>
            </a:r>
          </a:p>
        </p:txBody>
      </p:sp>
    </p:spTree>
    <p:extLst>
      <p:ext uri="{BB962C8B-B14F-4D97-AF65-F5344CB8AC3E}">
        <p14:creationId xmlns:p14="http://schemas.microsoft.com/office/powerpoint/2010/main" val="2874248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458FA-C710-4C42-9AA6-8B5B1020E7BC}"/>
              </a:ext>
            </a:extLst>
          </p:cNvPr>
          <p:cNvSpPr txBox="1"/>
          <p:nvPr/>
        </p:nvSpPr>
        <p:spPr>
          <a:xfrm>
            <a:off x="2086287" y="103851"/>
            <a:ext cx="4971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Education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7AF9F-FD9B-F24C-A3C4-6F1D0D0A9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34" y="2063747"/>
            <a:ext cx="2514414" cy="3702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16CE38-25F4-E94D-8679-9DB23DE3B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812" y="2063747"/>
            <a:ext cx="2468489" cy="3702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FA9826-2FD1-774C-BA9E-27A925064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365" y="2082445"/>
            <a:ext cx="2849220" cy="372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31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281DB31-9FEF-2148-AAD8-A2929F09D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0050" y="2479446"/>
            <a:ext cx="2503899" cy="369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E458FA-C710-4C42-9AA6-8B5B1020E7BC}"/>
              </a:ext>
            </a:extLst>
          </p:cNvPr>
          <p:cNvSpPr txBox="1"/>
          <p:nvPr/>
        </p:nvSpPr>
        <p:spPr>
          <a:xfrm>
            <a:off x="1396618" y="124566"/>
            <a:ext cx="65780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Social Groups &amp; Peer Pressure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2B6B3-0258-124E-B766-337B1209E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8" y="2479446"/>
            <a:ext cx="2760666" cy="36538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C9D5A7-50C5-814E-8DBA-5C3E3C566B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049" y="2466054"/>
            <a:ext cx="2823423" cy="3690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050C10-38AE-7D4F-B4E8-9A41BC5EB1B9}"/>
              </a:ext>
            </a:extLst>
          </p:cNvPr>
          <p:cNvSpPr txBox="1"/>
          <p:nvPr/>
        </p:nvSpPr>
        <p:spPr>
          <a:xfrm>
            <a:off x="390528" y="1533809"/>
            <a:ext cx="8162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Have you ever done something against your better judgment because you</a:t>
            </a:r>
          </a:p>
          <a:p>
            <a:r>
              <a:rPr lang="en-US" sz="2000" dirty="0">
                <a:latin typeface="Cambria" panose="02040503050406030204" pitchFamily="18" charset="0"/>
              </a:rPr>
              <a:t>were concerned about how your friends would respond?</a:t>
            </a:r>
          </a:p>
        </p:txBody>
      </p:sp>
    </p:spTree>
    <p:extLst>
      <p:ext uri="{BB962C8B-B14F-4D97-AF65-F5344CB8AC3E}">
        <p14:creationId xmlns:p14="http://schemas.microsoft.com/office/powerpoint/2010/main" val="733948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7FBDA5-C1D4-A246-801E-1BE09D71ECE6}"/>
              </a:ext>
            </a:extLst>
          </p:cNvPr>
          <p:cNvSpPr txBox="1"/>
          <p:nvPr/>
        </p:nvSpPr>
        <p:spPr>
          <a:xfrm>
            <a:off x="487418" y="910393"/>
            <a:ext cx="82877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 There are various “agents” of socialization. Family, friends,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significant others, peers, primary, secondary and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reference groups, educators, and equally important, the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mass media – as you will see when you watch the trailer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for Jean Kilbourne’s “Killing Us Softly, 4: Advertising’s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	Image of Women.”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07FCA-A4B5-C34F-91DF-1EB3B9F34BD6}"/>
              </a:ext>
            </a:extLst>
          </p:cNvPr>
          <p:cNvSpPr txBox="1"/>
          <p:nvPr/>
        </p:nvSpPr>
        <p:spPr>
          <a:xfrm>
            <a:off x="2886835" y="130630"/>
            <a:ext cx="2909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Socialization</a:t>
            </a:r>
          </a:p>
        </p:txBody>
      </p:sp>
      <p:pic>
        <p:nvPicPr>
          <p:cNvPr id="6" name="Picture 5" descr="socialization-contamination1243884839.jpg">
            <a:extLst>
              <a:ext uri="{FF2B5EF4-FFF2-40B4-BE49-F238E27FC236}">
                <a16:creationId xmlns:a16="http://schemas.microsoft.com/office/drawing/2014/main" id="{BAB6998A-0964-0A41-AA16-FE48B3E05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024" y="3429000"/>
            <a:ext cx="1836791" cy="2867187"/>
          </a:xfrm>
          <a:prstGeom prst="rect">
            <a:avLst/>
          </a:prstGeom>
        </p:spPr>
      </p:pic>
      <p:pic>
        <p:nvPicPr>
          <p:cNvPr id="8" name="Picture 7" descr="Killing us softly.jpg">
            <a:extLst>
              <a:ext uri="{FF2B5EF4-FFF2-40B4-BE49-F238E27FC236}">
                <a16:creationId xmlns:a16="http://schemas.microsoft.com/office/drawing/2014/main" id="{194D8251-2A79-6D42-86B4-2C0D1310F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581" y="3429000"/>
            <a:ext cx="1986435" cy="291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79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458FA-C710-4C42-9AA6-8B5B1020E7BC}"/>
              </a:ext>
            </a:extLst>
          </p:cNvPr>
          <p:cNvSpPr txBox="1"/>
          <p:nvPr/>
        </p:nvSpPr>
        <p:spPr>
          <a:xfrm>
            <a:off x="2147876" y="109121"/>
            <a:ext cx="4971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Mass Media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50C10-38AE-7D4F-B4E8-9A41BC5EB1B9}"/>
              </a:ext>
            </a:extLst>
          </p:cNvPr>
          <p:cNvSpPr txBox="1"/>
          <p:nvPr/>
        </p:nvSpPr>
        <p:spPr>
          <a:xfrm>
            <a:off x="390528" y="1341561"/>
            <a:ext cx="835549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mass media is a powerful agent of socialization. The next two slides contain short </a:t>
            </a:r>
          </a:p>
          <a:p>
            <a:r>
              <a:rPr lang="en-US" dirty="0"/>
              <a:t>videos discussing how women are portrayed in advertising and the impact of these </a:t>
            </a:r>
          </a:p>
          <a:p>
            <a:r>
              <a:rPr lang="en-US" dirty="0"/>
              <a:t>depictions. The following two contain videos on how African Americans have been </a:t>
            </a:r>
          </a:p>
          <a:p>
            <a:r>
              <a:rPr lang="en-US" dirty="0"/>
              <a:t>portrayed in popular culture. The last one, a tour of The Jim Crow Museum, not only </a:t>
            </a:r>
          </a:p>
          <a:p>
            <a:r>
              <a:rPr lang="en-US" dirty="0"/>
              <a:t>indicates the impact of these depictions on the self-image of African Americans during </a:t>
            </a:r>
          </a:p>
          <a:p>
            <a:r>
              <a:rPr lang="en-US" dirty="0"/>
              <a:t>the Jim Crow era, but also serves as a tool to educate – or-re-socialize – members of the </a:t>
            </a:r>
          </a:p>
          <a:p>
            <a:r>
              <a:rPr lang="en-US" dirty="0"/>
              <a:t>dominant group so that they might re-interpret the portrayals they have seen.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What impact do you think that these depictions have? How have they shaped both the </a:t>
            </a:r>
          </a:p>
          <a:p>
            <a:r>
              <a:rPr lang="en-US" dirty="0"/>
              <a:t>self-image of women and African Americans and the way that they are perceived and </a:t>
            </a:r>
          </a:p>
          <a:p>
            <a:r>
              <a:rPr lang="en-US" dirty="0"/>
              <a:t>treated by others?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4C5DFD-F7BF-BF4E-A3AF-097CBDC64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038" y="4476768"/>
            <a:ext cx="1485242" cy="2079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3C48A1-1F67-3049-BBC6-EF4F4D6E89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05" y="4486487"/>
            <a:ext cx="1436891" cy="2023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05C30D-3C4D-B140-A0A7-31EFF90FB2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962" y="4486487"/>
            <a:ext cx="1485242" cy="2073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4BF2C2-ECD7-914F-B4AC-936FDD6042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669" y="4523247"/>
            <a:ext cx="1986383" cy="198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712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Killing Us Softly 4 - Trailer [Featuring Jean Kilbourne]">
            <a:hlinkClick r:id="" action="ppaction://media"/>
            <a:extLst>
              <a:ext uri="{FF2B5EF4-FFF2-40B4-BE49-F238E27FC236}">
                <a16:creationId xmlns:a16="http://schemas.microsoft.com/office/drawing/2014/main" id="{E798BEA3-4E26-884D-BAED-6758DB121B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101D1C-1B83-7148-AAAF-04CB263379FB}"/>
              </a:ext>
            </a:extLst>
          </p:cNvPr>
          <p:cNvSpPr txBox="1"/>
          <p:nvPr/>
        </p:nvSpPr>
        <p:spPr>
          <a:xfrm>
            <a:off x="299035" y="5293111"/>
            <a:ext cx="8545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Jean Kilbourne’s “Still Killing Us Softly 4: </a:t>
            </a:r>
          </a:p>
          <a:p>
            <a:pPr algn="ctr"/>
            <a:r>
              <a:rPr lang="en-US" sz="2400" dirty="0">
                <a:latin typeface="Cambria" panose="02040503050406030204" pitchFamily="18" charset="0"/>
              </a:rPr>
              <a:t>Advertising’s Image of Women”</a:t>
            </a:r>
          </a:p>
          <a:p>
            <a:pPr algn="ctr"/>
            <a:r>
              <a:rPr lang="en-US" sz="2400" dirty="0"/>
              <a:t>(Make sure that the </a:t>
            </a:r>
            <a:r>
              <a:rPr lang="en-US" sz="2400" dirty="0" err="1"/>
              <a:t>powerpoint</a:t>
            </a:r>
            <a:r>
              <a:rPr lang="en-US" sz="2400" dirty="0"/>
              <a:t> is in presentation slide show mode).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37B3B0-E85B-0E46-9378-587E41DC85A3}"/>
              </a:ext>
            </a:extLst>
          </p:cNvPr>
          <p:cNvSpPr txBox="1"/>
          <p:nvPr/>
        </p:nvSpPr>
        <p:spPr>
          <a:xfrm>
            <a:off x="1970871" y="111512"/>
            <a:ext cx="52022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Mass Media</a:t>
            </a:r>
          </a:p>
        </p:txBody>
      </p:sp>
    </p:spTree>
    <p:extLst>
      <p:ext uri="{BB962C8B-B14F-4D97-AF65-F5344CB8AC3E}">
        <p14:creationId xmlns:p14="http://schemas.microsoft.com/office/powerpoint/2010/main" val="73596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101D1C-1B83-7148-AAAF-04CB263379FB}"/>
              </a:ext>
            </a:extLst>
          </p:cNvPr>
          <p:cNvSpPr txBox="1"/>
          <p:nvPr/>
        </p:nvSpPr>
        <p:spPr>
          <a:xfrm>
            <a:off x="2519197" y="5404623"/>
            <a:ext cx="4105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Jean Kilbourne’s “Slim Hopes”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37B3B0-E85B-0E46-9378-587E41DC85A3}"/>
              </a:ext>
            </a:extLst>
          </p:cNvPr>
          <p:cNvSpPr txBox="1"/>
          <p:nvPr/>
        </p:nvSpPr>
        <p:spPr>
          <a:xfrm>
            <a:off x="1970871" y="111512"/>
            <a:ext cx="52022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Mass Media</a:t>
            </a:r>
          </a:p>
        </p:txBody>
      </p:sp>
      <p:pic>
        <p:nvPicPr>
          <p:cNvPr id="5" name="Online Media 4" descr="Slim Hopes: Advertising &amp; the Obsession With Thinness">
            <a:hlinkClick r:id="" action="ppaction://media"/>
            <a:extLst>
              <a:ext uri="{FF2B5EF4-FFF2-40B4-BE49-F238E27FC236}">
                <a16:creationId xmlns:a16="http://schemas.microsoft.com/office/drawing/2014/main" id="{DEF03254-EE67-9247-8132-33DC4D273D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03863" y="1516566"/>
            <a:ext cx="5019902" cy="376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3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101D1C-1B83-7148-AAAF-04CB263379FB}"/>
              </a:ext>
            </a:extLst>
          </p:cNvPr>
          <p:cNvSpPr txBox="1"/>
          <p:nvPr/>
        </p:nvSpPr>
        <p:spPr>
          <a:xfrm>
            <a:off x="725723" y="5306838"/>
            <a:ext cx="78561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“Ethnic Notions”</a:t>
            </a:r>
          </a:p>
          <a:p>
            <a:pPr algn="ctr"/>
            <a:r>
              <a:rPr lang="en-US" sz="2000" dirty="0">
                <a:latin typeface="Cambria" panose="02040503050406030204" pitchFamily="18" charset="0"/>
              </a:rPr>
              <a:t>Please notice the cartoons that appear during the first few minutes.</a:t>
            </a:r>
          </a:p>
          <a:p>
            <a:pPr algn="ctr"/>
            <a:r>
              <a:rPr lang="en-US" sz="2000" dirty="0">
                <a:latin typeface="Cambria" panose="02040503050406030204" pitchFamily="18" charset="0"/>
              </a:rPr>
              <a:t>Cartoons  . . . for children who are impressionable . . . white children . . 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37B3B0-E85B-0E46-9378-587E41DC85A3}"/>
              </a:ext>
            </a:extLst>
          </p:cNvPr>
          <p:cNvSpPr txBox="1"/>
          <p:nvPr/>
        </p:nvSpPr>
        <p:spPr>
          <a:xfrm>
            <a:off x="1970871" y="111512"/>
            <a:ext cx="52022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Mass Media</a:t>
            </a:r>
          </a:p>
        </p:txBody>
      </p:sp>
      <p:pic>
        <p:nvPicPr>
          <p:cNvPr id="2" name="Online Media 1" descr="Ethnic Notions">
            <a:hlinkClick r:id="" action="ppaction://media"/>
            <a:extLst>
              <a:ext uri="{FF2B5EF4-FFF2-40B4-BE49-F238E27FC236}">
                <a16:creationId xmlns:a16="http://schemas.microsoft.com/office/drawing/2014/main" id="{62D76683-4D78-8B40-AB51-6FD51496D8B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61671" y="1311841"/>
            <a:ext cx="5311458" cy="39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3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101D1C-1B83-7148-AAAF-04CB263379FB}"/>
              </a:ext>
            </a:extLst>
          </p:cNvPr>
          <p:cNvSpPr txBox="1"/>
          <p:nvPr/>
        </p:nvSpPr>
        <p:spPr>
          <a:xfrm>
            <a:off x="2550741" y="5382320"/>
            <a:ext cx="4042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“The New Jim Crow Museum”</a:t>
            </a:r>
          </a:p>
          <a:p>
            <a:pPr algn="ctr"/>
            <a:r>
              <a:rPr lang="en-US" sz="2400" dirty="0">
                <a:latin typeface="Cambria" panose="02040503050406030204" pitchFamily="18" charset="0"/>
              </a:rPr>
              <a:t>Guided Tour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37B3B0-E85B-0E46-9378-587E41DC85A3}"/>
              </a:ext>
            </a:extLst>
          </p:cNvPr>
          <p:cNvSpPr txBox="1"/>
          <p:nvPr/>
        </p:nvSpPr>
        <p:spPr>
          <a:xfrm>
            <a:off x="1970871" y="111512"/>
            <a:ext cx="52022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Mass Media</a:t>
            </a:r>
          </a:p>
        </p:txBody>
      </p:sp>
      <p:pic>
        <p:nvPicPr>
          <p:cNvPr id="5" name="Online Media 4" descr="The New Jim Crow Museum">
            <a:hlinkClick r:id="" action="ppaction://media"/>
            <a:extLst>
              <a:ext uri="{FF2B5EF4-FFF2-40B4-BE49-F238E27FC236}">
                <a16:creationId xmlns:a16="http://schemas.microsoft.com/office/drawing/2014/main" id="{5425C555-5277-9942-924D-573C80A04BD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9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458FA-C710-4C42-9AA6-8B5B1020E7BC}"/>
              </a:ext>
            </a:extLst>
          </p:cNvPr>
          <p:cNvSpPr txBox="1"/>
          <p:nvPr/>
        </p:nvSpPr>
        <p:spPr>
          <a:xfrm>
            <a:off x="2147876" y="109121"/>
            <a:ext cx="4971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Mass Media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50C10-38AE-7D4F-B4E8-9A41BC5EB1B9}"/>
              </a:ext>
            </a:extLst>
          </p:cNvPr>
          <p:cNvSpPr txBox="1"/>
          <p:nvPr/>
        </p:nvSpPr>
        <p:spPr>
          <a:xfrm>
            <a:off x="390528" y="1341561"/>
            <a:ext cx="84632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These troubling depictions of African Americans have also appeared on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television.  During the 1950s, the following women provided important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role-models and reference individuals in the black community. Zora Neale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Hurston is considered one of the pre-eminent writers of twentieth-century.</a:t>
            </a:r>
          </a:p>
          <a:p>
            <a:r>
              <a:rPr lang="en-US" sz="2000" dirty="0">
                <a:latin typeface="Cambria" panose="02040503050406030204" pitchFamily="18" charset="0"/>
              </a:rPr>
              <a:t>An African-American poet, Gwendolyn Brooks won the Pulitzer Prize for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Poetry in 1950. And an American playwright and writer, Lorraine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Hansberry’s </a:t>
            </a:r>
            <a:r>
              <a:rPr lang="en-US" sz="2000" i="1" dirty="0">
                <a:latin typeface="Cambria" panose="02040503050406030204" pitchFamily="18" charset="0"/>
              </a:rPr>
              <a:t>A Raisin in the Sun </a:t>
            </a:r>
            <a:r>
              <a:rPr lang="en-US" sz="2000" dirty="0">
                <a:latin typeface="Cambria" panose="02040503050406030204" pitchFamily="18" charset="0"/>
              </a:rPr>
              <a:t>made her the first African-American woman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to produce a drama on Broadway in 1959.</a:t>
            </a:r>
          </a:p>
        </p:txBody>
      </p:sp>
      <p:pic>
        <p:nvPicPr>
          <p:cNvPr id="10" name="Picture 9" descr="Hurston copy.jpg">
            <a:extLst>
              <a:ext uri="{FF2B5EF4-FFF2-40B4-BE49-F238E27FC236}">
                <a16:creationId xmlns:a16="http://schemas.microsoft.com/office/drawing/2014/main" id="{8F9443F5-CEAE-E14D-9DD5-86501EE13D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385" y="4040080"/>
            <a:ext cx="1494193" cy="2334310"/>
          </a:xfrm>
          <a:prstGeom prst="rect">
            <a:avLst/>
          </a:prstGeom>
        </p:spPr>
      </p:pic>
      <p:pic>
        <p:nvPicPr>
          <p:cNvPr id="11" name="Picture 10" descr="Brooks.jpg">
            <a:extLst>
              <a:ext uri="{FF2B5EF4-FFF2-40B4-BE49-F238E27FC236}">
                <a16:creationId xmlns:a16="http://schemas.microsoft.com/office/drawing/2014/main" id="{474FB8B2-92B4-004D-A673-29867EAD8A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143" y="4055186"/>
            <a:ext cx="1846475" cy="2334310"/>
          </a:xfrm>
          <a:prstGeom prst="rect">
            <a:avLst/>
          </a:prstGeom>
        </p:spPr>
      </p:pic>
      <p:pic>
        <p:nvPicPr>
          <p:cNvPr id="12" name="Picture 11" descr="hansberry3 copy.jpg">
            <a:extLst>
              <a:ext uri="{FF2B5EF4-FFF2-40B4-BE49-F238E27FC236}">
                <a16:creationId xmlns:a16="http://schemas.microsoft.com/office/drawing/2014/main" id="{1479A552-FC23-304A-B658-383D67A20B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770" y="4055186"/>
            <a:ext cx="2902025" cy="23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795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458FA-C710-4C42-9AA6-8B5B1020E7BC}"/>
              </a:ext>
            </a:extLst>
          </p:cNvPr>
          <p:cNvSpPr txBox="1"/>
          <p:nvPr/>
        </p:nvSpPr>
        <p:spPr>
          <a:xfrm>
            <a:off x="2147876" y="109121"/>
            <a:ext cx="4971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Mass Media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50C10-38AE-7D4F-B4E8-9A41BC5EB1B9}"/>
              </a:ext>
            </a:extLst>
          </p:cNvPr>
          <p:cNvSpPr txBox="1"/>
          <p:nvPr/>
        </p:nvSpPr>
        <p:spPr>
          <a:xfrm>
            <a:off x="390528" y="1341561"/>
            <a:ext cx="821551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But throughout the 1950s the only roles available to black women were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housekeepers, or </a:t>
            </a:r>
            <a:r>
              <a:rPr lang="en-US" sz="2000" dirty="0" err="1">
                <a:latin typeface="Cambria" panose="02040503050406030204" pitchFamily="18" charset="0"/>
              </a:rPr>
              <a:t>Mammys</a:t>
            </a:r>
            <a:r>
              <a:rPr lang="en-US" sz="2000" dirty="0">
                <a:latin typeface="Cambria" panose="02040503050406030204" pitchFamily="18" charset="0"/>
              </a:rPr>
              <a:t>. Louise Beavers played the role of Beulah, “the</a:t>
            </a:r>
          </a:p>
          <a:p>
            <a:r>
              <a:rPr lang="en-US" sz="2000" dirty="0">
                <a:latin typeface="Cambria" panose="02040503050406030204" pitchFamily="18" charset="0"/>
              </a:rPr>
              <a:t>Queen of the kitchen,” in the first nationally broadcast weekly television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series starring an Afro-American in the leading role (1950-1952). Next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came Amanda Rudolph who played a housekeeper on the popular show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with Danny Thomas, </a:t>
            </a:r>
            <a:r>
              <a:rPr lang="en-US" sz="2000" i="1" dirty="0">
                <a:latin typeface="Cambria" panose="02040503050406030204" pitchFamily="18" charset="0"/>
              </a:rPr>
              <a:t>Make Room for Daddy</a:t>
            </a:r>
            <a:r>
              <a:rPr lang="en-US" sz="2000" dirty="0">
                <a:latin typeface="Cambria" panose="02040503050406030204" pitchFamily="18" charset="0"/>
              </a:rPr>
              <a:t> (1954-1964). Amanda’s sister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played </a:t>
            </a:r>
            <a:r>
              <a:rPr lang="en-US" sz="2000" dirty="0" err="1">
                <a:latin typeface="Cambria" panose="02040503050406030204" pitchFamily="18" charset="0"/>
              </a:rPr>
              <a:t>Birde</a:t>
            </a:r>
            <a:r>
              <a:rPr lang="en-US" sz="2000" dirty="0">
                <a:latin typeface="Cambria" panose="02040503050406030204" pitchFamily="18" charset="0"/>
              </a:rPr>
              <a:t>, the “good natured housekeeper on </a:t>
            </a:r>
            <a:r>
              <a:rPr lang="en-US" sz="2000" i="1" dirty="0">
                <a:latin typeface="Cambria" panose="02040503050406030204" pitchFamily="18" charset="0"/>
              </a:rPr>
              <a:t>The Great Gildersleeve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(1955).</a:t>
            </a:r>
          </a:p>
        </p:txBody>
      </p:sp>
      <p:pic>
        <p:nvPicPr>
          <p:cNvPr id="8" name="Picture 5" descr="beaulah-beavers">
            <a:extLst>
              <a:ext uri="{FF2B5EF4-FFF2-40B4-BE49-F238E27FC236}">
                <a16:creationId xmlns:a16="http://schemas.microsoft.com/office/drawing/2014/main" id="{E03745D6-FE1A-8D45-B547-DE6ACD21E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246" y="4108960"/>
            <a:ext cx="1786954" cy="217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annyjeanamandarandolph.JPG">
            <a:extLst>
              <a:ext uri="{FF2B5EF4-FFF2-40B4-BE49-F238E27FC236}">
                <a16:creationId xmlns:a16="http://schemas.microsoft.com/office/drawing/2014/main" id="{19702557-7BB4-0247-B69F-AA814FFA50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199" y="4108960"/>
            <a:ext cx="2900022" cy="2175017"/>
          </a:xfrm>
          <a:prstGeom prst="rect">
            <a:avLst/>
          </a:prstGeom>
        </p:spPr>
      </p:pic>
      <p:pic>
        <p:nvPicPr>
          <p:cNvPr id="13" name="Picture 2" descr="Lil-Randolph-Gildersleeve">
            <a:extLst>
              <a:ext uri="{FF2B5EF4-FFF2-40B4-BE49-F238E27FC236}">
                <a16:creationId xmlns:a16="http://schemas.microsoft.com/office/drawing/2014/main" id="{32D49ACE-838D-7F47-B52D-1408BB024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lum contras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1378" y="4101526"/>
            <a:ext cx="2902835" cy="215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5463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458FA-C710-4C42-9AA6-8B5B1020E7BC}"/>
              </a:ext>
            </a:extLst>
          </p:cNvPr>
          <p:cNvSpPr txBox="1"/>
          <p:nvPr/>
        </p:nvSpPr>
        <p:spPr>
          <a:xfrm>
            <a:off x="2147876" y="109121"/>
            <a:ext cx="4971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Mass Media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50C10-38AE-7D4F-B4E8-9A41BC5EB1B9}"/>
              </a:ext>
            </a:extLst>
          </p:cNvPr>
          <p:cNvSpPr txBox="1"/>
          <p:nvPr/>
        </p:nvSpPr>
        <p:spPr>
          <a:xfrm>
            <a:off x="390528" y="1341561"/>
            <a:ext cx="844494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There were also many prominent black role-models in the black</a:t>
            </a:r>
          </a:p>
          <a:p>
            <a:r>
              <a:rPr lang="en-US" sz="2000" dirty="0">
                <a:latin typeface="Cambria" panose="02040503050406030204" pitchFamily="18" charset="0"/>
              </a:rPr>
              <a:t>community at the time: An important </a:t>
            </a:r>
            <a:r>
              <a:rPr lang="en-US" sz="2000" dirty="0">
                <a:latin typeface="Times New Roman"/>
                <a:cs typeface="Times New Roman"/>
              </a:rPr>
              <a:t>American poet, novelist, playwright, </a:t>
            </a:r>
          </a:p>
          <a:p>
            <a:r>
              <a:rPr lang="en-US" sz="2000" dirty="0">
                <a:latin typeface="Times New Roman"/>
                <a:cs typeface="Times New Roman"/>
              </a:rPr>
              <a:t>and columnist, Langston Hughes 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was recognized as an important literary figure </a:t>
            </a:r>
          </a:p>
          <a:p>
            <a:r>
              <a:rPr lang="en-US" sz="2000" dirty="0">
                <a:latin typeface="Times New Roman"/>
                <a:ea typeface="Times New Roman"/>
                <a:cs typeface="Times New Roman"/>
              </a:rPr>
              <a:t>during the 1920s, a period known as the “Harlem Renaissance.” E. Franklin</a:t>
            </a:r>
          </a:p>
          <a:p>
            <a:r>
              <a:rPr lang="en-US" sz="2000" dirty="0">
                <a:latin typeface="Times New Roman"/>
                <a:cs typeface="Times New Roman"/>
              </a:rPr>
              <a:t>Frazier was a prominent sociologist. His book, </a:t>
            </a:r>
            <a:r>
              <a:rPr lang="en-US" sz="2000" i="1" dirty="0">
                <a:latin typeface="Times New Roman"/>
                <a:cs typeface="Times New Roman"/>
              </a:rPr>
              <a:t>The Negro Family in the United </a:t>
            </a:r>
          </a:p>
          <a:p>
            <a:r>
              <a:rPr lang="en-US" sz="2000" i="1" dirty="0" err="1">
                <a:latin typeface="Times New Roman"/>
                <a:cs typeface="Times New Roman"/>
              </a:rPr>
              <a:t>States</a:t>
            </a:r>
            <a:r>
              <a:rPr lang="en-US" sz="2000" dirty="0" err="1">
                <a:latin typeface="Times New Roman"/>
                <a:cs typeface="Times New Roman"/>
              </a:rPr>
              <a:t>,was</a:t>
            </a:r>
            <a:r>
              <a:rPr lang="en-US" sz="2000" dirty="0">
                <a:latin typeface="Times New Roman"/>
                <a:cs typeface="Times New Roman"/>
              </a:rPr>
              <a:t> awarded the 1940 </a:t>
            </a:r>
            <a:r>
              <a:rPr lang="en-US" sz="2000" dirty="0" err="1">
                <a:latin typeface="Times New Roman"/>
                <a:cs typeface="Times New Roman"/>
              </a:rPr>
              <a:t>Anisfield</a:t>
            </a:r>
            <a:r>
              <a:rPr lang="en-US" sz="2000" dirty="0">
                <a:latin typeface="Times New Roman"/>
                <a:cs typeface="Times New Roman"/>
              </a:rPr>
              <a:t>-Wolf Book Award for the most </a:t>
            </a:r>
          </a:p>
          <a:p>
            <a:r>
              <a:rPr lang="en-US" sz="2000" dirty="0">
                <a:latin typeface="Times New Roman"/>
                <a:cs typeface="Times New Roman"/>
              </a:rPr>
              <a:t>significant work in the field of race relations. And Ralph Bunche, an American </a:t>
            </a:r>
          </a:p>
          <a:p>
            <a:r>
              <a:rPr lang="en-US" sz="2000" dirty="0">
                <a:latin typeface="Times New Roman"/>
                <a:cs typeface="Times New Roman"/>
              </a:rPr>
              <a:t>political scientist, academic, and diplomat, received the 1950 Nobel Peace Prize </a:t>
            </a:r>
          </a:p>
          <a:p>
            <a:r>
              <a:rPr lang="en-US" sz="2000" dirty="0">
                <a:latin typeface="Times New Roman"/>
                <a:cs typeface="Times New Roman"/>
              </a:rPr>
              <a:t>for his role as mediator in the dispute over Palestine.</a:t>
            </a:r>
            <a:endParaRPr lang="en-US" sz="2000" dirty="0"/>
          </a:p>
        </p:txBody>
      </p:sp>
      <p:pic>
        <p:nvPicPr>
          <p:cNvPr id="7" name="Picture 6" descr="LangstonHughes copy.jpg">
            <a:extLst>
              <a:ext uri="{FF2B5EF4-FFF2-40B4-BE49-F238E27FC236}">
                <a16:creationId xmlns:a16="http://schemas.microsoft.com/office/drawing/2014/main" id="{6B96FBB8-0B32-1041-A9D2-4F61750085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349" y="4314532"/>
            <a:ext cx="2419706" cy="1949208"/>
          </a:xfrm>
          <a:prstGeom prst="rect">
            <a:avLst/>
          </a:prstGeom>
        </p:spPr>
      </p:pic>
      <p:pic>
        <p:nvPicPr>
          <p:cNvPr id="8" name="Picture 7" descr="Frazier copy.jpg">
            <a:extLst>
              <a:ext uri="{FF2B5EF4-FFF2-40B4-BE49-F238E27FC236}">
                <a16:creationId xmlns:a16="http://schemas.microsoft.com/office/drawing/2014/main" id="{E2AF039B-1DE1-F54E-89E5-C8B20BC9F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350" y="4301790"/>
            <a:ext cx="1855529" cy="1974691"/>
          </a:xfrm>
          <a:prstGeom prst="rect">
            <a:avLst/>
          </a:prstGeom>
        </p:spPr>
      </p:pic>
      <p:pic>
        <p:nvPicPr>
          <p:cNvPr id="9" name="Picture 8" descr="Bunche copy.jpg">
            <a:extLst>
              <a:ext uri="{FF2B5EF4-FFF2-40B4-BE49-F238E27FC236}">
                <a16:creationId xmlns:a16="http://schemas.microsoft.com/office/drawing/2014/main" id="{A131F388-1893-E64B-9D46-CD1413B8AE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947" y="4227443"/>
            <a:ext cx="1702419" cy="205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45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458FA-C710-4C42-9AA6-8B5B1020E7BC}"/>
              </a:ext>
            </a:extLst>
          </p:cNvPr>
          <p:cNvSpPr txBox="1"/>
          <p:nvPr/>
        </p:nvSpPr>
        <p:spPr>
          <a:xfrm>
            <a:off x="2147876" y="109121"/>
            <a:ext cx="4971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Mass Media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50C10-38AE-7D4F-B4E8-9A41BC5EB1B9}"/>
              </a:ext>
            </a:extLst>
          </p:cNvPr>
          <p:cNvSpPr txBox="1"/>
          <p:nvPr/>
        </p:nvSpPr>
        <p:spPr>
          <a:xfrm>
            <a:off x="390528" y="1341561"/>
            <a:ext cx="83610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And yet, the roles available to black men portrayed them as servants,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lazy and shiftless, menial workers, child-like, incompetent characters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or con-artists.</a:t>
            </a:r>
          </a:p>
          <a:p>
            <a:r>
              <a:rPr lang="en-US" sz="2000" dirty="0">
                <a:latin typeface="Cambria" panose="02040503050406030204" pitchFamily="18" charset="0"/>
              </a:rPr>
              <a:t> </a:t>
            </a:r>
          </a:p>
          <a:p>
            <a:r>
              <a:rPr lang="en-US" sz="2000" dirty="0">
                <a:latin typeface="Cambria" panose="02040503050406030204" pitchFamily="18" charset="0"/>
              </a:rPr>
              <a:t>On the </a:t>
            </a:r>
            <a:r>
              <a:rPr lang="en-US" sz="2000" i="1" dirty="0">
                <a:latin typeface="Cambria" panose="02040503050406030204" pitchFamily="18" charset="0"/>
              </a:rPr>
              <a:t>Jack Benny </a:t>
            </a:r>
            <a:r>
              <a:rPr lang="en-US" sz="2000" dirty="0">
                <a:latin typeface="Cambria" panose="02040503050406030204" pitchFamily="18" charset="0"/>
              </a:rPr>
              <a:t>Show, which ran for seventeen years from 1950 to 1966,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Eddie “Rochester” Anderson played Benny’s valet and driver.</a:t>
            </a:r>
          </a:p>
        </p:txBody>
      </p:sp>
      <p:pic>
        <p:nvPicPr>
          <p:cNvPr id="10" name="Picture 1026" descr="Rochester-Benny-1950">
            <a:extLst>
              <a:ext uri="{FF2B5EF4-FFF2-40B4-BE49-F238E27FC236}">
                <a16:creationId xmlns:a16="http://schemas.microsoft.com/office/drawing/2014/main" id="{0A37743A-F6AD-5041-B5A3-3A5B77C82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09"/>
          <a:stretch>
            <a:fillRect/>
          </a:stretch>
        </p:blipFill>
        <p:spPr bwMode="auto">
          <a:xfrm>
            <a:off x="1788014" y="3429000"/>
            <a:ext cx="2288334" cy="300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bennyandanderson.jpg">
            <a:extLst>
              <a:ext uri="{FF2B5EF4-FFF2-40B4-BE49-F238E27FC236}">
                <a16:creationId xmlns:a16="http://schemas.microsoft.com/office/drawing/2014/main" id="{FB03D268-57BA-A941-8C88-39A8AFEA79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865" y="3429000"/>
            <a:ext cx="2334528" cy="300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151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458FA-C710-4C42-9AA6-8B5B1020E7BC}"/>
              </a:ext>
            </a:extLst>
          </p:cNvPr>
          <p:cNvSpPr txBox="1"/>
          <p:nvPr/>
        </p:nvSpPr>
        <p:spPr>
          <a:xfrm>
            <a:off x="2147876" y="109121"/>
            <a:ext cx="4971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Mass Media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50C10-38AE-7D4F-B4E8-9A41BC5EB1B9}"/>
              </a:ext>
            </a:extLst>
          </p:cNvPr>
          <p:cNvSpPr txBox="1"/>
          <p:nvPr/>
        </p:nvSpPr>
        <p:spPr>
          <a:xfrm>
            <a:off x="390528" y="1341561"/>
            <a:ext cx="841191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When </a:t>
            </a:r>
            <a:r>
              <a:rPr lang="en-US" sz="2000" i="1" dirty="0">
                <a:latin typeface="Cambria" panose="02040503050406030204" pitchFamily="18" charset="0"/>
              </a:rPr>
              <a:t>Amos ‘N’ Andy – which was a major hit on radio – aired </a:t>
            </a:r>
            <a:r>
              <a:rPr lang="en-US" sz="2000" dirty="0">
                <a:latin typeface="Cambria" panose="02040503050406030204" pitchFamily="18" charset="0"/>
              </a:rPr>
              <a:t> aired in 1951,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the NAACP immediately protested, claiming that  </a:t>
            </a:r>
            <a:r>
              <a:rPr lang="en-US" sz="2000" i="1" dirty="0">
                <a:latin typeface="Cambria" panose="02040503050406030204" pitchFamily="18" charset="0"/>
              </a:rPr>
              <a:t>“Amos ‘n’ Andy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  <a:r>
              <a:rPr lang="en-US" sz="2000" i="1" dirty="0">
                <a:latin typeface="Cambria" panose="02040503050406030204" pitchFamily="18" charset="0"/>
              </a:rPr>
              <a:t>depicts the </a:t>
            </a:r>
          </a:p>
          <a:p>
            <a:r>
              <a:rPr lang="en-US" sz="2000" i="1" dirty="0">
                <a:latin typeface="Cambria" panose="02040503050406030204" pitchFamily="18" charset="0"/>
              </a:rPr>
              <a:t>Negro in a stereotyped and degrading manner . . . . It strengthens the </a:t>
            </a:r>
          </a:p>
          <a:p>
            <a:r>
              <a:rPr lang="en-US" sz="2000" i="1" dirty="0">
                <a:latin typeface="Cambria" panose="02040503050406030204" pitchFamily="18" charset="0"/>
              </a:rPr>
              <a:t>conclusion among uninformed or prejudiced people that Negroes and other </a:t>
            </a:r>
          </a:p>
          <a:p>
            <a:r>
              <a:rPr lang="en-US" sz="2000" i="1" dirty="0">
                <a:latin typeface="Cambria" panose="02040503050406030204" pitchFamily="18" charset="0"/>
              </a:rPr>
              <a:t>minorities are inferior, lazy, dumb, and dishonest.”</a:t>
            </a:r>
            <a:r>
              <a:rPr lang="en-US" sz="2000" dirty="0">
                <a:latin typeface="Cambria" panose="02040503050406030204" pitchFamily="18" charset="0"/>
              </a:rPr>
              <a:t> Characters on the show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are portrayed as </a:t>
            </a:r>
            <a:r>
              <a:rPr lang="en-US" sz="2000" i="1" dirty="0">
                <a:latin typeface="Cambria" panose="02040503050406030204" pitchFamily="18" charset="0"/>
              </a:rPr>
              <a:t>“quacks and thieves, slippery cowards ignorant of their </a:t>
            </a:r>
          </a:p>
          <a:p>
            <a:r>
              <a:rPr lang="en-US" sz="2000" i="1" dirty="0">
                <a:latin typeface="Cambria" panose="02040503050406030204" pitchFamily="18" charset="0"/>
              </a:rPr>
              <a:t>professions.”</a:t>
            </a:r>
            <a:r>
              <a:rPr lang="en-US" sz="2000" dirty="0">
                <a:latin typeface="Cambria" panose="02040503050406030204" pitchFamily="18" charset="0"/>
              </a:rPr>
              <a:t>  </a:t>
            </a:r>
          </a:p>
        </p:txBody>
      </p:sp>
      <p:pic>
        <p:nvPicPr>
          <p:cNvPr id="6" name="Picture 5" descr="amos-andy1.jpg">
            <a:extLst>
              <a:ext uri="{FF2B5EF4-FFF2-40B4-BE49-F238E27FC236}">
                <a16:creationId xmlns:a16="http://schemas.microsoft.com/office/drawing/2014/main" id="{3C7C8594-BA59-3043-85E9-7EBF8B9267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99" y="3787650"/>
            <a:ext cx="2017581" cy="255311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6DC2BA2-6E85-1F47-AFB2-643E671B7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1" y="3850888"/>
            <a:ext cx="1902058" cy="248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94FAB61-8065-A146-A723-912FBDD28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3490" y="3782899"/>
            <a:ext cx="1995617" cy="262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76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7FBDA5-C1D4-A246-801E-1BE09D71ECE6}"/>
              </a:ext>
            </a:extLst>
          </p:cNvPr>
          <p:cNvSpPr txBox="1"/>
          <p:nvPr/>
        </p:nvSpPr>
        <p:spPr>
          <a:xfrm>
            <a:off x="487418" y="910393"/>
            <a:ext cx="82604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The movie that I have assigned, “Death in Gaza,” illustrates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the process and agents of socialization by examining the lives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of three children growing up along the Gaza strip – Ahmed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and his best friend </a:t>
            </a:r>
            <a:r>
              <a:rPr lang="en-US" sz="2400" dirty="0" err="1">
                <a:latin typeface="Cambria" panose="02040503050406030204" pitchFamily="18" charset="0"/>
              </a:rPr>
              <a:t>Mohammud</a:t>
            </a:r>
            <a:r>
              <a:rPr lang="en-US" sz="2400" dirty="0">
                <a:latin typeface="Cambria" panose="02040503050406030204" pitchFamily="18" charset="0"/>
              </a:rPr>
              <a:t> – two twelve-year-old boys –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and </a:t>
            </a:r>
            <a:r>
              <a:rPr lang="en-US" sz="2400" dirty="0" err="1">
                <a:latin typeface="Cambria" panose="02040503050406030204" pitchFamily="18" charset="0"/>
              </a:rPr>
              <a:t>Najla</a:t>
            </a:r>
            <a:r>
              <a:rPr lang="en-US" sz="2400" dirty="0">
                <a:latin typeface="Cambria" panose="02040503050406030204" pitchFamily="18" charset="0"/>
              </a:rPr>
              <a:t> – a sixteen-year-old girl. As you watch the film</a:t>
            </a:r>
          </a:p>
          <a:p>
            <a:r>
              <a:rPr lang="en-US" sz="2400" dirty="0">
                <a:latin typeface="Cambria" panose="02040503050406030204" pitchFamily="18" charset="0"/>
              </a:rPr>
              <a:t>after completing this power point, pay particular attention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to the processes and agents of socialization.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07FCA-A4B5-C34F-91DF-1EB3B9F34BD6}"/>
              </a:ext>
            </a:extLst>
          </p:cNvPr>
          <p:cNvSpPr txBox="1"/>
          <p:nvPr/>
        </p:nvSpPr>
        <p:spPr>
          <a:xfrm>
            <a:off x="2886835" y="130630"/>
            <a:ext cx="2909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Socialization</a:t>
            </a:r>
          </a:p>
        </p:txBody>
      </p:sp>
      <p:pic>
        <p:nvPicPr>
          <p:cNvPr id="7" name="Picture 6" descr="Deathingaza.jpg">
            <a:extLst>
              <a:ext uri="{FF2B5EF4-FFF2-40B4-BE49-F238E27FC236}">
                <a16:creationId xmlns:a16="http://schemas.microsoft.com/office/drawing/2014/main" id="{5B697D7F-4A23-2147-A895-43B702DFB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654" y="3834880"/>
            <a:ext cx="1734691" cy="25862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4A0F3C-3053-5546-A314-3A0469E42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08" y="4110457"/>
            <a:ext cx="2161476" cy="1721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80EEDE-6A7A-FD43-8973-F4604DC37F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515" y="4110457"/>
            <a:ext cx="2279702" cy="172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19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458FA-C710-4C42-9AA6-8B5B1020E7BC}"/>
              </a:ext>
            </a:extLst>
          </p:cNvPr>
          <p:cNvSpPr txBox="1"/>
          <p:nvPr/>
        </p:nvSpPr>
        <p:spPr>
          <a:xfrm>
            <a:off x="2147876" y="109121"/>
            <a:ext cx="4971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Mass Media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50C10-38AE-7D4F-B4E8-9A41BC5EB1B9}"/>
              </a:ext>
            </a:extLst>
          </p:cNvPr>
          <p:cNvSpPr txBox="1"/>
          <p:nvPr/>
        </p:nvSpPr>
        <p:spPr>
          <a:xfrm>
            <a:off x="390528" y="1557151"/>
            <a:ext cx="77364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And, in fact, the show had as main characters Tim Moore as the lying,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scheming George Stevens, a.k.a. “The Kingfish,” Johnny Lee as the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incompetent lawyer Algonquin J. </a:t>
            </a:r>
            <a:r>
              <a:rPr lang="en-US" sz="2000" dirty="0" err="1">
                <a:latin typeface="Cambria" panose="02040503050406030204" pitchFamily="18" charset="0"/>
              </a:rPr>
              <a:t>Calhoon</a:t>
            </a:r>
            <a:r>
              <a:rPr lang="en-US" sz="2000" dirty="0">
                <a:latin typeface="Cambria" panose="02040503050406030204" pitchFamily="18" charset="0"/>
              </a:rPr>
              <a:t>, and Willie Best as the lazy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janitor named </a:t>
            </a:r>
            <a:r>
              <a:rPr lang="en-US" sz="2000" dirty="0" err="1">
                <a:latin typeface="Cambria" panose="02040503050406030204" pitchFamily="18" charset="0"/>
              </a:rPr>
              <a:t>Lightnin</a:t>
            </a:r>
            <a:r>
              <a:rPr lang="en-US" sz="2000" dirty="0">
                <a:latin typeface="Cambria" panose="02040503050406030204" pitchFamily="18" charset="0"/>
              </a:rPr>
              <a:t>.’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7334499-922F-6443-9D4E-43EF253F2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6456" y="3307472"/>
            <a:ext cx="1818264" cy="272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mosjohnny677.JPG">
            <a:extLst>
              <a:ext uri="{FF2B5EF4-FFF2-40B4-BE49-F238E27FC236}">
                <a16:creationId xmlns:a16="http://schemas.microsoft.com/office/drawing/2014/main" id="{CBCCE99B-D549-CC40-8892-1A3D43DF5A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1160" y="3248537"/>
            <a:ext cx="2884855" cy="2778008"/>
          </a:xfrm>
          <a:prstGeom prst="rect">
            <a:avLst/>
          </a:prstGeom>
        </p:spPr>
      </p:pic>
      <p:pic>
        <p:nvPicPr>
          <p:cNvPr id="11" name="Picture 10" descr="amos_n_andy_kingfish2011-big-ver.jpg">
            <a:extLst>
              <a:ext uri="{FF2B5EF4-FFF2-40B4-BE49-F238E27FC236}">
                <a16:creationId xmlns:a16="http://schemas.microsoft.com/office/drawing/2014/main" id="{157D9CA5-FB0D-2F48-ACBF-2ADA096E8C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3" y="3248537"/>
            <a:ext cx="2209884" cy="278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829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458FA-C710-4C42-9AA6-8B5B1020E7BC}"/>
              </a:ext>
            </a:extLst>
          </p:cNvPr>
          <p:cNvSpPr txBox="1"/>
          <p:nvPr/>
        </p:nvSpPr>
        <p:spPr>
          <a:xfrm>
            <a:off x="2147876" y="109121"/>
            <a:ext cx="4971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Mass Media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50C10-38AE-7D4F-B4E8-9A41BC5EB1B9}"/>
              </a:ext>
            </a:extLst>
          </p:cNvPr>
          <p:cNvSpPr txBox="1"/>
          <p:nvPr/>
        </p:nvSpPr>
        <p:spPr>
          <a:xfrm>
            <a:off x="390528" y="1557151"/>
            <a:ext cx="808240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After </a:t>
            </a:r>
            <a:r>
              <a:rPr lang="en-US" sz="2000" i="1" dirty="0">
                <a:latin typeface="Cambria" panose="02040503050406030204" pitchFamily="18" charset="0"/>
              </a:rPr>
              <a:t>Amon ‘N’ </a:t>
            </a:r>
            <a:r>
              <a:rPr lang="en-US" sz="2000" dirty="0">
                <a:latin typeface="Cambria" panose="02040503050406030204" pitchFamily="18" charset="0"/>
              </a:rPr>
              <a:t>Andy was cancelled, Willie Best landed two roles: one as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/>
              </a:rPr>
              <a:t>a likeable childlike dunce and handyman for a family in </a:t>
            </a:r>
            <a:r>
              <a:rPr lang="en-US" sz="2000" i="1" dirty="0">
                <a:latin typeface="Cambria" panose="02040503050406030204" pitchFamily="18" charset="0"/>
                <a:cs typeface="Times New Roman"/>
              </a:rPr>
              <a:t>The Trouble With</a:t>
            </a:r>
          </a:p>
          <a:p>
            <a:r>
              <a:rPr lang="en-US" sz="2000" i="1" dirty="0">
                <a:latin typeface="Cambria" panose="02040503050406030204" pitchFamily="18" charset="0"/>
                <a:cs typeface="Times New Roman"/>
              </a:rPr>
              <a:t>Father</a:t>
            </a:r>
            <a:r>
              <a:rPr lang="en-US" sz="2000" dirty="0">
                <a:latin typeface="Cambria" panose="02040503050406030204" pitchFamily="18" charset="0"/>
                <a:cs typeface="Times New Roman"/>
              </a:rPr>
              <a:t>, and then as ‘Charlie,” t</a:t>
            </a:r>
            <a:r>
              <a:rPr lang="en-US" sz="2000" dirty="0">
                <a:latin typeface="Cambria" panose="02040503050406030204" pitchFamily="18" charset="0"/>
              </a:rPr>
              <a:t>he constantly startled and </a:t>
            </a:r>
            <a:r>
              <a:rPr lang="ja-JP" altLang="en-US" sz="2000">
                <a:latin typeface="Cambria" panose="02040503050406030204" pitchFamily="18" charset="0"/>
              </a:rPr>
              <a:t>“</a:t>
            </a:r>
            <a:r>
              <a:rPr lang="en-US" sz="2000" dirty="0">
                <a:latin typeface="Cambria" panose="02040503050406030204" pitchFamily="18" charset="0"/>
              </a:rPr>
              <a:t>bug-eyed</a:t>
            </a:r>
            <a:r>
              <a:rPr lang="ja-JP" altLang="en-US" sz="2000">
                <a:latin typeface="Cambria" panose="02040503050406030204" pitchFamily="18" charset="0"/>
              </a:rPr>
              <a:t>”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elevator </a:t>
            </a:r>
            <a:r>
              <a:rPr lang="ja-JP" altLang="en-US" sz="2000">
                <a:latin typeface="Cambria" panose="02040503050406030204" pitchFamily="18" charset="0"/>
              </a:rPr>
              <a:t>“</a:t>
            </a:r>
            <a:r>
              <a:rPr lang="en-US" sz="2000" dirty="0">
                <a:latin typeface="Cambria" panose="02040503050406030204" pitchFamily="18" charset="0"/>
              </a:rPr>
              <a:t>boy</a:t>
            </a:r>
            <a:r>
              <a:rPr lang="ja-JP" altLang="en-US" sz="2000">
                <a:latin typeface="Cambria" panose="02040503050406030204" pitchFamily="18" charset="0"/>
              </a:rPr>
              <a:t>”</a:t>
            </a:r>
            <a:r>
              <a:rPr lang="en-US" altLang="ja-JP" sz="2000" dirty="0">
                <a:latin typeface="Cambria" panose="02040503050406030204" pitchFamily="18" charset="0"/>
              </a:rPr>
              <a:t> in </a:t>
            </a:r>
            <a:r>
              <a:rPr lang="en-US" altLang="ja-JP" sz="2000" i="1" dirty="0">
                <a:latin typeface="Cambria" panose="02040503050406030204" pitchFamily="18" charset="0"/>
              </a:rPr>
              <a:t>My Little Margie</a:t>
            </a:r>
            <a:r>
              <a:rPr lang="en-US" altLang="ja-JP" sz="2000" dirty="0">
                <a:latin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</a:endParaRPr>
          </a:p>
          <a:p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7" name="Picture 6" descr="the-trouble-with-father-the-stu-erwin-show-b4bc.jpg">
            <a:extLst>
              <a:ext uri="{FF2B5EF4-FFF2-40B4-BE49-F238E27FC236}">
                <a16:creationId xmlns:a16="http://schemas.microsoft.com/office/drawing/2014/main" id="{C0014AA9-5ACD-B34F-89CE-3F6F285893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5842" y="3188367"/>
            <a:ext cx="2914526" cy="2786601"/>
          </a:xfrm>
          <a:prstGeom prst="rect">
            <a:avLst/>
          </a:prstGeom>
        </p:spPr>
      </p:pic>
      <p:pic>
        <p:nvPicPr>
          <p:cNvPr id="8" name="Picture 2" descr="Best-Willie-Margie">
            <a:extLst>
              <a:ext uri="{FF2B5EF4-FFF2-40B4-BE49-F238E27FC236}">
                <a16:creationId xmlns:a16="http://schemas.microsoft.com/office/drawing/2014/main" id="{F82123BB-5341-824E-8184-183108634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4000" contras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9359" y="3188367"/>
            <a:ext cx="1944815" cy="278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9604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458FA-C710-4C42-9AA6-8B5B1020E7BC}"/>
              </a:ext>
            </a:extLst>
          </p:cNvPr>
          <p:cNvSpPr txBox="1"/>
          <p:nvPr/>
        </p:nvSpPr>
        <p:spPr>
          <a:xfrm>
            <a:off x="2147876" y="109121"/>
            <a:ext cx="4971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Agents of Socialization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Mass Media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50C10-38AE-7D4F-B4E8-9A41BC5EB1B9}"/>
              </a:ext>
            </a:extLst>
          </p:cNvPr>
          <p:cNvSpPr txBox="1"/>
          <p:nvPr/>
        </p:nvSpPr>
        <p:spPr>
          <a:xfrm>
            <a:off x="390528" y="1557151"/>
            <a:ext cx="761753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And, of course, let’s not forget Buckwheat on </a:t>
            </a:r>
            <a:r>
              <a:rPr lang="en-US" sz="2000" i="1" dirty="0">
                <a:latin typeface="Cambria" panose="02040503050406030204" pitchFamily="18" charset="0"/>
              </a:rPr>
              <a:t>‘Lil Rascals</a:t>
            </a:r>
            <a:r>
              <a:rPr lang="en-US" altLang="ja-JP" sz="2000" dirty="0">
                <a:latin typeface="Cambria" panose="02040503050406030204" pitchFamily="18" charset="0"/>
              </a:rPr>
              <a:t>.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During our next unit, on Race, Prejudice, and Discrimination, we will</a:t>
            </a:r>
          </a:p>
          <a:p>
            <a:r>
              <a:rPr lang="en-US" sz="2000" dirty="0">
                <a:latin typeface="Cambria" panose="02040503050406030204" pitchFamily="18" charset="0"/>
              </a:rPr>
              <a:t>continue this discussion and examine how these images can lead to</a:t>
            </a:r>
          </a:p>
          <a:p>
            <a:r>
              <a:rPr lang="en-US" sz="2000" dirty="0">
                <a:latin typeface="Cambria" panose="02040503050406030204" pitchFamily="18" charset="0"/>
              </a:rPr>
              <a:t>prejudicial attitudes and discriminatory actions. </a:t>
            </a:r>
          </a:p>
        </p:txBody>
      </p:sp>
      <p:pic>
        <p:nvPicPr>
          <p:cNvPr id="9" name="Picture 8" descr="ChildhoodFriends2.jpg">
            <a:extLst>
              <a:ext uri="{FF2B5EF4-FFF2-40B4-BE49-F238E27FC236}">
                <a16:creationId xmlns:a16="http://schemas.microsoft.com/office/drawing/2014/main" id="{AEBF7C02-BEDD-3245-8184-DCCAEB0C7A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722" y="3677690"/>
            <a:ext cx="2705866" cy="2482152"/>
          </a:xfrm>
          <a:prstGeom prst="rect">
            <a:avLst/>
          </a:prstGeom>
        </p:spPr>
      </p:pic>
      <p:pic>
        <p:nvPicPr>
          <p:cNvPr id="10" name="Picture 9" descr="buckwheat2.jpg">
            <a:extLst>
              <a:ext uri="{FF2B5EF4-FFF2-40B4-BE49-F238E27FC236}">
                <a16:creationId xmlns:a16="http://schemas.microsoft.com/office/drawing/2014/main" id="{80907FA9-FB0E-E44E-8CF3-74755A176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546" y="3688795"/>
            <a:ext cx="1680117" cy="248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41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7FBDA5-C1D4-A246-801E-1BE09D71ECE6}"/>
              </a:ext>
            </a:extLst>
          </p:cNvPr>
          <p:cNvSpPr txBox="1"/>
          <p:nvPr/>
        </p:nvSpPr>
        <p:spPr>
          <a:xfrm>
            <a:off x="487418" y="910393"/>
            <a:ext cx="817993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To guide your thinking, apply the sociological concepts of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looking-glass self, role-models, significant and generalized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others, and primary, secondary, and reference groups.</a:t>
            </a:r>
          </a:p>
          <a:p>
            <a:r>
              <a:rPr lang="en-US" sz="2400" dirty="0">
                <a:latin typeface="Cambria" panose="02040503050406030204" pitchFamily="18" charset="0"/>
              </a:rPr>
              <a:t> </a:t>
            </a:r>
          </a:p>
          <a:p>
            <a:r>
              <a:rPr lang="en-US" sz="2400" dirty="0">
                <a:latin typeface="Cambria" panose="02040503050406030204" pitchFamily="18" charset="0"/>
              </a:rPr>
              <a:t>Think, also, about how these children are being socialized by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the different institutions that make up society – how they</a:t>
            </a:r>
          </a:p>
          <a:p>
            <a:r>
              <a:rPr lang="en-US" sz="2400" dirty="0">
                <a:latin typeface="Cambria" panose="02040503050406030204" pitchFamily="18" charset="0"/>
              </a:rPr>
              <a:t>are learning </a:t>
            </a:r>
            <a:r>
              <a:rPr lang="en-US" sz="2400" i="1" dirty="0">
                <a:latin typeface="Cambria" panose="02040503050406030204" pitchFamily="18" charset="0"/>
              </a:rPr>
              <a:t>about and from </a:t>
            </a:r>
            <a:r>
              <a:rPr lang="en-US" sz="2400" dirty="0">
                <a:latin typeface="Cambria" panose="02040503050406030204" pitchFamily="18" charset="0"/>
              </a:rPr>
              <a:t>their  families at home, their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teachers in schools, and their political and religious leaders.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07FCA-A4B5-C34F-91DF-1EB3B9F34BD6}"/>
              </a:ext>
            </a:extLst>
          </p:cNvPr>
          <p:cNvSpPr txBox="1"/>
          <p:nvPr/>
        </p:nvSpPr>
        <p:spPr>
          <a:xfrm>
            <a:off x="2886835" y="130630"/>
            <a:ext cx="2909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Socialization</a:t>
            </a:r>
          </a:p>
        </p:txBody>
      </p:sp>
      <p:pic>
        <p:nvPicPr>
          <p:cNvPr id="7" name="Picture 6" descr="Deathingaza.jpg">
            <a:extLst>
              <a:ext uri="{FF2B5EF4-FFF2-40B4-BE49-F238E27FC236}">
                <a16:creationId xmlns:a16="http://schemas.microsoft.com/office/drawing/2014/main" id="{5B697D7F-4A23-2147-A895-43B702DFB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204" y="4394718"/>
            <a:ext cx="1490615" cy="22223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5A0F2C-1C51-ED40-8B4B-21CA1B941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951" y="4548996"/>
            <a:ext cx="2161476" cy="1721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4E9522-1662-F84A-BF18-3C1CEAE7B8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799" y="4548995"/>
            <a:ext cx="2279702" cy="172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17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7FBDA5-C1D4-A246-801E-1BE09D71ECE6}"/>
              </a:ext>
            </a:extLst>
          </p:cNvPr>
          <p:cNvSpPr txBox="1"/>
          <p:nvPr/>
        </p:nvSpPr>
        <p:spPr>
          <a:xfrm>
            <a:off x="487418" y="910393"/>
            <a:ext cx="79087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Next, consider how the </a:t>
            </a:r>
            <a:r>
              <a:rPr lang="en-US" sz="2400" i="1" dirty="0">
                <a:latin typeface="Cambria" panose="02040503050406030204" pitchFamily="18" charset="0"/>
              </a:rPr>
              <a:t>process</a:t>
            </a:r>
            <a:r>
              <a:rPr lang="en-US" sz="2400" dirty="0">
                <a:latin typeface="Cambria" panose="02040503050406030204" pitchFamily="18" charset="0"/>
              </a:rPr>
              <a:t> whereby Ahmed's and/or</a:t>
            </a:r>
          </a:p>
          <a:p>
            <a:r>
              <a:rPr lang="en-US" sz="2400" dirty="0" err="1">
                <a:latin typeface="Cambria" panose="02040503050406030204" pitchFamily="18" charset="0"/>
              </a:rPr>
              <a:t>Najla's</a:t>
            </a:r>
            <a:r>
              <a:rPr lang="en-US" sz="2400" dirty="0">
                <a:latin typeface="Cambria" panose="02040503050406030204" pitchFamily="18" charset="0"/>
              </a:rPr>
              <a:t> learned about and came to embrace their culture’s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beliefs, values, attitudes, norms, customs and traditions no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different from the one you have experienced half a world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away in the United States.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07FCA-A4B5-C34F-91DF-1EB3B9F34BD6}"/>
              </a:ext>
            </a:extLst>
          </p:cNvPr>
          <p:cNvSpPr txBox="1"/>
          <p:nvPr/>
        </p:nvSpPr>
        <p:spPr>
          <a:xfrm>
            <a:off x="2886835" y="130630"/>
            <a:ext cx="2909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Socialization</a:t>
            </a:r>
          </a:p>
        </p:txBody>
      </p:sp>
      <p:pic>
        <p:nvPicPr>
          <p:cNvPr id="7" name="Picture 6" descr="Deathingaza.jpg">
            <a:extLst>
              <a:ext uri="{FF2B5EF4-FFF2-40B4-BE49-F238E27FC236}">
                <a16:creationId xmlns:a16="http://schemas.microsoft.com/office/drawing/2014/main" id="{5B697D7F-4A23-2147-A895-43B702DFB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654" y="3834880"/>
            <a:ext cx="1734691" cy="25862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4A0F3C-3053-5546-A314-3A0469E42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08" y="4110457"/>
            <a:ext cx="2161476" cy="1721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80EEDE-6A7A-FD43-8973-F4604DC37F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515" y="4110457"/>
            <a:ext cx="2279702" cy="172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39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537D45-6907-5248-95FE-EBC2BA8E1847}"/>
              </a:ext>
            </a:extLst>
          </p:cNvPr>
          <p:cNvSpPr txBox="1"/>
          <p:nvPr/>
        </p:nvSpPr>
        <p:spPr>
          <a:xfrm>
            <a:off x="666475" y="1007707"/>
            <a:ext cx="781104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Revisiting the 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</a:rPr>
              <a:t>Interaction of 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</a:rPr>
              <a:t>Nature and Nurture</a:t>
            </a:r>
          </a:p>
        </p:txBody>
      </p:sp>
    </p:spTree>
    <p:extLst>
      <p:ext uri="{BB962C8B-B14F-4D97-AF65-F5344CB8AC3E}">
        <p14:creationId xmlns:p14="http://schemas.microsoft.com/office/powerpoint/2010/main" val="2444398186"/>
      </p:ext>
    </p:extLst>
  </p:cSld>
  <p:clrMapOvr>
    <a:masterClrMapping/>
  </p:clrMapOvr>
</p:sld>
</file>

<file path=ppt/theme/theme1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7967</TotalTime>
  <Words>4482</Words>
  <Application>Microsoft Macintosh PowerPoint</Application>
  <PresentationFormat>On-screen Show (4:3)</PresentationFormat>
  <Paragraphs>608</Paragraphs>
  <Slides>62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Arial</vt:lpstr>
      <vt:lpstr>Calibri</vt:lpstr>
      <vt:lpstr>Cambria</vt:lpstr>
      <vt:lpstr>Times</vt:lpstr>
      <vt:lpstr>Times New Roman</vt:lpstr>
      <vt:lpstr>1_Blank Presentation</vt:lpstr>
      <vt:lpstr>4_Blank Presentation</vt:lpstr>
      <vt:lpstr>6_Blank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CCCCD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Stern</dc:creator>
  <cp:lastModifiedBy>Larry Stern</cp:lastModifiedBy>
  <cp:revision>136</cp:revision>
  <dcterms:created xsi:type="dcterms:W3CDTF">2012-11-01T18:42:11Z</dcterms:created>
  <dcterms:modified xsi:type="dcterms:W3CDTF">2020-04-01T15:52:17Z</dcterms:modified>
</cp:coreProperties>
</file>