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7"/>
  </p:notesMasterIdLst>
  <p:sldIdLst>
    <p:sldId id="1431" r:id="rId2"/>
    <p:sldId id="1313" r:id="rId3"/>
    <p:sldId id="1432" r:id="rId4"/>
    <p:sldId id="1315" r:id="rId5"/>
    <p:sldId id="1316" r:id="rId6"/>
    <p:sldId id="1317" r:id="rId7"/>
    <p:sldId id="1318" r:id="rId8"/>
    <p:sldId id="1319" r:id="rId9"/>
    <p:sldId id="1320" r:id="rId10"/>
    <p:sldId id="1323" r:id="rId11"/>
    <p:sldId id="1321" r:id="rId12"/>
    <p:sldId id="1322" r:id="rId13"/>
    <p:sldId id="1324" r:id="rId14"/>
    <p:sldId id="1326" r:id="rId15"/>
    <p:sldId id="1327" r:id="rId16"/>
    <p:sldId id="1429" r:id="rId17"/>
    <p:sldId id="257" r:id="rId18"/>
    <p:sldId id="1328" r:id="rId19"/>
    <p:sldId id="1329" r:id="rId20"/>
    <p:sldId id="1330" r:id="rId21"/>
    <p:sldId id="1331" r:id="rId22"/>
    <p:sldId id="1334" r:id="rId23"/>
    <p:sldId id="1343" r:id="rId24"/>
    <p:sldId id="1344" r:id="rId25"/>
    <p:sldId id="1345" r:id="rId26"/>
    <p:sldId id="1346" r:id="rId27"/>
    <p:sldId id="1339" r:id="rId28"/>
    <p:sldId id="1348" r:id="rId29"/>
    <p:sldId id="349" r:id="rId30"/>
    <p:sldId id="260" r:id="rId31"/>
    <p:sldId id="261" r:id="rId32"/>
    <p:sldId id="1351" r:id="rId33"/>
    <p:sldId id="1349" r:id="rId34"/>
    <p:sldId id="1433" r:id="rId35"/>
    <p:sldId id="283" r:id="rId36"/>
    <p:sldId id="274" r:id="rId37"/>
    <p:sldId id="272" r:id="rId38"/>
    <p:sldId id="273" r:id="rId39"/>
    <p:sldId id="276" r:id="rId40"/>
    <p:sldId id="277" r:id="rId41"/>
    <p:sldId id="1434" r:id="rId42"/>
    <p:sldId id="1352" r:id="rId43"/>
    <p:sldId id="373" r:id="rId44"/>
    <p:sldId id="381" r:id="rId45"/>
    <p:sldId id="1353" r:id="rId46"/>
    <p:sldId id="1354" r:id="rId47"/>
    <p:sldId id="1355" r:id="rId48"/>
    <p:sldId id="1356" r:id="rId49"/>
    <p:sldId id="1357" r:id="rId50"/>
    <p:sldId id="1358" r:id="rId51"/>
    <p:sldId id="1360" r:id="rId52"/>
    <p:sldId id="1361" r:id="rId53"/>
    <p:sldId id="1362" r:id="rId54"/>
    <p:sldId id="287" r:id="rId55"/>
    <p:sldId id="1363" r:id="rId56"/>
    <p:sldId id="1364" r:id="rId57"/>
    <p:sldId id="1365" r:id="rId58"/>
    <p:sldId id="1368" r:id="rId59"/>
    <p:sldId id="1369" r:id="rId60"/>
    <p:sldId id="1370" r:id="rId61"/>
    <p:sldId id="1371" r:id="rId62"/>
    <p:sldId id="1372" r:id="rId63"/>
    <p:sldId id="1373" r:id="rId64"/>
    <p:sldId id="1375" r:id="rId65"/>
    <p:sldId id="1376" r:id="rId66"/>
    <p:sldId id="1378" r:id="rId67"/>
    <p:sldId id="1379" r:id="rId68"/>
    <p:sldId id="1380" r:id="rId69"/>
    <p:sldId id="1381" r:id="rId70"/>
    <p:sldId id="1382" r:id="rId71"/>
    <p:sldId id="1383" r:id="rId72"/>
    <p:sldId id="1384" r:id="rId73"/>
    <p:sldId id="1385" r:id="rId74"/>
    <p:sldId id="1386" r:id="rId75"/>
    <p:sldId id="1387" r:id="rId76"/>
    <p:sldId id="1388" r:id="rId77"/>
    <p:sldId id="1392" r:id="rId78"/>
    <p:sldId id="1393" r:id="rId79"/>
    <p:sldId id="1394" r:id="rId80"/>
    <p:sldId id="1428" r:id="rId81"/>
    <p:sldId id="1402" r:id="rId82"/>
    <p:sldId id="1403" r:id="rId83"/>
    <p:sldId id="1404" r:id="rId84"/>
    <p:sldId id="1405" r:id="rId85"/>
    <p:sldId id="1407" r:id="rId86"/>
    <p:sldId id="1406" r:id="rId87"/>
    <p:sldId id="1408" r:id="rId88"/>
    <p:sldId id="1409" r:id="rId89"/>
    <p:sldId id="1410" r:id="rId90"/>
    <p:sldId id="1411" r:id="rId91"/>
    <p:sldId id="1412" r:id="rId92"/>
    <p:sldId id="1413" r:id="rId93"/>
    <p:sldId id="1414" r:id="rId94"/>
    <p:sldId id="1421" r:id="rId95"/>
    <p:sldId id="1420" r:id="rId96"/>
    <p:sldId id="1416" r:id="rId97"/>
    <p:sldId id="1415" r:id="rId98"/>
    <p:sldId id="1422" r:id="rId99"/>
    <p:sldId id="1417" r:id="rId100"/>
    <p:sldId id="1425" r:id="rId101"/>
    <p:sldId id="1424" r:id="rId102"/>
    <p:sldId id="1418" r:id="rId103"/>
    <p:sldId id="1389" r:id="rId104"/>
    <p:sldId id="1437" r:id="rId105"/>
    <p:sldId id="1435" r:id="rId106"/>
    <p:sldId id="1438" r:id="rId107"/>
    <p:sldId id="1439" r:id="rId108"/>
    <p:sldId id="1426" r:id="rId109"/>
    <p:sldId id="1427" r:id="rId110"/>
    <p:sldId id="1395" r:id="rId111"/>
    <p:sldId id="1397" r:id="rId112"/>
    <p:sldId id="1398" r:id="rId113"/>
    <p:sldId id="1401" r:id="rId114"/>
    <p:sldId id="1440" r:id="rId115"/>
    <p:sldId id="1441" r:id="rId1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39"/>
    <p:restoredTop sz="96327"/>
  </p:normalViewPr>
  <p:slideViewPr>
    <p:cSldViewPr snapToGrid="0" snapToObjects="1">
      <p:cViewPr varScale="1">
        <p:scale>
          <a:sx n="128" d="100"/>
          <a:sy n="128" d="100"/>
        </p:scale>
        <p:origin x="944" y="17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2055A8-476F-C444-B6E4-8E9F8E69D2C9}" type="datetimeFigureOut">
              <a:rPr lang="en-US" smtClean="0"/>
              <a:t>4/21/20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6C622-49C7-C346-87B9-1E884B3237B9}" type="slidenum">
              <a:rPr lang="en-US" smtClean="0"/>
              <a:t>‹#›</a:t>
            </a:fld>
            <a:endParaRPr lang="en-US"/>
          </a:p>
        </p:txBody>
      </p:sp>
    </p:spTree>
    <p:extLst>
      <p:ext uri="{BB962C8B-B14F-4D97-AF65-F5344CB8AC3E}">
        <p14:creationId xmlns:p14="http://schemas.microsoft.com/office/powerpoint/2010/main" val="1448737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CF94DCB-4C80-254A-A553-294D971BC3F1}"/>
              </a:ext>
            </a:extLst>
          </p:cNvPr>
          <p:cNvSpPr>
            <a:spLocks noGrp="1" noChangeArrowheads="1"/>
          </p:cNvSpPr>
          <p:nvPr>
            <p:ph type="sldNum" sz="quarter" idx="5"/>
          </p:nvPr>
        </p:nvSpPr>
        <p:spPr>
          <a:ln/>
        </p:spPr>
        <p:txBody>
          <a:bodyPr/>
          <a:lstStyle/>
          <a:p>
            <a:fld id="{6F235397-DCCC-3E46-B3F4-1EC9F7411CFF}" type="slidenum">
              <a:rPr lang="en-US" altLang="en-US"/>
              <a:pPr/>
              <a:t>29</a:t>
            </a:fld>
            <a:endParaRPr lang="en-US" altLang="en-US"/>
          </a:p>
        </p:txBody>
      </p:sp>
      <p:sp>
        <p:nvSpPr>
          <p:cNvPr id="197634" name="Rectangle 2">
            <a:extLst>
              <a:ext uri="{FF2B5EF4-FFF2-40B4-BE49-F238E27FC236}">
                <a16:creationId xmlns:a16="http://schemas.microsoft.com/office/drawing/2014/main" id="{07B71350-8958-A140-817A-16A4D8DCFEE1}"/>
              </a:ext>
            </a:extLst>
          </p:cNvPr>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97635" name="Rectangle 3">
            <a:extLst>
              <a:ext uri="{FF2B5EF4-FFF2-40B4-BE49-F238E27FC236}">
                <a16:creationId xmlns:a16="http://schemas.microsoft.com/office/drawing/2014/main" id="{A3652939-06B9-E54E-830B-21182E03465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660213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23831-B0CE-F847-B33C-FA05B296A8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A23EFB-43A6-0D4E-841A-46BE0D88DC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5FD61A-E56D-CB48-9981-EE3FFCA36822}"/>
              </a:ext>
            </a:extLst>
          </p:cNvPr>
          <p:cNvSpPr>
            <a:spLocks noGrp="1"/>
          </p:cNvSpPr>
          <p:nvPr>
            <p:ph type="dt" sz="half" idx="10"/>
          </p:nvPr>
        </p:nvSpPr>
        <p:spPr/>
        <p:txBody>
          <a:bodyPr/>
          <a:lstStyle/>
          <a:p>
            <a:fld id="{2C65F10C-3FB9-7443-9B11-6807D55B50F1}" type="datetimeFigureOut">
              <a:rPr lang="en-US" smtClean="0"/>
              <a:t>4/21/20</a:t>
            </a:fld>
            <a:endParaRPr lang="en-US"/>
          </a:p>
        </p:txBody>
      </p:sp>
      <p:sp>
        <p:nvSpPr>
          <p:cNvPr id="5" name="Footer Placeholder 4">
            <a:extLst>
              <a:ext uri="{FF2B5EF4-FFF2-40B4-BE49-F238E27FC236}">
                <a16:creationId xmlns:a16="http://schemas.microsoft.com/office/drawing/2014/main" id="{72B11A19-2B76-3E4E-BF57-33667B8F7D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C7677-AFF1-B547-86F8-BF6D58F3EE2D}"/>
              </a:ext>
            </a:extLst>
          </p:cNvPr>
          <p:cNvSpPr>
            <a:spLocks noGrp="1"/>
          </p:cNvSpPr>
          <p:nvPr>
            <p:ph type="sldNum" sz="quarter" idx="12"/>
          </p:nvPr>
        </p:nvSpPr>
        <p:spPr/>
        <p:txBody>
          <a:bodyPr/>
          <a:lstStyle/>
          <a:p>
            <a:fld id="{4D0846FF-CCF7-2643-92DD-06900AECF41E}" type="slidenum">
              <a:rPr lang="en-US" smtClean="0"/>
              <a:t>‹#›</a:t>
            </a:fld>
            <a:endParaRPr lang="en-US"/>
          </a:p>
        </p:txBody>
      </p:sp>
    </p:spTree>
    <p:extLst>
      <p:ext uri="{BB962C8B-B14F-4D97-AF65-F5344CB8AC3E}">
        <p14:creationId xmlns:p14="http://schemas.microsoft.com/office/powerpoint/2010/main" val="1706389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4FCBF-6A64-8449-B9B7-9440148E83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E11EE7-B3BC-994E-B754-3361233CCA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EF31D-A6E3-1444-BFB3-FB23FD159741}"/>
              </a:ext>
            </a:extLst>
          </p:cNvPr>
          <p:cNvSpPr>
            <a:spLocks noGrp="1"/>
          </p:cNvSpPr>
          <p:nvPr>
            <p:ph type="dt" sz="half" idx="10"/>
          </p:nvPr>
        </p:nvSpPr>
        <p:spPr/>
        <p:txBody>
          <a:bodyPr/>
          <a:lstStyle/>
          <a:p>
            <a:fld id="{2C65F10C-3FB9-7443-9B11-6807D55B50F1}" type="datetimeFigureOut">
              <a:rPr lang="en-US" smtClean="0"/>
              <a:t>4/21/20</a:t>
            </a:fld>
            <a:endParaRPr lang="en-US"/>
          </a:p>
        </p:txBody>
      </p:sp>
      <p:sp>
        <p:nvSpPr>
          <p:cNvPr id="5" name="Footer Placeholder 4">
            <a:extLst>
              <a:ext uri="{FF2B5EF4-FFF2-40B4-BE49-F238E27FC236}">
                <a16:creationId xmlns:a16="http://schemas.microsoft.com/office/drawing/2014/main" id="{78A0801E-A765-1942-9413-5CA5333C15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647560-8B62-F942-A35D-31219C6D956D}"/>
              </a:ext>
            </a:extLst>
          </p:cNvPr>
          <p:cNvSpPr>
            <a:spLocks noGrp="1"/>
          </p:cNvSpPr>
          <p:nvPr>
            <p:ph type="sldNum" sz="quarter" idx="12"/>
          </p:nvPr>
        </p:nvSpPr>
        <p:spPr/>
        <p:txBody>
          <a:bodyPr/>
          <a:lstStyle/>
          <a:p>
            <a:fld id="{4D0846FF-CCF7-2643-92DD-06900AECF41E}" type="slidenum">
              <a:rPr lang="en-US" smtClean="0"/>
              <a:t>‹#›</a:t>
            </a:fld>
            <a:endParaRPr lang="en-US"/>
          </a:p>
        </p:txBody>
      </p:sp>
    </p:spTree>
    <p:extLst>
      <p:ext uri="{BB962C8B-B14F-4D97-AF65-F5344CB8AC3E}">
        <p14:creationId xmlns:p14="http://schemas.microsoft.com/office/powerpoint/2010/main" val="433071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AD153B-4CD7-FF44-B10D-DEAA980A31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797CB8-AD2D-C44C-93B5-5843F75C6B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E8E4C-F0CA-C443-8E6B-666B508A94CD}"/>
              </a:ext>
            </a:extLst>
          </p:cNvPr>
          <p:cNvSpPr>
            <a:spLocks noGrp="1"/>
          </p:cNvSpPr>
          <p:nvPr>
            <p:ph type="dt" sz="half" idx="10"/>
          </p:nvPr>
        </p:nvSpPr>
        <p:spPr/>
        <p:txBody>
          <a:bodyPr/>
          <a:lstStyle/>
          <a:p>
            <a:fld id="{2C65F10C-3FB9-7443-9B11-6807D55B50F1}" type="datetimeFigureOut">
              <a:rPr lang="en-US" smtClean="0"/>
              <a:t>4/21/20</a:t>
            </a:fld>
            <a:endParaRPr lang="en-US"/>
          </a:p>
        </p:txBody>
      </p:sp>
      <p:sp>
        <p:nvSpPr>
          <p:cNvPr id="5" name="Footer Placeholder 4">
            <a:extLst>
              <a:ext uri="{FF2B5EF4-FFF2-40B4-BE49-F238E27FC236}">
                <a16:creationId xmlns:a16="http://schemas.microsoft.com/office/drawing/2014/main" id="{8C2C568F-6463-DE4F-917A-F06291F9C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CA7BC-D41D-614A-8175-4B576D555012}"/>
              </a:ext>
            </a:extLst>
          </p:cNvPr>
          <p:cNvSpPr>
            <a:spLocks noGrp="1"/>
          </p:cNvSpPr>
          <p:nvPr>
            <p:ph type="sldNum" sz="quarter" idx="12"/>
          </p:nvPr>
        </p:nvSpPr>
        <p:spPr/>
        <p:txBody>
          <a:bodyPr/>
          <a:lstStyle/>
          <a:p>
            <a:fld id="{4D0846FF-CCF7-2643-92DD-06900AECF41E}" type="slidenum">
              <a:rPr lang="en-US" smtClean="0"/>
              <a:t>‹#›</a:t>
            </a:fld>
            <a:endParaRPr lang="en-US"/>
          </a:p>
        </p:txBody>
      </p:sp>
    </p:spTree>
    <p:extLst>
      <p:ext uri="{BB962C8B-B14F-4D97-AF65-F5344CB8AC3E}">
        <p14:creationId xmlns:p14="http://schemas.microsoft.com/office/powerpoint/2010/main" val="4081823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B4B61-8D3D-0B47-B2CC-251C80121E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E725F-4843-D347-9BD9-D3AE4EA46A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17EB68-04A1-034B-A501-FB61775B3FE0}"/>
              </a:ext>
            </a:extLst>
          </p:cNvPr>
          <p:cNvSpPr>
            <a:spLocks noGrp="1"/>
          </p:cNvSpPr>
          <p:nvPr>
            <p:ph type="dt" sz="half" idx="10"/>
          </p:nvPr>
        </p:nvSpPr>
        <p:spPr/>
        <p:txBody>
          <a:bodyPr/>
          <a:lstStyle/>
          <a:p>
            <a:fld id="{2C65F10C-3FB9-7443-9B11-6807D55B50F1}" type="datetimeFigureOut">
              <a:rPr lang="en-US" smtClean="0"/>
              <a:t>4/21/20</a:t>
            </a:fld>
            <a:endParaRPr lang="en-US"/>
          </a:p>
        </p:txBody>
      </p:sp>
      <p:sp>
        <p:nvSpPr>
          <p:cNvPr id="5" name="Footer Placeholder 4">
            <a:extLst>
              <a:ext uri="{FF2B5EF4-FFF2-40B4-BE49-F238E27FC236}">
                <a16:creationId xmlns:a16="http://schemas.microsoft.com/office/drawing/2014/main" id="{2C5899AF-BF3E-B548-B831-3421F73F47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7DF3A-ED27-C14D-A038-F2BAADA1F246}"/>
              </a:ext>
            </a:extLst>
          </p:cNvPr>
          <p:cNvSpPr>
            <a:spLocks noGrp="1"/>
          </p:cNvSpPr>
          <p:nvPr>
            <p:ph type="sldNum" sz="quarter" idx="12"/>
          </p:nvPr>
        </p:nvSpPr>
        <p:spPr/>
        <p:txBody>
          <a:bodyPr/>
          <a:lstStyle/>
          <a:p>
            <a:fld id="{4D0846FF-CCF7-2643-92DD-06900AECF41E}" type="slidenum">
              <a:rPr lang="en-US" smtClean="0"/>
              <a:t>‹#›</a:t>
            </a:fld>
            <a:endParaRPr lang="en-US"/>
          </a:p>
        </p:txBody>
      </p:sp>
    </p:spTree>
    <p:extLst>
      <p:ext uri="{BB962C8B-B14F-4D97-AF65-F5344CB8AC3E}">
        <p14:creationId xmlns:p14="http://schemas.microsoft.com/office/powerpoint/2010/main" val="2201866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0494-5D82-3B46-8E14-7AF97B67A8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4ADB05-31CC-B545-B0BD-8B66A0724A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241189-04C8-2F4C-8D8D-DF4BC5048F28}"/>
              </a:ext>
            </a:extLst>
          </p:cNvPr>
          <p:cNvSpPr>
            <a:spLocks noGrp="1"/>
          </p:cNvSpPr>
          <p:nvPr>
            <p:ph type="dt" sz="half" idx="10"/>
          </p:nvPr>
        </p:nvSpPr>
        <p:spPr/>
        <p:txBody>
          <a:bodyPr/>
          <a:lstStyle/>
          <a:p>
            <a:fld id="{2C65F10C-3FB9-7443-9B11-6807D55B50F1}" type="datetimeFigureOut">
              <a:rPr lang="en-US" smtClean="0"/>
              <a:t>4/21/20</a:t>
            </a:fld>
            <a:endParaRPr lang="en-US"/>
          </a:p>
        </p:txBody>
      </p:sp>
      <p:sp>
        <p:nvSpPr>
          <p:cNvPr id="5" name="Footer Placeholder 4">
            <a:extLst>
              <a:ext uri="{FF2B5EF4-FFF2-40B4-BE49-F238E27FC236}">
                <a16:creationId xmlns:a16="http://schemas.microsoft.com/office/drawing/2014/main" id="{FEB621E9-D259-E74A-98D1-AAD01EE204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7A3972-A523-A046-AA96-201ADCB2BE26}"/>
              </a:ext>
            </a:extLst>
          </p:cNvPr>
          <p:cNvSpPr>
            <a:spLocks noGrp="1"/>
          </p:cNvSpPr>
          <p:nvPr>
            <p:ph type="sldNum" sz="quarter" idx="12"/>
          </p:nvPr>
        </p:nvSpPr>
        <p:spPr/>
        <p:txBody>
          <a:bodyPr/>
          <a:lstStyle/>
          <a:p>
            <a:fld id="{4D0846FF-CCF7-2643-92DD-06900AECF41E}" type="slidenum">
              <a:rPr lang="en-US" smtClean="0"/>
              <a:t>‹#›</a:t>
            </a:fld>
            <a:endParaRPr lang="en-US"/>
          </a:p>
        </p:txBody>
      </p:sp>
    </p:spTree>
    <p:extLst>
      <p:ext uri="{BB962C8B-B14F-4D97-AF65-F5344CB8AC3E}">
        <p14:creationId xmlns:p14="http://schemas.microsoft.com/office/powerpoint/2010/main" val="810658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7C6D8-DC7F-9D46-8E6E-C3F1AECDBA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2B301C-7C92-944F-9F36-4F6786AC61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A175D6-7A09-E24F-B43F-3DE0DFAFDF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010C4-70A2-3D44-A0E3-3767FA1F451B}"/>
              </a:ext>
            </a:extLst>
          </p:cNvPr>
          <p:cNvSpPr>
            <a:spLocks noGrp="1"/>
          </p:cNvSpPr>
          <p:nvPr>
            <p:ph type="dt" sz="half" idx="10"/>
          </p:nvPr>
        </p:nvSpPr>
        <p:spPr/>
        <p:txBody>
          <a:bodyPr/>
          <a:lstStyle/>
          <a:p>
            <a:fld id="{2C65F10C-3FB9-7443-9B11-6807D55B50F1}" type="datetimeFigureOut">
              <a:rPr lang="en-US" smtClean="0"/>
              <a:t>4/21/20</a:t>
            </a:fld>
            <a:endParaRPr lang="en-US"/>
          </a:p>
        </p:txBody>
      </p:sp>
      <p:sp>
        <p:nvSpPr>
          <p:cNvPr id="6" name="Footer Placeholder 5">
            <a:extLst>
              <a:ext uri="{FF2B5EF4-FFF2-40B4-BE49-F238E27FC236}">
                <a16:creationId xmlns:a16="http://schemas.microsoft.com/office/drawing/2014/main" id="{C1204A83-0A4F-9C47-8B88-FE04B43AAD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57AEB-5EF2-704E-BEDD-75F8C4DD8CDD}"/>
              </a:ext>
            </a:extLst>
          </p:cNvPr>
          <p:cNvSpPr>
            <a:spLocks noGrp="1"/>
          </p:cNvSpPr>
          <p:nvPr>
            <p:ph type="sldNum" sz="quarter" idx="12"/>
          </p:nvPr>
        </p:nvSpPr>
        <p:spPr/>
        <p:txBody>
          <a:bodyPr/>
          <a:lstStyle/>
          <a:p>
            <a:fld id="{4D0846FF-CCF7-2643-92DD-06900AECF41E}" type="slidenum">
              <a:rPr lang="en-US" smtClean="0"/>
              <a:t>‹#›</a:t>
            </a:fld>
            <a:endParaRPr lang="en-US"/>
          </a:p>
        </p:txBody>
      </p:sp>
    </p:spTree>
    <p:extLst>
      <p:ext uri="{BB962C8B-B14F-4D97-AF65-F5344CB8AC3E}">
        <p14:creationId xmlns:p14="http://schemas.microsoft.com/office/powerpoint/2010/main" val="3075577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4A797-08CD-884C-AA39-6BCFD56EAE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6603DF-90C8-AE4A-98AA-5D21D3B698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AA1735-39BA-1C45-8086-2740BC7ACB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158718-4C90-6849-8437-5C0C32D2C3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AB409-5C40-7048-B984-E174584B06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F3B99B-564F-1145-B7A4-FE1380C5D138}"/>
              </a:ext>
            </a:extLst>
          </p:cNvPr>
          <p:cNvSpPr>
            <a:spLocks noGrp="1"/>
          </p:cNvSpPr>
          <p:nvPr>
            <p:ph type="dt" sz="half" idx="10"/>
          </p:nvPr>
        </p:nvSpPr>
        <p:spPr/>
        <p:txBody>
          <a:bodyPr/>
          <a:lstStyle/>
          <a:p>
            <a:fld id="{2C65F10C-3FB9-7443-9B11-6807D55B50F1}" type="datetimeFigureOut">
              <a:rPr lang="en-US" smtClean="0"/>
              <a:t>4/21/20</a:t>
            </a:fld>
            <a:endParaRPr lang="en-US"/>
          </a:p>
        </p:txBody>
      </p:sp>
      <p:sp>
        <p:nvSpPr>
          <p:cNvPr id="8" name="Footer Placeholder 7">
            <a:extLst>
              <a:ext uri="{FF2B5EF4-FFF2-40B4-BE49-F238E27FC236}">
                <a16:creationId xmlns:a16="http://schemas.microsoft.com/office/drawing/2014/main" id="{52E71884-7284-A44E-A2B6-A81F1E9DB6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6F584A5-26E6-5B41-B33B-61B526CD0C64}"/>
              </a:ext>
            </a:extLst>
          </p:cNvPr>
          <p:cNvSpPr>
            <a:spLocks noGrp="1"/>
          </p:cNvSpPr>
          <p:nvPr>
            <p:ph type="sldNum" sz="quarter" idx="12"/>
          </p:nvPr>
        </p:nvSpPr>
        <p:spPr/>
        <p:txBody>
          <a:bodyPr/>
          <a:lstStyle/>
          <a:p>
            <a:fld id="{4D0846FF-CCF7-2643-92DD-06900AECF41E}" type="slidenum">
              <a:rPr lang="en-US" smtClean="0"/>
              <a:t>‹#›</a:t>
            </a:fld>
            <a:endParaRPr lang="en-US"/>
          </a:p>
        </p:txBody>
      </p:sp>
    </p:spTree>
    <p:extLst>
      <p:ext uri="{BB962C8B-B14F-4D97-AF65-F5344CB8AC3E}">
        <p14:creationId xmlns:p14="http://schemas.microsoft.com/office/powerpoint/2010/main" val="2969594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D3129-CA43-5B40-ACEB-D314A22A20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B1044D-E2AC-C34C-A634-12DC0E4DE49B}"/>
              </a:ext>
            </a:extLst>
          </p:cNvPr>
          <p:cNvSpPr>
            <a:spLocks noGrp="1"/>
          </p:cNvSpPr>
          <p:nvPr>
            <p:ph type="dt" sz="half" idx="10"/>
          </p:nvPr>
        </p:nvSpPr>
        <p:spPr/>
        <p:txBody>
          <a:bodyPr/>
          <a:lstStyle/>
          <a:p>
            <a:fld id="{2C65F10C-3FB9-7443-9B11-6807D55B50F1}" type="datetimeFigureOut">
              <a:rPr lang="en-US" smtClean="0"/>
              <a:t>4/21/20</a:t>
            </a:fld>
            <a:endParaRPr lang="en-US"/>
          </a:p>
        </p:txBody>
      </p:sp>
      <p:sp>
        <p:nvSpPr>
          <p:cNvPr id="4" name="Footer Placeholder 3">
            <a:extLst>
              <a:ext uri="{FF2B5EF4-FFF2-40B4-BE49-F238E27FC236}">
                <a16:creationId xmlns:a16="http://schemas.microsoft.com/office/drawing/2014/main" id="{2E7B2333-FE23-E44D-B4BA-8E4FD775A0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4469D2-AAD2-3E4D-9158-72DCCB8A72A9}"/>
              </a:ext>
            </a:extLst>
          </p:cNvPr>
          <p:cNvSpPr>
            <a:spLocks noGrp="1"/>
          </p:cNvSpPr>
          <p:nvPr>
            <p:ph type="sldNum" sz="quarter" idx="12"/>
          </p:nvPr>
        </p:nvSpPr>
        <p:spPr/>
        <p:txBody>
          <a:bodyPr/>
          <a:lstStyle/>
          <a:p>
            <a:fld id="{4D0846FF-CCF7-2643-92DD-06900AECF41E}" type="slidenum">
              <a:rPr lang="en-US" smtClean="0"/>
              <a:t>‹#›</a:t>
            </a:fld>
            <a:endParaRPr lang="en-US"/>
          </a:p>
        </p:txBody>
      </p:sp>
    </p:spTree>
    <p:extLst>
      <p:ext uri="{BB962C8B-B14F-4D97-AF65-F5344CB8AC3E}">
        <p14:creationId xmlns:p14="http://schemas.microsoft.com/office/powerpoint/2010/main" val="494504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FEFFCC-044B-2244-9329-62106E23A5D2}"/>
              </a:ext>
            </a:extLst>
          </p:cNvPr>
          <p:cNvSpPr>
            <a:spLocks noGrp="1"/>
          </p:cNvSpPr>
          <p:nvPr>
            <p:ph type="dt" sz="half" idx="10"/>
          </p:nvPr>
        </p:nvSpPr>
        <p:spPr/>
        <p:txBody>
          <a:bodyPr/>
          <a:lstStyle/>
          <a:p>
            <a:fld id="{2C65F10C-3FB9-7443-9B11-6807D55B50F1}" type="datetimeFigureOut">
              <a:rPr lang="en-US" smtClean="0"/>
              <a:t>4/21/20</a:t>
            </a:fld>
            <a:endParaRPr lang="en-US"/>
          </a:p>
        </p:txBody>
      </p:sp>
      <p:sp>
        <p:nvSpPr>
          <p:cNvPr id="3" name="Footer Placeholder 2">
            <a:extLst>
              <a:ext uri="{FF2B5EF4-FFF2-40B4-BE49-F238E27FC236}">
                <a16:creationId xmlns:a16="http://schemas.microsoft.com/office/drawing/2014/main" id="{724F4BD0-44E9-DA4B-9F0E-4CACBCF0CB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02BB4-78B1-1E42-9228-4880F3121526}"/>
              </a:ext>
            </a:extLst>
          </p:cNvPr>
          <p:cNvSpPr>
            <a:spLocks noGrp="1"/>
          </p:cNvSpPr>
          <p:nvPr>
            <p:ph type="sldNum" sz="quarter" idx="12"/>
          </p:nvPr>
        </p:nvSpPr>
        <p:spPr/>
        <p:txBody>
          <a:bodyPr/>
          <a:lstStyle/>
          <a:p>
            <a:fld id="{4D0846FF-CCF7-2643-92DD-06900AECF41E}" type="slidenum">
              <a:rPr lang="en-US" smtClean="0"/>
              <a:t>‹#›</a:t>
            </a:fld>
            <a:endParaRPr lang="en-US"/>
          </a:p>
        </p:txBody>
      </p:sp>
    </p:spTree>
    <p:extLst>
      <p:ext uri="{BB962C8B-B14F-4D97-AF65-F5344CB8AC3E}">
        <p14:creationId xmlns:p14="http://schemas.microsoft.com/office/powerpoint/2010/main" val="1681306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2B64C-4DDB-0F4E-B1AA-556D446598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129F3A-FD54-AD4B-9120-87703E0A1B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68C657-FBFB-F14A-A59A-E519F91DF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411AC0-1EFB-994C-9584-5185C87117A8}"/>
              </a:ext>
            </a:extLst>
          </p:cNvPr>
          <p:cNvSpPr>
            <a:spLocks noGrp="1"/>
          </p:cNvSpPr>
          <p:nvPr>
            <p:ph type="dt" sz="half" idx="10"/>
          </p:nvPr>
        </p:nvSpPr>
        <p:spPr/>
        <p:txBody>
          <a:bodyPr/>
          <a:lstStyle/>
          <a:p>
            <a:fld id="{2C65F10C-3FB9-7443-9B11-6807D55B50F1}" type="datetimeFigureOut">
              <a:rPr lang="en-US" smtClean="0"/>
              <a:t>4/21/20</a:t>
            </a:fld>
            <a:endParaRPr lang="en-US"/>
          </a:p>
        </p:txBody>
      </p:sp>
      <p:sp>
        <p:nvSpPr>
          <p:cNvPr id="6" name="Footer Placeholder 5">
            <a:extLst>
              <a:ext uri="{FF2B5EF4-FFF2-40B4-BE49-F238E27FC236}">
                <a16:creationId xmlns:a16="http://schemas.microsoft.com/office/drawing/2014/main" id="{4BF1D32E-47A4-2642-9691-5B3D4948B8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3E173C-D96E-BE40-A7AB-A134C3863E4D}"/>
              </a:ext>
            </a:extLst>
          </p:cNvPr>
          <p:cNvSpPr>
            <a:spLocks noGrp="1"/>
          </p:cNvSpPr>
          <p:nvPr>
            <p:ph type="sldNum" sz="quarter" idx="12"/>
          </p:nvPr>
        </p:nvSpPr>
        <p:spPr/>
        <p:txBody>
          <a:bodyPr/>
          <a:lstStyle/>
          <a:p>
            <a:fld id="{4D0846FF-CCF7-2643-92DD-06900AECF41E}" type="slidenum">
              <a:rPr lang="en-US" smtClean="0"/>
              <a:t>‹#›</a:t>
            </a:fld>
            <a:endParaRPr lang="en-US"/>
          </a:p>
        </p:txBody>
      </p:sp>
    </p:spTree>
    <p:extLst>
      <p:ext uri="{BB962C8B-B14F-4D97-AF65-F5344CB8AC3E}">
        <p14:creationId xmlns:p14="http://schemas.microsoft.com/office/powerpoint/2010/main" val="3074126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14AA-CCD1-6347-BA65-FEB14ED529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FCC7-33DC-FA48-8631-371290B1FF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2B8A11-D752-6A47-822C-B34B2C93E1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E425B-49E1-5E4F-83AF-44913EC22D6E}"/>
              </a:ext>
            </a:extLst>
          </p:cNvPr>
          <p:cNvSpPr>
            <a:spLocks noGrp="1"/>
          </p:cNvSpPr>
          <p:nvPr>
            <p:ph type="dt" sz="half" idx="10"/>
          </p:nvPr>
        </p:nvSpPr>
        <p:spPr/>
        <p:txBody>
          <a:bodyPr/>
          <a:lstStyle/>
          <a:p>
            <a:fld id="{2C65F10C-3FB9-7443-9B11-6807D55B50F1}" type="datetimeFigureOut">
              <a:rPr lang="en-US" smtClean="0"/>
              <a:t>4/21/20</a:t>
            </a:fld>
            <a:endParaRPr lang="en-US"/>
          </a:p>
        </p:txBody>
      </p:sp>
      <p:sp>
        <p:nvSpPr>
          <p:cNvPr id="6" name="Footer Placeholder 5">
            <a:extLst>
              <a:ext uri="{FF2B5EF4-FFF2-40B4-BE49-F238E27FC236}">
                <a16:creationId xmlns:a16="http://schemas.microsoft.com/office/drawing/2014/main" id="{8F5542A3-D6DF-5041-B9F2-9B10CE2BD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76EE44-BB59-9747-B336-3466E096CF83}"/>
              </a:ext>
            </a:extLst>
          </p:cNvPr>
          <p:cNvSpPr>
            <a:spLocks noGrp="1"/>
          </p:cNvSpPr>
          <p:nvPr>
            <p:ph type="sldNum" sz="quarter" idx="12"/>
          </p:nvPr>
        </p:nvSpPr>
        <p:spPr/>
        <p:txBody>
          <a:bodyPr/>
          <a:lstStyle/>
          <a:p>
            <a:fld id="{4D0846FF-CCF7-2643-92DD-06900AECF41E}" type="slidenum">
              <a:rPr lang="en-US" smtClean="0"/>
              <a:t>‹#›</a:t>
            </a:fld>
            <a:endParaRPr lang="en-US"/>
          </a:p>
        </p:txBody>
      </p:sp>
    </p:spTree>
    <p:extLst>
      <p:ext uri="{BB962C8B-B14F-4D97-AF65-F5344CB8AC3E}">
        <p14:creationId xmlns:p14="http://schemas.microsoft.com/office/powerpoint/2010/main" val="4244390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AEA54-B17B-914F-A545-F8FF1E91E1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398796-6287-784F-A279-FFE4544F8C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040EFB-4493-074C-B6E3-04121891C5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5F10C-3FB9-7443-9B11-6807D55B50F1}" type="datetimeFigureOut">
              <a:rPr lang="en-US" smtClean="0"/>
              <a:t>4/21/20</a:t>
            </a:fld>
            <a:endParaRPr lang="en-US"/>
          </a:p>
        </p:txBody>
      </p:sp>
      <p:sp>
        <p:nvSpPr>
          <p:cNvPr id="5" name="Footer Placeholder 4">
            <a:extLst>
              <a:ext uri="{FF2B5EF4-FFF2-40B4-BE49-F238E27FC236}">
                <a16:creationId xmlns:a16="http://schemas.microsoft.com/office/drawing/2014/main" id="{D1D551B6-C6F7-CC48-82AD-2334D17B9D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161051-7C6E-024B-81AE-0787E28440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0846FF-CCF7-2643-92DD-06900AECF41E}" type="slidenum">
              <a:rPr lang="en-US" smtClean="0"/>
              <a:t>‹#›</a:t>
            </a:fld>
            <a:endParaRPr lang="en-US"/>
          </a:p>
        </p:txBody>
      </p:sp>
    </p:spTree>
    <p:extLst>
      <p:ext uri="{BB962C8B-B14F-4D97-AF65-F5344CB8AC3E}">
        <p14:creationId xmlns:p14="http://schemas.microsoft.com/office/powerpoint/2010/main" val="2995335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3.tif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10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0.tiff"/></Relationships>
</file>

<file path=ppt/slides/_rels/slide10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0.tiff"/></Relationships>
</file>

<file path=ppt/slides/_rels/slide10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0.tiff"/></Relationships>
</file>

<file path=ppt/slides/_rels/slide10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34.jpeg"/><Relationship Id="rId7" Type="http://schemas.openxmlformats.org/officeDocument/2006/relationships/image" Target="../media/image137.tiff"/><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2.jpeg"/><Relationship Id="rId4" Type="http://schemas.openxmlformats.org/officeDocument/2006/relationships/image" Target="../media/image135.jpeg"/></Relationships>
</file>

<file path=ppt/slides/_rels/slide11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38.jpeg"/><Relationship Id="rId1" Type="http://schemas.openxmlformats.org/officeDocument/2006/relationships/slideLayout" Target="../slideLayouts/slideLayout7.xml"/><Relationship Id="rId5" Type="http://schemas.openxmlformats.org/officeDocument/2006/relationships/image" Target="../media/image139.tiff"/><Relationship Id="rId4" Type="http://schemas.microsoft.com/office/2007/relationships/hdphoto" Target="../media/hdphoto9.wdp"/></Relationships>
</file>

<file path=ppt/slides/_rels/slide112.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3.tiff"/><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7.xml"/><Relationship Id="rId4" Type="http://schemas.openxmlformats.org/officeDocument/2006/relationships/image" Target="../media/image3.tiff"/></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tif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1.tiff"/><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tiff"/><Relationship Id="rId5" Type="http://schemas.microsoft.com/office/2007/relationships/hdphoto" Target="../media/hdphoto2.wdp"/><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tiff"/><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tif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7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7.jpe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88.png"/></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91.jpg"/></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5.tif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7.xml"/><Relationship Id="rId4" Type="http://schemas.openxmlformats.org/officeDocument/2006/relationships/image" Target="../media/image10.tiff"/></Relationships>
</file>

<file path=ppt/slides/_rels/slide9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tif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7.tif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9.tiff"/><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0.tiff"/><Relationship Id="rId5" Type="http://schemas.microsoft.com/office/2007/relationships/hdphoto" Target="../media/hdphoto5.wdp"/><Relationship Id="rId4" Type="http://schemas.openxmlformats.org/officeDocument/2006/relationships/image" Target="../media/image69.png"/></Relationships>
</file>

<file path=ppt/slides/_rels/slide96.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image" Target="../media/image110.jpeg"/><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9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9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81.tif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4" Type="http://schemas.openxmlformats.org/officeDocument/2006/relationships/image" Target="../media/image1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2BD53D-96D4-8F47-9FD0-33932EFCCE83}"/>
              </a:ext>
            </a:extLst>
          </p:cNvPr>
          <p:cNvSpPr/>
          <p:nvPr/>
        </p:nvSpPr>
        <p:spPr>
          <a:xfrm>
            <a:off x="1780761" y="670748"/>
            <a:ext cx="8630478" cy="2585323"/>
          </a:xfrm>
          <a:prstGeom prst="rect">
            <a:avLst/>
          </a:prstGeom>
        </p:spPr>
        <p:txBody>
          <a:bodyPr wrap="square">
            <a:spAutoFit/>
          </a:bodyPr>
          <a:lstStyle/>
          <a:p>
            <a:pPr algn="ctr"/>
            <a:r>
              <a:rPr lang="en-US" sz="5400" b="1" dirty="0"/>
              <a:t>The Sociological Study of Collective Behavior </a:t>
            </a:r>
          </a:p>
          <a:p>
            <a:pPr algn="ctr"/>
            <a:r>
              <a:rPr lang="en-US" sz="5400" b="1" dirty="0"/>
              <a:t>and Social Movements</a:t>
            </a:r>
          </a:p>
        </p:txBody>
      </p:sp>
      <p:sp>
        <p:nvSpPr>
          <p:cNvPr id="3" name="TextBox 2">
            <a:extLst>
              <a:ext uri="{FF2B5EF4-FFF2-40B4-BE49-F238E27FC236}">
                <a16:creationId xmlns:a16="http://schemas.microsoft.com/office/drawing/2014/main" id="{82CE6FCD-2139-134D-82E6-FE6C56F5502A}"/>
              </a:ext>
            </a:extLst>
          </p:cNvPr>
          <p:cNvSpPr txBox="1"/>
          <p:nvPr/>
        </p:nvSpPr>
        <p:spPr>
          <a:xfrm>
            <a:off x="1780761" y="5771753"/>
            <a:ext cx="8726620" cy="830997"/>
          </a:xfrm>
          <a:prstGeom prst="rect">
            <a:avLst/>
          </a:prstGeom>
          <a:noFill/>
        </p:spPr>
        <p:txBody>
          <a:bodyPr wrap="none" rtlCol="0">
            <a:spAutoFit/>
          </a:bodyPr>
          <a:lstStyle/>
          <a:p>
            <a:pPr algn="ctr"/>
            <a:r>
              <a:rPr lang="en-US" sz="1600" dirty="0"/>
              <a:t>© 2020, Professor Larry Stern, Department of Sociology, Collin College</a:t>
            </a:r>
          </a:p>
          <a:p>
            <a:pPr algn="ctr"/>
            <a:r>
              <a:rPr lang="en-US" sz="1600" dirty="0"/>
              <a:t>All material on this PowerPoint presentation is for Collin College class use only. Any unauthorized </a:t>
            </a:r>
          </a:p>
          <a:p>
            <a:pPr algn="ctr"/>
            <a:r>
              <a:rPr lang="en-US" sz="1600" dirty="0"/>
              <a:t>duplication or distribution is prohibited.</a:t>
            </a:r>
          </a:p>
        </p:txBody>
      </p:sp>
    </p:spTree>
    <p:extLst>
      <p:ext uri="{BB962C8B-B14F-4D97-AF65-F5344CB8AC3E}">
        <p14:creationId xmlns:p14="http://schemas.microsoft.com/office/powerpoint/2010/main" val="282515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F85AC7-3089-6946-A547-526F037EEF9E}"/>
              </a:ext>
            </a:extLst>
          </p:cNvPr>
          <p:cNvSpPr txBox="1"/>
          <p:nvPr/>
        </p:nvSpPr>
        <p:spPr>
          <a:xfrm>
            <a:off x="2299319" y="66206"/>
            <a:ext cx="7593361" cy="646331"/>
          </a:xfrm>
          <a:prstGeom prst="rect">
            <a:avLst/>
          </a:prstGeom>
          <a:noFill/>
        </p:spPr>
        <p:txBody>
          <a:bodyPr wrap="none" rtlCol="0">
            <a:spAutoFit/>
          </a:bodyPr>
          <a:lstStyle/>
          <a:p>
            <a:r>
              <a:rPr lang="en-US" sz="3600" b="1" dirty="0"/>
              <a:t>Types of Collective Behavior: Raves</a:t>
            </a:r>
          </a:p>
        </p:txBody>
      </p:sp>
      <p:sp>
        <p:nvSpPr>
          <p:cNvPr id="2" name="TextBox 1">
            <a:extLst>
              <a:ext uri="{FF2B5EF4-FFF2-40B4-BE49-F238E27FC236}">
                <a16:creationId xmlns:a16="http://schemas.microsoft.com/office/drawing/2014/main" id="{93EBD172-A572-9F42-B35E-664F32F45D6E}"/>
              </a:ext>
            </a:extLst>
          </p:cNvPr>
          <p:cNvSpPr txBox="1"/>
          <p:nvPr/>
        </p:nvSpPr>
        <p:spPr>
          <a:xfrm>
            <a:off x="626654" y="4903663"/>
            <a:ext cx="10707418" cy="1631216"/>
          </a:xfrm>
          <a:prstGeom prst="rect">
            <a:avLst/>
          </a:prstGeom>
          <a:noFill/>
        </p:spPr>
        <p:txBody>
          <a:bodyPr wrap="none" rtlCol="0">
            <a:spAutoFit/>
          </a:bodyPr>
          <a:lstStyle/>
          <a:p>
            <a:r>
              <a:rPr lang="en-US" sz="2000" dirty="0"/>
              <a:t>A rave (from the verb: to rave) is an organized dance party at a nightclub, an outdoor festival, </a:t>
            </a:r>
          </a:p>
          <a:p>
            <a:r>
              <a:rPr lang="en-US" sz="2000" dirty="0"/>
              <a:t>warehouse, or other private property or public spaces, typically featuring performances by DJs,</a:t>
            </a:r>
          </a:p>
          <a:p>
            <a:r>
              <a:rPr lang="en-US" sz="2000" dirty="0"/>
              <a:t>playing a seamless flow of electronic dance music. Raves usually take place in dark rooms filled </a:t>
            </a:r>
          </a:p>
          <a:p>
            <a:r>
              <a:rPr lang="en-US" sz="2000" dirty="0"/>
              <a:t>with laser lights and strobes. They typically last for 24 hours. Law enforcement agencies suspect </a:t>
            </a:r>
          </a:p>
          <a:p>
            <a:r>
              <a:rPr lang="en-US" sz="2000" dirty="0"/>
              <a:t>a lot of drugs, including </a:t>
            </a:r>
            <a:r>
              <a:rPr lang="en-US" sz="2000" dirty="0" err="1"/>
              <a:t>Ecstacy</a:t>
            </a:r>
            <a:r>
              <a:rPr lang="en-US" sz="2000" dirty="0"/>
              <a:t>, are used by participants and have tried to make raves illegal.</a:t>
            </a:r>
          </a:p>
        </p:txBody>
      </p:sp>
      <p:pic>
        <p:nvPicPr>
          <p:cNvPr id="7" name="Picture 6">
            <a:extLst>
              <a:ext uri="{FF2B5EF4-FFF2-40B4-BE49-F238E27FC236}">
                <a16:creationId xmlns:a16="http://schemas.microsoft.com/office/drawing/2014/main" id="{79E67928-262C-F143-9CF2-64599DCC68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93503" y="833643"/>
            <a:ext cx="6804994" cy="3827809"/>
          </a:xfrm>
          <a:prstGeom prst="rect">
            <a:avLst/>
          </a:prstGeom>
        </p:spPr>
      </p:pic>
    </p:spTree>
    <p:extLst>
      <p:ext uri="{BB962C8B-B14F-4D97-AF65-F5344CB8AC3E}">
        <p14:creationId xmlns:p14="http://schemas.microsoft.com/office/powerpoint/2010/main" val="154320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6BA8E-2269-D345-BB5B-CE06821EF6FF}"/>
              </a:ext>
            </a:extLst>
          </p:cNvPr>
          <p:cNvSpPr txBox="1"/>
          <p:nvPr/>
        </p:nvSpPr>
        <p:spPr>
          <a:xfrm>
            <a:off x="780089" y="198303"/>
            <a:ext cx="10631820" cy="1077218"/>
          </a:xfrm>
          <a:prstGeom prst="rect">
            <a:avLst/>
          </a:prstGeom>
          <a:noFill/>
        </p:spPr>
        <p:txBody>
          <a:bodyPr wrap="none" rtlCol="0">
            <a:spAutoFit/>
          </a:bodyPr>
          <a:lstStyle/>
          <a:p>
            <a:pPr algn="ctr"/>
            <a:r>
              <a:rPr lang="en-US" sz="3600" b="1" dirty="0"/>
              <a:t>Southern Resistance to the Civil Rights Movement</a:t>
            </a:r>
          </a:p>
          <a:p>
            <a:pPr algn="ctr"/>
            <a:r>
              <a:rPr lang="en-US" sz="2800" b="1" dirty="0"/>
              <a:t>President Kennedy’s Address to the Nation, June 11, 1963</a:t>
            </a:r>
          </a:p>
        </p:txBody>
      </p:sp>
      <p:sp>
        <p:nvSpPr>
          <p:cNvPr id="3" name="TextBox 2">
            <a:extLst>
              <a:ext uri="{FF2B5EF4-FFF2-40B4-BE49-F238E27FC236}">
                <a16:creationId xmlns:a16="http://schemas.microsoft.com/office/drawing/2014/main" id="{9BB9B2C2-FF70-DF4C-AD0C-4635F06DA241}"/>
              </a:ext>
            </a:extLst>
          </p:cNvPr>
          <p:cNvSpPr txBox="1"/>
          <p:nvPr/>
        </p:nvSpPr>
        <p:spPr>
          <a:xfrm>
            <a:off x="889420" y="3509775"/>
            <a:ext cx="10984225" cy="3170099"/>
          </a:xfrm>
          <a:prstGeom prst="rect">
            <a:avLst/>
          </a:prstGeom>
          <a:noFill/>
        </p:spPr>
        <p:txBody>
          <a:bodyPr wrap="none" rtlCol="0">
            <a:spAutoFit/>
          </a:bodyPr>
          <a:lstStyle/>
          <a:p>
            <a:r>
              <a:rPr lang="en-US" sz="2000" dirty="0"/>
              <a:t>During the evening of the day that Governor Wallace barred admission to two students, </a:t>
            </a:r>
          </a:p>
          <a:p>
            <a:r>
              <a:rPr lang="en-US" sz="2000" dirty="0"/>
              <a:t>President Kennedy addressed the nation responding to the threats of violence and obstruction </a:t>
            </a:r>
          </a:p>
          <a:p>
            <a:r>
              <a:rPr lang="en-US" sz="2000" dirty="0"/>
              <a:t>on the University of Alabama campus following desegregation attempts. He argued that the </a:t>
            </a:r>
          </a:p>
          <a:p>
            <a:r>
              <a:rPr lang="en-US" sz="2000" dirty="0"/>
              <a:t>United States was founded on the principle that all men are created equal and thus, all American </a:t>
            </a:r>
          </a:p>
          <a:p>
            <a:r>
              <a:rPr lang="en-US" sz="2000" dirty="0"/>
              <a:t>students are entitled to attend public educational institutions, regardless of race. He also discussed </a:t>
            </a:r>
          </a:p>
          <a:p>
            <a:r>
              <a:rPr lang="en-US" sz="2000" dirty="0"/>
              <a:t>how discrimination affects education, public safety, and international relations, noting that the </a:t>
            </a:r>
          </a:p>
          <a:p>
            <a:r>
              <a:rPr lang="en-US" sz="2000" dirty="0"/>
              <a:t>country cannot preach freedom internationally while ignoring it domestically. The President </a:t>
            </a:r>
          </a:p>
          <a:p>
            <a:r>
              <a:rPr lang="en-US" sz="2000" dirty="0"/>
              <a:t>asked Congress to enact legislation protecting all Americans' voting rights, legal standing, </a:t>
            </a:r>
          </a:p>
          <a:p>
            <a:r>
              <a:rPr lang="en-US" sz="2000" dirty="0"/>
              <a:t>educational opportunities, and access to public facilities, but recognizes that legislation alone </a:t>
            </a:r>
          </a:p>
          <a:p>
            <a:r>
              <a:rPr lang="en-US" sz="2000" dirty="0"/>
              <a:t>cannot solve the country's problems concerning race relations. </a:t>
            </a:r>
          </a:p>
        </p:txBody>
      </p:sp>
      <p:pic>
        <p:nvPicPr>
          <p:cNvPr id="9" name="Picture 8" descr="kennedy speech 1963.jpeg">
            <a:extLst>
              <a:ext uri="{FF2B5EF4-FFF2-40B4-BE49-F238E27FC236}">
                <a16:creationId xmlns:a16="http://schemas.microsoft.com/office/drawing/2014/main" id="{2F5C8DBB-036C-2242-97E1-C43879AE38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19870" y="1275521"/>
            <a:ext cx="3111566" cy="2072705"/>
          </a:xfrm>
          <a:prstGeom prst="rect">
            <a:avLst/>
          </a:prstGeom>
        </p:spPr>
      </p:pic>
    </p:spTree>
    <p:extLst>
      <p:ext uri="{BB962C8B-B14F-4D97-AF65-F5344CB8AC3E}">
        <p14:creationId xmlns:p14="http://schemas.microsoft.com/office/powerpoint/2010/main" val="21472099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6BA8E-2269-D345-BB5B-CE06821EF6FF}"/>
              </a:ext>
            </a:extLst>
          </p:cNvPr>
          <p:cNvSpPr txBox="1"/>
          <p:nvPr/>
        </p:nvSpPr>
        <p:spPr>
          <a:xfrm>
            <a:off x="780089" y="198303"/>
            <a:ext cx="10631820" cy="1077218"/>
          </a:xfrm>
          <a:prstGeom prst="rect">
            <a:avLst/>
          </a:prstGeom>
          <a:noFill/>
        </p:spPr>
        <p:txBody>
          <a:bodyPr wrap="none" rtlCol="0">
            <a:spAutoFit/>
          </a:bodyPr>
          <a:lstStyle/>
          <a:p>
            <a:pPr algn="ctr"/>
            <a:r>
              <a:rPr lang="en-US" sz="3600" b="1" dirty="0"/>
              <a:t>Southern Resistance to the Civil Rights Movement</a:t>
            </a:r>
          </a:p>
          <a:p>
            <a:pPr algn="ctr"/>
            <a:r>
              <a:rPr lang="en-US" sz="2800" b="1" dirty="0"/>
              <a:t>The Murder of Medgar Evans, June 12, 1963</a:t>
            </a:r>
          </a:p>
        </p:txBody>
      </p:sp>
      <p:sp>
        <p:nvSpPr>
          <p:cNvPr id="3" name="TextBox 2">
            <a:extLst>
              <a:ext uri="{FF2B5EF4-FFF2-40B4-BE49-F238E27FC236}">
                <a16:creationId xmlns:a16="http://schemas.microsoft.com/office/drawing/2014/main" id="{9BB9B2C2-FF70-DF4C-AD0C-4635F06DA241}"/>
              </a:ext>
            </a:extLst>
          </p:cNvPr>
          <p:cNvSpPr txBox="1"/>
          <p:nvPr/>
        </p:nvSpPr>
        <p:spPr>
          <a:xfrm>
            <a:off x="627033" y="5061244"/>
            <a:ext cx="10937931" cy="1323439"/>
          </a:xfrm>
          <a:prstGeom prst="rect">
            <a:avLst/>
          </a:prstGeom>
          <a:noFill/>
        </p:spPr>
        <p:txBody>
          <a:bodyPr wrap="none" rtlCol="0">
            <a:spAutoFit/>
          </a:bodyPr>
          <a:lstStyle/>
          <a:p>
            <a:r>
              <a:rPr lang="en-US" sz="2000" dirty="0"/>
              <a:t>The day following President Kennedy’s address to the nation, Mississippi's NAACP field secretary, </a:t>
            </a:r>
          </a:p>
          <a:p>
            <a:r>
              <a:rPr lang="en-US" sz="2000" dirty="0"/>
              <a:t>37-year-old Medgar Evers, is murdered outside of his home. Byron De La Beckwith is tried twice </a:t>
            </a:r>
          </a:p>
          <a:p>
            <a:r>
              <a:rPr lang="en-US" sz="2000" dirty="0"/>
              <a:t>in 1964, both trials resulting in hung juries. Thirty years later, in 1994, Beckwith was tried again</a:t>
            </a:r>
          </a:p>
          <a:p>
            <a:r>
              <a:rPr lang="en-US" sz="2000" dirty="0"/>
              <a:t>based on new evidence. He was convicted and sentenced to life in prison. He died in prison in 2001.</a:t>
            </a:r>
          </a:p>
        </p:txBody>
      </p:sp>
      <p:pic>
        <p:nvPicPr>
          <p:cNvPr id="9" name="Picture 8" descr="Medgar-Evers.jpg">
            <a:extLst>
              <a:ext uri="{FF2B5EF4-FFF2-40B4-BE49-F238E27FC236}">
                <a16:creationId xmlns:a16="http://schemas.microsoft.com/office/drawing/2014/main" id="{7DC49CB6-A6DE-A24C-817C-722C08B15D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80930" y="1558298"/>
            <a:ext cx="5138531" cy="3135553"/>
          </a:xfrm>
          <a:prstGeom prst="rect">
            <a:avLst/>
          </a:prstGeom>
        </p:spPr>
      </p:pic>
      <p:pic>
        <p:nvPicPr>
          <p:cNvPr id="10" name="Picture 3">
            <a:extLst>
              <a:ext uri="{FF2B5EF4-FFF2-40B4-BE49-F238E27FC236}">
                <a16:creationId xmlns:a16="http://schemas.microsoft.com/office/drawing/2014/main" id="{8F4218D0-93FF-8C45-8B59-D59D21F88A1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70574" y="1558296"/>
            <a:ext cx="2407044" cy="315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13780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6BA8E-2269-D345-BB5B-CE06821EF6FF}"/>
              </a:ext>
            </a:extLst>
          </p:cNvPr>
          <p:cNvSpPr txBox="1"/>
          <p:nvPr/>
        </p:nvSpPr>
        <p:spPr>
          <a:xfrm>
            <a:off x="780089" y="198303"/>
            <a:ext cx="10631820" cy="1077218"/>
          </a:xfrm>
          <a:prstGeom prst="rect">
            <a:avLst/>
          </a:prstGeom>
          <a:noFill/>
        </p:spPr>
        <p:txBody>
          <a:bodyPr wrap="none" rtlCol="0">
            <a:spAutoFit/>
          </a:bodyPr>
          <a:lstStyle/>
          <a:p>
            <a:pPr algn="ctr"/>
            <a:r>
              <a:rPr lang="en-US" sz="3600" b="1" dirty="0"/>
              <a:t>Southern Resistance to the Civil Rights Movement</a:t>
            </a:r>
          </a:p>
          <a:p>
            <a:pPr algn="ctr"/>
            <a:r>
              <a:rPr lang="en-US" sz="2800" b="1" dirty="0"/>
              <a:t>University of Alabama, September 1963</a:t>
            </a:r>
          </a:p>
        </p:txBody>
      </p:sp>
      <p:sp>
        <p:nvSpPr>
          <p:cNvPr id="3" name="TextBox 2">
            <a:extLst>
              <a:ext uri="{FF2B5EF4-FFF2-40B4-BE49-F238E27FC236}">
                <a16:creationId xmlns:a16="http://schemas.microsoft.com/office/drawing/2014/main" id="{9BB9B2C2-FF70-DF4C-AD0C-4635F06DA241}"/>
              </a:ext>
            </a:extLst>
          </p:cNvPr>
          <p:cNvSpPr txBox="1"/>
          <p:nvPr/>
        </p:nvSpPr>
        <p:spPr>
          <a:xfrm>
            <a:off x="517165" y="4006892"/>
            <a:ext cx="11194860" cy="2554545"/>
          </a:xfrm>
          <a:prstGeom prst="rect">
            <a:avLst/>
          </a:prstGeom>
          <a:noFill/>
        </p:spPr>
        <p:txBody>
          <a:bodyPr wrap="none" rtlCol="0">
            <a:spAutoFit/>
          </a:bodyPr>
          <a:lstStyle/>
          <a:p>
            <a:r>
              <a:rPr lang="en-US" sz="2000" dirty="0"/>
              <a:t>In September 1963, Wallace ordered state police to Huntsville, Mobile, Tuskegee and Birmingham </a:t>
            </a:r>
          </a:p>
          <a:p>
            <a:r>
              <a:rPr lang="en-US" sz="2000" dirty="0"/>
              <a:t>to prevent public schools from opening, following a federal court order to integrate Alabama schools. </a:t>
            </a:r>
          </a:p>
          <a:p>
            <a:endParaRPr lang="en-US" sz="2000" dirty="0"/>
          </a:p>
          <a:p>
            <a:r>
              <a:rPr lang="en-US" sz="2000" dirty="0"/>
              <a:t>Helmeted and heavily armed state police and state National Guard units kept students and faculty </a:t>
            </a:r>
          </a:p>
          <a:p>
            <a:r>
              <a:rPr lang="en-US" sz="2000" dirty="0"/>
              <a:t>from entering schools. </a:t>
            </a:r>
          </a:p>
          <a:p>
            <a:endParaRPr lang="en-US" sz="2000" dirty="0"/>
          </a:p>
          <a:p>
            <a:r>
              <a:rPr lang="en-US" sz="2000" dirty="0"/>
              <a:t>Following civil disturbances resulting in at least one death, President Kennedy again nationalized </a:t>
            </a:r>
          </a:p>
          <a:p>
            <a:r>
              <a:rPr lang="en-US" sz="2000" dirty="0"/>
              <a:t>the Guard and saw the schools integrated. </a:t>
            </a:r>
          </a:p>
        </p:txBody>
      </p:sp>
      <p:pic>
        <p:nvPicPr>
          <p:cNvPr id="6" name="Picture 5">
            <a:extLst>
              <a:ext uri="{FF2B5EF4-FFF2-40B4-BE49-F238E27FC236}">
                <a16:creationId xmlns:a16="http://schemas.microsoft.com/office/drawing/2014/main" id="{08B2467E-85CC-2F4B-946A-B6DE17CA74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5652" y="1436846"/>
            <a:ext cx="4277886" cy="2403920"/>
          </a:xfrm>
          <a:prstGeom prst="rect">
            <a:avLst/>
          </a:prstGeom>
        </p:spPr>
      </p:pic>
    </p:spTree>
    <p:extLst>
      <p:ext uri="{BB962C8B-B14F-4D97-AF65-F5344CB8AC3E}">
        <p14:creationId xmlns:p14="http://schemas.microsoft.com/office/powerpoint/2010/main" val="29128939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ext Box 4">
            <a:extLst>
              <a:ext uri="{FF2B5EF4-FFF2-40B4-BE49-F238E27FC236}">
                <a16:creationId xmlns:a16="http://schemas.microsoft.com/office/drawing/2014/main" id="{D87C5D59-1144-D54B-82E9-2E82BEE0ECB5}"/>
              </a:ext>
            </a:extLst>
          </p:cNvPr>
          <p:cNvSpPr txBox="1">
            <a:spLocks noChangeArrowheads="1"/>
          </p:cNvSpPr>
          <p:nvPr/>
        </p:nvSpPr>
        <p:spPr bwMode="auto">
          <a:xfrm>
            <a:off x="780092" y="150559"/>
            <a:ext cx="1063182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sz="3600" dirty="0">
                <a:latin typeface="Cambria" panose="02040503050406030204" pitchFamily="18" charset="0"/>
              </a:rPr>
              <a:t>Southern Resistance to the Civil Rights Movement</a:t>
            </a:r>
          </a:p>
          <a:p>
            <a:pPr algn="ctr"/>
            <a:r>
              <a:rPr lang="en-US" sz="2800" dirty="0">
                <a:latin typeface="Cambria" panose="02040503050406030204" pitchFamily="18" charset="0"/>
              </a:rPr>
              <a:t>Church Bombing, Birmingham, Alabama, September 15, 1963</a:t>
            </a:r>
            <a:endParaRPr lang="en-US" altLang="en-US" sz="2800" dirty="0">
              <a:latin typeface="Cambria" panose="02040503050406030204" pitchFamily="18" charset="0"/>
            </a:endParaRPr>
          </a:p>
        </p:txBody>
      </p:sp>
      <p:pic>
        <p:nvPicPr>
          <p:cNvPr id="97284" name="Picture 6">
            <a:extLst>
              <a:ext uri="{FF2B5EF4-FFF2-40B4-BE49-F238E27FC236}">
                <a16:creationId xmlns:a16="http://schemas.microsoft.com/office/drawing/2014/main" id="{FB80D8AE-C93A-2443-8398-BF0F91C8105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09985" y="1746094"/>
            <a:ext cx="4988360" cy="175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8">
            <a:extLst>
              <a:ext uri="{FF2B5EF4-FFF2-40B4-BE49-F238E27FC236}">
                <a16:creationId xmlns:a16="http://schemas.microsoft.com/office/drawing/2014/main" id="{FD63212D-775B-B147-9339-3D3E81466D4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95209" y="1695035"/>
            <a:ext cx="227908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6" name="Picture 9">
            <a:extLst>
              <a:ext uri="{FF2B5EF4-FFF2-40B4-BE49-F238E27FC236}">
                <a16:creationId xmlns:a16="http://schemas.microsoft.com/office/drawing/2014/main" id="{A777B946-180C-2447-BC08-232650B272D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65325" y="1695035"/>
            <a:ext cx="22240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7" name="Text Box 10">
            <a:extLst>
              <a:ext uri="{FF2B5EF4-FFF2-40B4-BE49-F238E27FC236}">
                <a16:creationId xmlns:a16="http://schemas.microsoft.com/office/drawing/2014/main" id="{E52ADA4C-6E9E-3441-80DE-7D0AED2E5609}"/>
              </a:ext>
            </a:extLst>
          </p:cNvPr>
          <p:cNvSpPr txBox="1">
            <a:spLocks noChangeArrowheads="1"/>
          </p:cNvSpPr>
          <p:nvPr/>
        </p:nvSpPr>
        <p:spPr bwMode="auto">
          <a:xfrm>
            <a:off x="1583455" y="3586406"/>
            <a:ext cx="45504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1400" b="0" dirty="0">
                <a:latin typeface="Cambria" panose="02040503050406030204" pitchFamily="18" charset="0"/>
              </a:rPr>
              <a:t>    Denise	         Carole	               Addie Mae              Cynthia</a:t>
            </a:r>
          </a:p>
          <a:p>
            <a:r>
              <a:rPr lang="en-US" altLang="en-US" sz="1400" b="0" dirty="0">
                <a:latin typeface="Cambria" panose="02040503050406030204" pitchFamily="18" charset="0"/>
              </a:rPr>
              <a:t>   McNair             Robertson             Collins                    Wesley</a:t>
            </a:r>
          </a:p>
        </p:txBody>
      </p:sp>
      <p:sp>
        <p:nvSpPr>
          <p:cNvPr id="2" name="TextBox 1">
            <a:extLst>
              <a:ext uri="{FF2B5EF4-FFF2-40B4-BE49-F238E27FC236}">
                <a16:creationId xmlns:a16="http://schemas.microsoft.com/office/drawing/2014/main" id="{876D3CF2-5732-8647-9190-108750C9AAEE}"/>
              </a:ext>
            </a:extLst>
          </p:cNvPr>
          <p:cNvSpPr txBox="1"/>
          <p:nvPr/>
        </p:nvSpPr>
        <p:spPr>
          <a:xfrm>
            <a:off x="829088" y="4734122"/>
            <a:ext cx="10819571" cy="1631216"/>
          </a:xfrm>
          <a:prstGeom prst="rect">
            <a:avLst/>
          </a:prstGeom>
          <a:noFill/>
        </p:spPr>
        <p:txBody>
          <a:bodyPr wrap="square" rtlCol="0">
            <a:spAutoFit/>
          </a:bodyPr>
          <a:lstStyle/>
          <a:p>
            <a:r>
              <a:rPr lang="en-US" sz="2000" dirty="0"/>
              <a:t>Two-and-one-half weeks after the March on Washington in 1963 where Rev. Martin Luther King</a:t>
            </a:r>
          </a:p>
          <a:p>
            <a:r>
              <a:rPr lang="en-US" sz="2000" dirty="0"/>
              <a:t>delivered his “I Have a Dream” speech, the 16</a:t>
            </a:r>
            <a:r>
              <a:rPr lang="en-US" sz="2000" baseline="30000" dirty="0"/>
              <a:t>th</a:t>
            </a:r>
            <a:r>
              <a:rPr lang="en-US" sz="2000" dirty="0"/>
              <a:t> Street Baptist Church in Birmingham, Alabama</a:t>
            </a:r>
          </a:p>
          <a:p>
            <a:r>
              <a:rPr lang="en-US" sz="2000" dirty="0"/>
              <a:t>was bombed killing four young girls. Four known local Klansmen were identified as responsible</a:t>
            </a:r>
          </a:p>
          <a:p>
            <a:r>
              <a:rPr lang="en-US" sz="2000" dirty="0"/>
              <a:t>but it was not until 1977 that one of the men was tried and convicted. Two others were tried</a:t>
            </a:r>
          </a:p>
          <a:p>
            <a:r>
              <a:rPr lang="en-US" sz="2000" dirty="0"/>
              <a:t>and convicted in 2002.</a:t>
            </a:r>
          </a:p>
        </p:txBody>
      </p:sp>
    </p:spTree>
    <p:extLst>
      <p:ext uri="{BB962C8B-B14F-4D97-AF65-F5344CB8AC3E}">
        <p14:creationId xmlns:p14="http://schemas.microsoft.com/office/powerpoint/2010/main" val="37863453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ext Box 4">
            <a:extLst>
              <a:ext uri="{FF2B5EF4-FFF2-40B4-BE49-F238E27FC236}">
                <a16:creationId xmlns:a16="http://schemas.microsoft.com/office/drawing/2014/main" id="{D87C5D59-1144-D54B-82E9-2E82BEE0ECB5}"/>
              </a:ext>
            </a:extLst>
          </p:cNvPr>
          <p:cNvSpPr txBox="1">
            <a:spLocks noChangeArrowheads="1"/>
          </p:cNvSpPr>
          <p:nvPr/>
        </p:nvSpPr>
        <p:spPr bwMode="auto">
          <a:xfrm>
            <a:off x="780092" y="150559"/>
            <a:ext cx="1063182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sz="3600" dirty="0">
                <a:latin typeface="Cambria" panose="02040503050406030204" pitchFamily="18" charset="0"/>
              </a:rPr>
              <a:t>Southern Resistance to the Civil Rights Movement</a:t>
            </a:r>
          </a:p>
          <a:p>
            <a:pPr algn="ctr"/>
            <a:r>
              <a:rPr lang="en-US" sz="2800" dirty="0">
                <a:latin typeface="Cambria" panose="02040503050406030204" pitchFamily="18" charset="0"/>
              </a:rPr>
              <a:t>Freedom Summer, Mississippi, 1964</a:t>
            </a:r>
            <a:endParaRPr lang="en-US" altLang="en-US" sz="2800" dirty="0">
              <a:latin typeface="Cambria" panose="02040503050406030204" pitchFamily="18" charset="0"/>
            </a:endParaRPr>
          </a:p>
        </p:txBody>
      </p:sp>
      <p:pic>
        <p:nvPicPr>
          <p:cNvPr id="6" name="Picture 2">
            <a:extLst>
              <a:ext uri="{FF2B5EF4-FFF2-40B4-BE49-F238E27FC236}">
                <a16:creationId xmlns:a16="http://schemas.microsoft.com/office/drawing/2014/main" id="{F6662A55-2EF0-FD41-A3E3-2DA1E006A4B7}"/>
              </a:ext>
            </a:extLst>
          </p:cNvPr>
          <p:cNvPicPr>
            <a:picLocks noChangeAspect="1" noChangeArrowheads="1"/>
          </p:cNvPicPr>
          <p:nvPr/>
        </p:nvPicPr>
        <p:blipFill>
          <a:blip r:embed="rId2" cstate="screen">
            <a:lum bright="-2000" contrast="12000"/>
            <a:extLst>
              <a:ext uri="{28A0092B-C50C-407E-A947-70E740481C1C}">
                <a14:useLocalDpi xmlns:a14="http://schemas.microsoft.com/office/drawing/2010/main"/>
              </a:ext>
            </a:extLst>
          </a:blip>
          <a:srcRect/>
          <a:stretch>
            <a:fillRect/>
          </a:stretch>
        </p:blipFill>
        <p:spPr bwMode="auto">
          <a:xfrm>
            <a:off x="9237059" y="1473294"/>
            <a:ext cx="1797237" cy="220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8903119A-2800-E344-9239-C6DCFFB1E5EA}"/>
              </a:ext>
            </a:extLst>
          </p:cNvPr>
          <p:cNvPicPr>
            <a:picLocks noChangeAspect="1" noChangeArrowheads="1"/>
          </p:cNvPicPr>
          <p:nvPr/>
        </p:nvPicPr>
        <p:blipFill>
          <a:blip r:embed="rId3">
            <a:lum bright="-2000" contrast="8000"/>
            <a:extLst>
              <a:ext uri="{28A0092B-C50C-407E-A947-70E740481C1C}">
                <a14:useLocalDpi xmlns:a14="http://schemas.microsoft.com/office/drawing/2010/main"/>
              </a:ext>
            </a:extLst>
          </a:blip>
          <a:srcRect/>
          <a:stretch>
            <a:fillRect/>
          </a:stretch>
        </p:blipFill>
        <p:spPr bwMode="auto">
          <a:xfrm>
            <a:off x="9272528" y="4030971"/>
            <a:ext cx="1761769" cy="2206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0122FEF-ACC3-D241-A363-F48F4A89450D}"/>
              </a:ext>
            </a:extLst>
          </p:cNvPr>
          <p:cNvSpPr txBox="1"/>
          <p:nvPr/>
        </p:nvSpPr>
        <p:spPr>
          <a:xfrm>
            <a:off x="869469" y="2609773"/>
            <a:ext cx="7914795" cy="1323439"/>
          </a:xfrm>
          <a:prstGeom prst="rect">
            <a:avLst/>
          </a:prstGeom>
          <a:noFill/>
        </p:spPr>
        <p:txBody>
          <a:bodyPr wrap="none" rtlCol="0">
            <a:spAutoFit/>
          </a:bodyPr>
          <a:lstStyle/>
          <a:p>
            <a:r>
              <a:rPr lang="en-US" altLang="en-US" sz="2000" dirty="0">
                <a:latin typeface="Cambria" panose="02040503050406030204" pitchFamily="18" charset="0"/>
              </a:rPr>
              <a:t>Samuel Bowers, Imperial Wizard of the Mississippi White Knights of </a:t>
            </a:r>
          </a:p>
          <a:p>
            <a:r>
              <a:rPr lang="en-US" altLang="en-US" sz="2000" dirty="0">
                <a:latin typeface="Cambria" panose="02040503050406030204" pitchFamily="18" charset="0"/>
              </a:rPr>
              <a:t>the Ku Klux Klan, called the Mississippi Freedom Summer Project  a </a:t>
            </a:r>
          </a:p>
          <a:p>
            <a:r>
              <a:rPr lang="en-US" altLang="en-US" sz="2000" dirty="0">
                <a:latin typeface="Cambria" panose="02040503050406030204" pitchFamily="18" charset="0"/>
              </a:rPr>
              <a:t>“nigger-communist invasion,” a “crucifixion” of the “innocent people </a:t>
            </a:r>
          </a:p>
          <a:p>
            <a:r>
              <a:rPr lang="en-US" altLang="en-US" sz="2000" dirty="0">
                <a:latin typeface="Cambria" panose="02040503050406030204" pitchFamily="18" charset="0"/>
              </a:rPr>
              <a:t>of God” instigated by “the savage blacks and their Communist masters.”</a:t>
            </a:r>
          </a:p>
        </p:txBody>
      </p:sp>
      <p:sp>
        <p:nvSpPr>
          <p:cNvPr id="4" name="TextBox 3">
            <a:extLst>
              <a:ext uri="{FF2B5EF4-FFF2-40B4-BE49-F238E27FC236}">
                <a16:creationId xmlns:a16="http://schemas.microsoft.com/office/drawing/2014/main" id="{151D93F8-966C-F244-A2DB-D5B146F84BE2}"/>
              </a:ext>
            </a:extLst>
          </p:cNvPr>
          <p:cNvSpPr txBox="1"/>
          <p:nvPr/>
        </p:nvSpPr>
        <p:spPr>
          <a:xfrm>
            <a:off x="876731" y="4233443"/>
            <a:ext cx="8208979" cy="1323439"/>
          </a:xfrm>
          <a:prstGeom prst="rect">
            <a:avLst/>
          </a:prstGeom>
          <a:noFill/>
        </p:spPr>
        <p:txBody>
          <a:bodyPr wrap="none" rtlCol="0">
            <a:spAutoFit/>
          </a:bodyPr>
          <a:lstStyle/>
          <a:p>
            <a:r>
              <a:rPr lang="en-US" altLang="en-US" sz="2000" dirty="0"/>
              <a:t>In a speech delivered in 1964, Mississippi Governor Paul </a:t>
            </a:r>
            <a:r>
              <a:rPr lang="en-US" altLang="en-US" sz="2000" dirty="0" err="1"/>
              <a:t>Burnye</a:t>
            </a:r>
            <a:r>
              <a:rPr lang="en-US" altLang="en-US" sz="2000" dirty="0"/>
              <a:t> Johnson </a:t>
            </a:r>
          </a:p>
          <a:p>
            <a:r>
              <a:rPr lang="en-US" altLang="en-US" sz="2000" dirty="0"/>
              <a:t>said that the initials of the NAACP stood for “niggers, apes, alligators, </a:t>
            </a:r>
          </a:p>
          <a:p>
            <a:r>
              <a:rPr lang="en-US" altLang="en-US" sz="2000" dirty="0"/>
              <a:t>coons, and possums.” This statement, used often, was always greeted with</a:t>
            </a:r>
          </a:p>
          <a:p>
            <a:r>
              <a:rPr lang="en-US" altLang="en-US" sz="2000" dirty="0"/>
              <a:t>laughs and applause.</a:t>
            </a:r>
          </a:p>
        </p:txBody>
      </p:sp>
      <p:sp>
        <p:nvSpPr>
          <p:cNvPr id="5" name="TextBox 4">
            <a:extLst>
              <a:ext uri="{FF2B5EF4-FFF2-40B4-BE49-F238E27FC236}">
                <a16:creationId xmlns:a16="http://schemas.microsoft.com/office/drawing/2014/main" id="{8A7682E4-C1C3-F047-8CCE-27B56016FCF8}"/>
              </a:ext>
            </a:extLst>
          </p:cNvPr>
          <p:cNvSpPr txBox="1"/>
          <p:nvPr/>
        </p:nvSpPr>
        <p:spPr>
          <a:xfrm>
            <a:off x="869469" y="1678727"/>
            <a:ext cx="7598490" cy="707886"/>
          </a:xfrm>
          <a:prstGeom prst="rect">
            <a:avLst/>
          </a:prstGeom>
          <a:noFill/>
        </p:spPr>
        <p:txBody>
          <a:bodyPr wrap="none" rtlCol="0">
            <a:spAutoFit/>
          </a:bodyPr>
          <a:lstStyle/>
          <a:p>
            <a:r>
              <a:rPr lang="en-US" sz="2000" dirty="0"/>
              <a:t>State and local leaders in Mississippi did not take kindly to the Voter</a:t>
            </a:r>
          </a:p>
          <a:p>
            <a:r>
              <a:rPr lang="en-US" sz="2000" dirty="0"/>
              <a:t>Registration Drive during Freedom Summer. </a:t>
            </a:r>
          </a:p>
        </p:txBody>
      </p:sp>
    </p:spTree>
    <p:extLst>
      <p:ext uri="{BB962C8B-B14F-4D97-AF65-F5344CB8AC3E}">
        <p14:creationId xmlns:p14="http://schemas.microsoft.com/office/powerpoint/2010/main" val="42932412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ext Box 4">
            <a:extLst>
              <a:ext uri="{FF2B5EF4-FFF2-40B4-BE49-F238E27FC236}">
                <a16:creationId xmlns:a16="http://schemas.microsoft.com/office/drawing/2014/main" id="{D87C5D59-1144-D54B-82E9-2E82BEE0ECB5}"/>
              </a:ext>
            </a:extLst>
          </p:cNvPr>
          <p:cNvSpPr txBox="1">
            <a:spLocks noChangeArrowheads="1"/>
          </p:cNvSpPr>
          <p:nvPr/>
        </p:nvSpPr>
        <p:spPr bwMode="auto">
          <a:xfrm>
            <a:off x="780092" y="150559"/>
            <a:ext cx="1063182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sz="3600" dirty="0">
                <a:latin typeface="Cambria" panose="02040503050406030204" pitchFamily="18" charset="0"/>
              </a:rPr>
              <a:t>Southern Resistance to the Civil Rights Movement</a:t>
            </a:r>
          </a:p>
          <a:p>
            <a:pPr algn="ctr"/>
            <a:r>
              <a:rPr lang="en-US" sz="2800" dirty="0">
                <a:latin typeface="Cambria" panose="02040503050406030204" pitchFamily="18" charset="0"/>
              </a:rPr>
              <a:t>Freedom Summer, Mississippi, 1964</a:t>
            </a:r>
            <a:endParaRPr lang="en-US" altLang="en-US" sz="2800" dirty="0">
              <a:latin typeface="Cambria" panose="02040503050406030204" pitchFamily="18" charset="0"/>
            </a:endParaRPr>
          </a:p>
        </p:txBody>
      </p:sp>
      <p:sp>
        <p:nvSpPr>
          <p:cNvPr id="2" name="TextBox 1">
            <a:extLst>
              <a:ext uri="{FF2B5EF4-FFF2-40B4-BE49-F238E27FC236}">
                <a16:creationId xmlns:a16="http://schemas.microsoft.com/office/drawing/2014/main" id="{876D3CF2-5732-8647-9190-108750C9AAEE}"/>
              </a:ext>
            </a:extLst>
          </p:cNvPr>
          <p:cNvSpPr txBox="1"/>
          <p:nvPr/>
        </p:nvSpPr>
        <p:spPr>
          <a:xfrm>
            <a:off x="908601" y="4209584"/>
            <a:ext cx="10819571" cy="2246769"/>
          </a:xfrm>
          <a:prstGeom prst="rect">
            <a:avLst/>
          </a:prstGeom>
          <a:noFill/>
        </p:spPr>
        <p:txBody>
          <a:bodyPr wrap="square" rtlCol="0">
            <a:spAutoFit/>
          </a:bodyPr>
          <a:lstStyle/>
          <a:p>
            <a:r>
              <a:rPr lang="en-US" sz="2000" dirty="0"/>
              <a:t>One event in particular received national coverage during Freedom Summer. Three civil rights activists – twenty-one year old James Chaney, who was black, and twenty-one year old Andrew Goodman and twenty-four-year old Michael Schwerner, both white – were murdered near the town of Philadelphia, Mississippi. They were investigating the burning of Mt. Zion Methodist Church, which had been a site of a Freedom School. The three were arrested for an alleged traffic violation and were taken to the jail in Neshoba County. They were released that evening, without being allowed to telephone anyone.</a:t>
            </a:r>
          </a:p>
        </p:txBody>
      </p:sp>
      <p:pic>
        <p:nvPicPr>
          <p:cNvPr id="12" name="Picture 2">
            <a:extLst>
              <a:ext uri="{FF2B5EF4-FFF2-40B4-BE49-F238E27FC236}">
                <a16:creationId xmlns:a16="http://schemas.microsoft.com/office/drawing/2014/main" id="{C88F811E-86DA-2644-AE03-245EABCBB68E}"/>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172831" y="1410081"/>
            <a:ext cx="1695728" cy="26172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39A77AA-7135-5047-A5CB-BC41128DDC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5615" y="1410080"/>
            <a:ext cx="3306932" cy="2617201"/>
          </a:xfrm>
          <a:prstGeom prst="rect">
            <a:avLst/>
          </a:prstGeom>
        </p:spPr>
      </p:pic>
    </p:spTree>
    <p:extLst>
      <p:ext uri="{BB962C8B-B14F-4D97-AF65-F5344CB8AC3E}">
        <p14:creationId xmlns:p14="http://schemas.microsoft.com/office/powerpoint/2010/main" val="29702206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ext Box 4">
            <a:extLst>
              <a:ext uri="{FF2B5EF4-FFF2-40B4-BE49-F238E27FC236}">
                <a16:creationId xmlns:a16="http://schemas.microsoft.com/office/drawing/2014/main" id="{D87C5D59-1144-D54B-82E9-2E82BEE0ECB5}"/>
              </a:ext>
            </a:extLst>
          </p:cNvPr>
          <p:cNvSpPr txBox="1">
            <a:spLocks noChangeArrowheads="1"/>
          </p:cNvSpPr>
          <p:nvPr/>
        </p:nvSpPr>
        <p:spPr bwMode="auto">
          <a:xfrm>
            <a:off x="780092" y="150559"/>
            <a:ext cx="1063182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sz="3600" dirty="0">
                <a:latin typeface="Cambria" panose="02040503050406030204" pitchFamily="18" charset="0"/>
              </a:rPr>
              <a:t>Southern Resistance to the Civil Rights Movement</a:t>
            </a:r>
          </a:p>
          <a:p>
            <a:pPr algn="ctr"/>
            <a:r>
              <a:rPr lang="en-US" sz="2800" dirty="0">
                <a:latin typeface="Cambria" panose="02040503050406030204" pitchFamily="18" charset="0"/>
              </a:rPr>
              <a:t>Freedom Summer, Mississippi, 1964</a:t>
            </a:r>
            <a:endParaRPr lang="en-US" altLang="en-US" sz="2800" dirty="0">
              <a:latin typeface="Cambria" panose="02040503050406030204" pitchFamily="18" charset="0"/>
            </a:endParaRPr>
          </a:p>
        </p:txBody>
      </p:sp>
      <p:sp>
        <p:nvSpPr>
          <p:cNvPr id="2" name="TextBox 1">
            <a:extLst>
              <a:ext uri="{FF2B5EF4-FFF2-40B4-BE49-F238E27FC236}">
                <a16:creationId xmlns:a16="http://schemas.microsoft.com/office/drawing/2014/main" id="{876D3CF2-5732-8647-9190-108750C9AAEE}"/>
              </a:ext>
            </a:extLst>
          </p:cNvPr>
          <p:cNvSpPr txBox="1"/>
          <p:nvPr/>
        </p:nvSpPr>
        <p:spPr>
          <a:xfrm>
            <a:off x="908601" y="4209584"/>
            <a:ext cx="10819571" cy="1938992"/>
          </a:xfrm>
          <a:prstGeom prst="rect">
            <a:avLst/>
          </a:prstGeom>
          <a:noFill/>
        </p:spPr>
        <p:txBody>
          <a:bodyPr wrap="square" rtlCol="0">
            <a:spAutoFit/>
          </a:bodyPr>
          <a:lstStyle/>
          <a:p>
            <a:r>
              <a:rPr lang="en-US" sz="2000" dirty="0"/>
              <a:t>On the way back to Meridian, they were stopped by patrol lights and two carloads of KKK members on Highway 19, then taken in Price's car to another remote rural road. The KKK </a:t>
            </a:r>
          </a:p>
          <a:p>
            <a:r>
              <a:rPr lang="en-US" sz="2000" dirty="0"/>
              <a:t>men shot and killed Schwerner, then Goodman, and finally Chaney, after chain-whipping him.</a:t>
            </a:r>
          </a:p>
          <a:p>
            <a:r>
              <a:rPr lang="en-US" sz="2000" dirty="0"/>
              <a:t> </a:t>
            </a:r>
          </a:p>
          <a:p>
            <a:r>
              <a:rPr lang="en-US" sz="2000" dirty="0"/>
              <a:t>The three were then buried in an earthen dam for a farm pond was under construction and covered up the bodies by using a bulldozer.</a:t>
            </a:r>
          </a:p>
        </p:txBody>
      </p:sp>
      <p:pic>
        <p:nvPicPr>
          <p:cNvPr id="12" name="Picture 2">
            <a:extLst>
              <a:ext uri="{FF2B5EF4-FFF2-40B4-BE49-F238E27FC236}">
                <a16:creationId xmlns:a16="http://schemas.microsoft.com/office/drawing/2014/main" id="{C88F811E-86DA-2644-AE03-245EABCBB68E}"/>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172831" y="1410081"/>
            <a:ext cx="1695728" cy="26172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39A77AA-7135-5047-A5CB-BC41128DDC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5615" y="1410080"/>
            <a:ext cx="3306932" cy="2617201"/>
          </a:xfrm>
          <a:prstGeom prst="rect">
            <a:avLst/>
          </a:prstGeom>
        </p:spPr>
      </p:pic>
    </p:spTree>
    <p:extLst>
      <p:ext uri="{BB962C8B-B14F-4D97-AF65-F5344CB8AC3E}">
        <p14:creationId xmlns:p14="http://schemas.microsoft.com/office/powerpoint/2010/main" val="9288432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ext Box 4">
            <a:extLst>
              <a:ext uri="{FF2B5EF4-FFF2-40B4-BE49-F238E27FC236}">
                <a16:creationId xmlns:a16="http://schemas.microsoft.com/office/drawing/2014/main" id="{D87C5D59-1144-D54B-82E9-2E82BEE0ECB5}"/>
              </a:ext>
            </a:extLst>
          </p:cNvPr>
          <p:cNvSpPr txBox="1">
            <a:spLocks noChangeArrowheads="1"/>
          </p:cNvSpPr>
          <p:nvPr/>
        </p:nvSpPr>
        <p:spPr bwMode="auto">
          <a:xfrm>
            <a:off x="780092" y="150559"/>
            <a:ext cx="1063182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sz="3600" dirty="0">
                <a:latin typeface="Cambria" panose="02040503050406030204" pitchFamily="18" charset="0"/>
              </a:rPr>
              <a:t>Southern Resistance to the Civil Rights Movement</a:t>
            </a:r>
          </a:p>
          <a:p>
            <a:pPr algn="ctr"/>
            <a:r>
              <a:rPr lang="en-US" sz="2800" dirty="0">
                <a:latin typeface="Cambria" panose="02040503050406030204" pitchFamily="18" charset="0"/>
              </a:rPr>
              <a:t>Freedom Summer, Mississippi, 1964</a:t>
            </a:r>
            <a:endParaRPr lang="en-US" altLang="en-US" sz="2800" dirty="0">
              <a:latin typeface="Cambria" panose="02040503050406030204" pitchFamily="18" charset="0"/>
            </a:endParaRPr>
          </a:p>
        </p:txBody>
      </p:sp>
      <p:sp>
        <p:nvSpPr>
          <p:cNvPr id="2" name="TextBox 1">
            <a:extLst>
              <a:ext uri="{FF2B5EF4-FFF2-40B4-BE49-F238E27FC236}">
                <a16:creationId xmlns:a16="http://schemas.microsoft.com/office/drawing/2014/main" id="{876D3CF2-5732-8647-9190-108750C9AAEE}"/>
              </a:ext>
            </a:extLst>
          </p:cNvPr>
          <p:cNvSpPr txBox="1"/>
          <p:nvPr/>
        </p:nvSpPr>
        <p:spPr>
          <a:xfrm>
            <a:off x="908601" y="4209584"/>
            <a:ext cx="10819571" cy="2246769"/>
          </a:xfrm>
          <a:prstGeom prst="rect">
            <a:avLst/>
          </a:prstGeom>
          <a:noFill/>
        </p:spPr>
        <p:txBody>
          <a:bodyPr wrap="square" rtlCol="0">
            <a:spAutoFit/>
          </a:bodyPr>
          <a:lstStyle/>
          <a:p>
            <a:r>
              <a:rPr lang="en-US" sz="2000" dirty="0"/>
              <a:t>Within days, U.S. Attorney General Robert F. Kennedy ordered 150 federal agents to be sent </a:t>
            </a:r>
          </a:p>
          <a:p>
            <a:r>
              <a:rPr lang="en-US" sz="2000" dirty="0"/>
              <a:t>to search for the missing men and then hundreds of sailors from the nearby Naval Air Station Meridian to search the swamps. </a:t>
            </a:r>
          </a:p>
          <a:p>
            <a:r>
              <a:rPr lang="en-US" sz="2000" dirty="0"/>
              <a:t> </a:t>
            </a:r>
          </a:p>
          <a:p>
            <a:r>
              <a:rPr lang="en-US" sz="2000" dirty="0"/>
              <a:t>It took 44 days for the bodies to be found. The FBI eventually offered a $25,000 reward </a:t>
            </a:r>
          </a:p>
          <a:p>
            <a:r>
              <a:rPr lang="en-US" sz="2000" dirty="0"/>
              <a:t>(the equivalent of $206,000 in 2019), which led to the breakthrough in the case when an informant passed along a tip to federal authorities.</a:t>
            </a:r>
          </a:p>
        </p:txBody>
      </p:sp>
      <p:pic>
        <p:nvPicPr>
          <p:cNvPr id="12" name="Picture 2">
            <a:extLst>
              <a:ext uri="{FF2B5EF4-FFF2-40B4-BE49-F238E27FC236}">
                <a16:creationId xmlns:a16="http://schemas.microsoft.com/office/drawing/2014/main" id="{C88F811E-86DA-2644-AE03-245EABCBB68E}"/>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172831" y="1410081"/>
            <a:ext cx="1695728" cy="261720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39A77AA-7135-5047-A5CB-BC41128DDC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95615" y="1410080"/>
            <a:ext cx="3306932" cy="2617201"/>
          </a:xfrm>
          <a:prstGeom prst="rect">
            <a:avLst/>
          </a:prstGeom>
        </p:spPr>
      </p:pic>
    </p:spTree>
    <p:extLst>
      <p:ext uri="{BB962C8B-B14F-4D97-AF65-F5344CB8AC3E}">
        <p14:creationId xmlns:p14="http://schemas.microsoft.com/office/powerpoint/2010/main" val="9210788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6BA8E-2269-D345-BB5B-CE06821EF6FF}"/>
              </a:ext>
            </a:extLst>
          </p:cNvPr>
          <p:cNvSpPr txBox="1"/>
          <p:nvPr/>
        </p:nvSpPr>
        <p:spPr>
          <a:xfrm>
            <a:off x="780090" y="150119"/>
            <a:ext cx="10631820" cy="1077218"/>
          </a:xfrm>
          <a:prstGeom prst="rect">
            <a:avLst/>
          </a:prstGeom>
          <a:noFill/>
        </p:spPr>
        <p:txBody>
          <a:bodyPr wrap="none" rtlCol="0">
            <a:spAutoFit/>
          </a:bodyPr>
          <a:lstStyle/>
          <a:p>
            <a:pPr algn="ctr"/>
            <a:r>
              <a:rPr lang="en-US" sz="3600" b="1" dirty="0"/>
              <a:t>Southern Resistance to the Civil Rights Movement</a:t>
            </a:r>
          </a:p>
          <a:p>
            <a:pPr algn="ctr"/>
            <a:r>
              <a:rPr lang="en-US" sz="2800" b="1" dirty="0"/>
              <a:t>Bloody Sunday, Selma, Alabama, May 7, 1965</a:t>
            </a:r>
          </a:p>
        </p:txBody>
      </p:sp>
      <p:sp>
        <p:nvSpPr>
          <p:cNvPr id="3" name="TextBox 2">
            <a:extLst>
              <a:ext uri="{FF2B5EF4-FFF2-40B4-BE49-F238E27FC236}">
                <a16:creationId xmlns:a16="http://schemas.microsoft.com/office/drawing/2014/main" id="{9BB9B2C2-FF70-DF4C-AD0C-4635F06DA241}"/>
              </a:ext>
            </a:extLst>
          </p:cNvPr>
          <p:cNvSpPr txBox="1"/>
          <p:nvPr/>
        </p:nvSpPr>
        <p:spPr>
          <a:xfrm>
            <a:off x="517165" y="4006892"/>
            <a:ext cx="11128431" cy="2554545"/>
          </a:xfrm>
          <a:prstGeom prst="rect">
            <a:avLst/>
          </a:prstGeom>
          <a:noFill/>
        </p:spPr>
        <p:txBody>
          <a:bodyPr wrap="none" rtlCol="0">
            <a:spAutoFit/>
          </a:bodyPr>
          <a:lstStyle/>
          <a:p>
            <a:r>
              <a:rPr lang="en-US" sz="2000" dirty="0"/>
              <a:t>On May 7, 1965 roughly 600 civil rights marchers began a 4-day walk from Selma to the state capital </a:t>
            </a:r>
          </a:p>
          <a:p>
            <a:r>
              <a:rPr lang="en-US" sz="2000" dirty="0"/>
              <a:t>in Montgomery. They got only as far as the Edmund Pettus Bridge six blocks away, where state and </a:t>
            </a:r>
          </a:p>
          <a:p>
            <a:r>
              <a:rPr lang="en-US" sz="2000" dirty="0"/>
              <a:t>local lawmen attacked them with </a:t>
            </a:r>
            <a:r>
              <a:rPr lang="en-US" sz="2000" dirty="0" err="1"/>
              <a:t>billy</a:t>
            </a:r>
            <a:r>
              <a:rPr lang="en-US" sz="2000" dirty="0"/>
              <a:t> clubs and tear gas and drove them back into Selma. Two days </a:t>
            </a:r>
          </a:p>
          <a:p>
            <a:r>
              <a:rPr lang="en-US" sz="2000" dirty="0"/>
              <a:t>later on March 9, Martin Luther King, Jr., led a "symbolic" march to the bridge. Then civil rights </a:t>
            </a:r>
          </a:p>
          <a:p>
            <a:r>
              <a:rPr lang="en-US" sz="2000" dirty="0"/>
              <a:t>leaders sought court protection for a third, full-scale march from Selma to the state capitol in </a:t>
            </a:r>
          </a:p>
          <a:p>
            <a:r>
              <a:rPr lang="en-US" sz="2000" dirty="0"/>
              <a:t>Montgomery which was granted.  On Sunday, March 21, about 3,200 marchers set out for </a:t>
            </a:r>
          </a:p>
          <a:p>
            <a:r>
              <a:rPr lang="en-US" sz="2000" dirty="0"/>
              <a:t>Montgomery, walking 12 miles a day and sleeping in fields. By the time they reached the capitol </a:t>
            </a:r>
          </a:p>
          <a:p>
            <a:r>
              <a:rPr lang="en-US" sz="2000" dirty="0"/>
              <a:t>on Thursday, March 25, they were 25,000-strong. </a:t>
            </a:r>
          </a:p>
        </p:txBody>
      </p:sp>
      <p:pic>
        <p:nvPicPr>
          <p:cNvPr id="5" name="Picture 6" descr="SelmaMarch650307-ALStateTrooper                                00017EDEMacintosh HD                   B9488CC9:">
            <a:extLst>
              <a:ext uri="{FF2B5EF4-FFF2-40B4-BE49-F238E27FC236}">
                <a16:creationId xmlns:a16="http://schemas.microsoft.com/office/drawing/2014/main" id="{B7205651-97D3-DE4A-9B02-6C5138154E3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69812" y="1401653"/>
            <a:ext cx="3798536" cy="243092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Selma 1965.jpg                                                 00017EDEMacintosh HD                   B9488CC9:">
            <a:extLst>
              <a:ext uri="{FF2B5EF4-FFF2-40B4-BE49-F238E27FC236}">
                <a16:creationId xmlns:a16="http://schemas.microsoft.com/office/drawing/2014/main" id="{0D802DDC-EFDB-2641-A908-0D12D89DAFC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88030" y="1401653"/>
            <a:ext cx="3916414" cy="24309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047216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9E84F6-19FC-C345-BFB5-A70501CAFA29}"/>
              </a:ext>
            </a:extLst>
          </p:cNvPr>
          <p:cNvSpPr/>
          <p:nvPr/>
        </p:nvSpPr>
        <p:spPr>
          <a:xfrm>
            <a:off x="2252149" y="1266447"/>
            <a:ext cx="7429406" cy="1754326"/>
          </a:xfrm>
          <a:prstGeom prst="rect">
            <a:avLst/>
          </a:prstGeom>
        </p:spPr>
        <p:txBody>
          <a:bodyPr wrap="none">
            <a:spAutoFit/>
          </a:bodyPr>
          <a:lstStyle/>
          <a:p>
            <a:pPr algn="ctr"/>
            <a:r>
              <a:rPr lang="en-US" sz="5400" b="1" dirty="0"/>
              <a:t>The Social Solidarity </a:t>
            </a:r>
          </a:p>
          <a:p>
            <a:pPr algn="ctr"/>
            <a:r>
              <a:rPr lang="en-US" sz="5400" b="1" dirty="0"/>
              <a:t>of Movement Members</a:t>
            </a:r>
          </a:p>
        </p:txBody>
      </p:sp>
    </p:spTree>
    <p:extLst>
      <p:ext uri="{BB962C8B-B14F-4D97-AF65-F5344CB8AC3E}">
        <p14:creationId xmlns:p14="http://schemas.microsoft.com/office/powerpoint/2010/main" val="3205797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F85AC7-3089-6946-A547-526F037EEF9E}"/>
              </a:ext>
            </a:extLst>
          </p:cNvPr>
          <p:cNvSpPr txBox="1"/>
          <p:nvPr/>
        </p:nvSpPr>
        <p:spPr>
          <a:xfrm>
            <a:off x="1967084" y="97193"/>
            <a:ext cx="8036880" cy="646331"/>
          </a:xfrm>
          <a:prstGeom prst="rect">
            <a:avLst/>
          </a:prstGeom>
          <a:noFill/>
        </p:spPr>
        <p:txBody>
          <a:bodyPr wrap="none" rtlCol="0">
            <a:spAutoFit/>
          </a:bodyPr>
          <a:lstStyle/>
          <a:p>
            <a:r>
              <a:rPr lang="en-US" sz="3600" b="1" dirty="0"/>
              <a:t>Types of Collective Behavior: Rumors</a:t>
            </a:r>
          </a:p>
        </p:txBody>
      </p:sp>
      <p:sp>
        <p:nvSpPr>
          <p:cNvPr id="2" name="TextBox 1">
            <a:extLst>
              <a:ext uri="{FF2B5EF4-FFF2-40B4-BE49-F238E27FC236}">
                <a16:creationId xmlns:a16="http://schemas.microsoft.com/office/drawing/2014/main" id="{93EBD172-A572-9F42-B35E-664F32F45D6E}"/>
              </a:ext>
            </a:extLst>
          </p:cNvPr>
          <p:cNvSpPr txBox="1"/>
          <p:nvPr/>
        </p:nvSpPr>
        <p:spPr>
          <a:xfrm>
            <a:off x="537202" y="5203771"/>
            <a:ext cx="11117595" cy="1323439"/>
          </a:xfrm>
          <a:prstGeom prst="rect">
            <a:avLst/>
          </a:prstGeom>
          <a:noFill/>
        </p:spPr>
        <p:txBody>
          <a:bodyPr wrap="none" rtlCol="0">
            <a:spAutoFit/>
          </a:bodyPr>
          <a:lstStyle/>
          <a:p>
            <a:r>
              <a:rPr lang="en-US" sz="2000" dirty="0"/>
              <a:t>A rumor refers to “unconfirmed information that people spread informally, by word of mouth or </a:t>
            </a:r>
          </a:p>
          <a:p>
            <a:r>
              <a:rPr lang="en-US" sz="2000" dirty="0"/>
              <a:t>by using electronic devices. In today’s electronic age, rumors can be spread very quickly over the </a:t>
            </a:r>
          </a:p>
          <a:p>
            <a:r>
              <a:rPr lang="en-US" sz="2000" dirty="0"/>
              <a:t>internet and via Facebook, Twitter, and other social media. Rumor thrives in a climate of uncertainty,</a:t>
            </a:r>
          </a:p>
          <a:p>
            <a:r>
              <a:rPr lang="en-US" sz="2000" dirty="0"/>
              <a:t>when people care about some issue but are unsure of the facts.</a:t>
            </a:r>
          </a:p>
        </p:txBody>
      </p:sp>
      <p:pic>
        <p:nvPicPr>
          <p:cNvPr id="4" name="Picture 3">
            <a:extLst>
              <a:ext uri="{FF2B5EF4-FFF2-40B4-BE49-F238E27FC236}">
                <a16:creationId xmlns:a16="http://schemas.microsoft.com/office/drawing/2014/main" id="{926786FD-B963-6F4C-842E-DDAF5CA083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66530" y="982251"/>
            <a:ext cx="6637988" cy="3982793"/>
          </a:xfrm>
          <a:prstGeom prst="rect">
            <a:avLst/>
          </a:prstGeom>
        </p:spPr>
      </p:pic>
    </p:spTree>
    <p:extLst>
      <p:ext uri="{BB962C8B-B14F-4D97-AF65-F5344CB8AC3E}">
        <p14:creationId xmlns:p14="http://schemas.microsoft.com/office/powerpoint/2010/main" val="24403776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D289C5-4B85-7E49-9D18-F1EBF550C868}"/>
              </a:ext>
            </a:extLst>
          </p:cNvPr>
          <p:cNvSpPr txBox="1"/>
          <p:nvPr/>
        </p:nvSpPr>
        <p:spPr>
          <a:xfrm>
            <a:off x="1222873" y="253388"/>
            <a:ext cx="9475479" cy="646331"/>
          </a:xfrm>
          <a:prstGeom prst="rect">
            <a:avLst/>
          </a:prstGeom>
          <a:noFill/>
        </p:spPr>
        <p:txBody>
          <a:bodyPr wrap="none" rtlCol="0">
            <a:spAutoFit/>
          </a:bodyPr>
          <a:lstStyle/>
          <a:p>
            <a:r>
              <a:rPr lang="en-US" sz="3600" b="1" dirty="0"/>
              <a:t>The Social Solidarity of Movement Members</a:t>
            </a:r>
          </a:p>
        </p:txBody>
      </p:sp>
      <p:pic>
        <p:nvPicPr>
          <p:cNvPr id="7" name="Picture 3" descr="mob">
            <a:extLst>
              <a:ext uri="{FF2B5EF4-FFF2-40B4-BE49-F238E27FC236}">
                <a16:creationId xmlns:a16="http://schemas.microsoft.com/office/drawing/2014/main" id="{2433FE7B-01A0-4544-937B-92B3414F56D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58972" y="1104900"/>
            <a:ext cx="2425605" cy="21560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mob-2">
            <a:extLst>
              <a:ext uri="{FF2B5EF4-FFF2-40B4-BE49-F238E27FC236}">
                <a16:creationId xmlns:a16="http://schemas.microsoft.com/office/drawing/2014/main" id="{C3B0DAF5-8791-F040-B83E-A80423A77F9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06225" y="1079601"/>
            <a:ext cx="2790814" cy="22066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mob-3">
            <a:extLst>
              <a:ext uri="{FF2B5EF4-FFF2-40B4-BE49-F238E27FC236}">
                <a16:creationId xmlns:a16="http://schemas.microsoft.com/office/drawing/2014/main" id="{A5FF8E7E-A720-E946-A2AE-B484DE6524F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57101" y="1104900"/>
            <a:ext cx="3276600" cy="22066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B6AC694F-6AEA-3041-B505-7FDE84F45D5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57101" y="3756072"/>
            <a:ext cx="3217375" cy="199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a:extLst>
              <a:ext uri="{FF2B5EF4-FFF2-40B4-BE49-F238E27FC236}">
                <a16:creationId xmlns:a16="http://schemas.microsoft.com/office/drawing/2014/main" id="{ADC72FD8-FABF-E34C-97D3-E357D2D2BD26}"/>
              </a:ext>
            </a:extLst>
          </p:cNvPr>
          <p:cNvPicPr>
            <a:picLocks noChangeAspect="1" noChangeArrowheads="1"/>
          </p:cNvPicPr>
          <p:nvPr/>
        </p:nvPicPr>
        <p:blipFill>
          <a:blip r:embed="rId6">
            <a:lum bright="-18000" contrast="8000"/>
            <a:extLst>
              <a:ext uri="{28A0092B-C50C-407E-A947-70E740481C1C}">
                <a14:useLocalDpi xmlns:a14="http://schemas.microsoft.com/office/drawing/2010/main"/>
              </a:ext>
            </a:extLst>
          </a:blip>
          <a:srcRect/>
          <a:stretch>
            <a:fillRect/>
          </a:stretch>
        </p:blipFill>
        <p:spPr bwMode="auto">
          <a:xfrm>
            <a:off x="1259533" y="3756072"/>
            <a:ext cx="2086067" cy="199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CD0A5001-404D-6D45-93D9-2AA88A6D398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06226" y="3756073"/>
            <a:ext cx="2719358" cy="1997028"/>
          </a:xfrm>
          <a:prstGeom prst="rect">
            <a:avLst/>
          </a:prstGeom>
        </p:spPr>
      </p:pic>
      <p:sp>
        <p:nvSpPr>
          <p:cNvPr id="15" name="TextBox 14">
            <a:extLst>
              <a:ext uri="{FF2B5EF4-FFF2-40B4-BE49-F238E27FC236}">
                <a16:creationId xmlns:a16="http://schemas.microsoft.com/office/drawing/2014/main" id="{8BE07F75-B858-FA4E-AE55-1CE4542A6B18}"/>
              </a:ext>
            </a:extLst>
          </p:cNvPr>
          <p:cNvSpPr txBox="1"/>
          <p:nvPr/>
        </p:nvSpPr>
        <p:spPr>
          <a:xfrm>
            <a:off x="1708652" y="5997527"/>
            <a:ext cx="7570278" cy="400110"/>
          </a:xfrm>
          <a:prstGeom prst="rect">
            <a:avLst/>
          </a:prstGeom>
          <a:noFill/>
        </p:spPr>
        <p:txBody>
          <a:bodyPr wrap="none" rtlCol="0">
            <a:spAutoFit/>
          </a:bodyPr>
          <a:lstStyle/>
          <a:p>
            <a:r>
              <a:rPr lang="en-US" sz="2000" dirty="0"/>
              <a:t>As we have just seen, members of the movement faced beatings . . . .</a:t>
            </a:r>
            <a:r>
              <a:rPr lang="en-US" dirty="0"/>
              <a:t> </a:t>
            </a:r>
          </a:p>
        </p:txBody>
      </p:sp>
    </p:spTree>
    <p:extLst>
      <p:ext uri="{BB962C8B-B14F-4D97-AF65-F5344CB8AC3E}">
        <p14:creationId xmlns:p14="http://schemas.microsoft.com/office/powerpoint/2010/main" val="7485942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D289C5-4B85-7E49-9D18-F1EBF550C868}"/>
              </a:ext>
            </a:extLst>
          </p:cNvPr>
          <p:cNvSpPr txBox="1"/>
          <p:nvPr/>
        </p:nvSpPr>
        <p:spPr>
          <a:xfrm>
            <a:off x="1222873" y="253388"/>
            <a:ext cx="9475479" cy="646331"/>
          </a:xfrm>
          <a:prstGeom prst="rect">
            <a:avLst/>
          </a:prstGeom>
          <a:noFill/>
        </p:spPr>
        <p:txBody>
          <a:bodyPr wrap="none" rtlCol="0">
            <a:spAutoFit/>
          </a:bodyPr>
          <a:lstStyle/>
          <a:p>
            <a:r>
              <a:rPr lang="en-US" sz="3600" b="1" dirty="0"/>
              <a:t>The Social Solidarity of Movement Members</a:t>
            </a:r>
          </a:p>
        </p:txBody>
      </p:sp>
      <p:pic>
        <p:nvPicPr>
          <p:cNvPr id="9" name="Picture 2">
            <a:extLst>
              <a:ext uri="{FF2B5EF4-FFF2-40B4-BE49-F238E27FC236}">
                <a16:creationId xmlns:a16="http://schemas.microsoft.com/office/drawing/2014/main" id="{F82C505E-FD3E-3F4A-B0C4-D8E4DDAD4ED3}"/>
              </a:ext>
            </a:extLst>
          </p:cNvPr>
          <p:cNvPicPr>
            <a:picLocks noChangeAspect="1" noChangeArrowheads="1"/>
          </p:cNvPicPr>
          <p:nvPr/>
        </p:nvPicPr>
        <p:blipFill>
          <a:blip r:embed="rId2">
            <a:lum bright="-8000" contrast="10000"/>
            <a:extLst>
              <a:ext uri="{28A0092B-C50C-407E-A947-70E740481C1C}">
                <a14:useLocalDpi xmlns:a14="http://schemas.microsoft.com/office/drawing/2010/main"/>
              </a:ext>
            </a:extLst>
          </a:blip>
          <a:srcRect/>
          <a:stretch>
            <a:fillRect/>
          </a:stretch>
        </p:blipFill>
        <p:spPr bwMode="auto">
          <a:xfrm>
            <a:off x="986135" y="1306645"/>
            <a:ext cx="3224606" cy="41680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3AE7BB-196E-524F-9704-213A99A78106}"/>
              </a:ext>
            </a:extLst>
          </p:cNvPr>
          <p:cNvSpPr txBox="1"/>
          <p:nvPr/>
        </p:nvSpPr>
        <p:spPr>
          <a:xfrm>
            <a:off x="1432193" y="5927504"/>
            <a:ext cx="9809032" cy="677108"/>
          </a:xfrm>
          <a:prstGeom prst="rect">
            <a:avLst/>
          </a:prstGeom>
          <a:noFill/>
        </p:spPr>
        <p:txBody>
          <a:bodyPr wrap="none" rtlCol="0">
            <a:spAutoFit/>
          </a:bodyPr>
          <a:lstStyle/>
          <a:p>
            <a:r>
              <a:rPr lang="en-US" sz="2000" dirty="0"/>
              <a:t>. . . incarceration, death, and what seemed at the time to be nearly insurmountable odds.</a:t>
            </a:r>
          </a:p>
          <a:p>
            <a:endParaRPr lang="en-US" dirty="0"/>
          </a:p>
        </p:txBody>
      </p:sp>
      <p:pic>
        <p:nvPicPr>
          <p:cNvPr id="11" name="Picture 2">
            <a:extLst>
              <a:ext uri="{FF2B5EF4-FFF2-40B4-BE49-F238E27FC236}">
                <a16:creationId xmlns:a16="http://schemas.microsoft.com/office/drawing/2014/main" id="{992DEF56-653A-8C48-8EDE-EAACD134EE3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8462676" y="1344976"/>
            <a:ext cx="2643743" cy="4080374"/>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A6BB7D4-0A88-2A4D-826E-984BAA2F5E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9677" y="1265758"/>
            <a:ext cx="2915710" cy="4208936"/>
          </a:xfrm>
          <a:prstGeom prst="rect">
            <a:avLst/>
          </a:prstGeom>
        </p:spPr>
      </p:pic>
    </p:spTree>
    <p:extLst>
      <p:ext uri="{BB962C8B-B14F-4D97-AF65-F5344CB8AC3E}">
        <p14:creationId xmlns:p14="http://schemas.microsoft.com/office/powerpoint/2010/main" val="41421891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D289C5-4B85-7E49-9D18-F1EBF550C868}"/>
              </a:ext>
            </a:extLst>
          </p:cNvPr>
          <p:cNvSpPr txBox="1"/>
          <p:nvPr/>
        </p:nvSpPr>
        <p:spPr>
          <a:xfrm>
            <a:off x="1222873" y="253388"/>
            <a:ext cx="9475479" cy="1077218"/>
          </a:xfrm>
          <a:prstGeom prst="rect">
            <a:avLst/>
          </a:prstGeom>
          <a:noFill/>
        </p:spPr>
        <p:txBody>
          <a:bodyPr wrap="none" rtlCol="0">
            <a:spAutoFit/>
          </a:bodyPr>
          <a:lstStyle/>
          <a:p>
            <a:r>
              <a:rPr lang="en-US" sz="3600" b="1" dirty="0"/>
              <a:t>The Social Solidarity of Movement Members</a:t>
            </a:r>
          </a:p>
          <a:p>
            <a:pPr algn="ctr"/>
            <a:r>
              <a:rPr lang="en-US" sz="2800" b="1" dirty="0"/>
              <a:t>Music</a:t>
            </a:r>
          </a:p>
        </p:txBody>
      </p:sp>
      <p:pic>
        <p:nvPicPr>
          <p:cNvPr id="4" name="Picture 2" descr="FS-28">
            <a:extLst>
              <a:ext uri="{FF2B5EF4-FFF2-40B4-BE49-F238E27FC236}">
                <a16:creationId xmlns:a16="http://schemas.microsoft.com/office/drawing/2014/main" id="{C800443A-7E12-A841-B2C1-6828300319A5}"/>
              </a:ext>
            </a:extLst>
          </p:cNvPr>
          <p:cNvPicPr>
            <a:picLocks noChangeAspect="1" noChangeArrowheads="1"/>
          </p:cNvPicPr>
          <p:nvPr/>
        </p:nvPicPr>
        <p:blipFill>
          <a:blip r:embed="rId2" cstate="screen">
            <a:lum bright="-4000" contrast="10000"/>
            <a:extLst>
              <a:ext uri="{28A0092B-C50C-407E-A947-70E740481C1C}">
                <a14:useLocalDpi xmlns:a14="http://schemas.microsoft.com/office/drawing/2010/main"/>
              </a:ext>
            </a:extLst>
          </a:blip>
          <a:srcRect/>
          <a:stretch>
            <a:fillRect/>
          </a:stretch>
        </p:blipFill>
        <p:spPr bwMode="auto">
          <a:xfrm>
            <a:off x="7033873" y="1401466"/>
            <a:ext cx="4378441" cy="34788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B84F7B7-BF7F-994E-891B-9AC35C3D1D1C}"/>
              </a:ext>
            </a:extLst>
          </p:cNvPr>
          <p:cNvSpPr txBox="1"/>
          <p:nvPr/>
        </p:nvSpPr>
        <p:spPr>
          <a:xfrm>
            <a:off x="947451" y="5332164"/>
            <a:ext cx="10216387" cy="1015663"/>
          </a:xfrm>
          <a:prstGeom prst="rect">
            <a:avLst/>
          </a:prstGeom>
          <a:noFill/>
        </p:spPr>
        <p:txBody>
          <a:bodyPr wrap="none" rtlCol="0">
            <a:spAutoFit/>
          </a:bodyPr>
          <a:lstStyle/>
          <a:p>
            <a:r>
              <a:rPr lang="en-US" sz="2000" dirty="0"/>
              <a:t>But they persevered by joining together to support one another. There are many ways that </a:t>
            </a:r>
          </a:p>
          <a:p>
            <a:r>
              <a:rPr lang="en-US" sz="2000" dirty="0"/>
              <a:t>group solidarity and cohesion can be attained, and one that played a major role was music – </a:t>
            </a:r>
          </a:p>
          <a:p>
            <a:r>
              <a:rPr lang="en-US" sz="2000" dirty="0"/>
              <a:t>which has been called the universal language of mankind.</a:t>
            </a:r>
          </a:p>
        </p:txBody>
      </p:sp>
      <p:pic>
        <p:nvPicPr>
          <p:cNvPr id="6" name="Picture 5" descr="freedom-summer-oxford_wide-7280ed4c7c60684492366928b178182f478f1299-s6-c30.jpg">
            <a:extLst>
              <a:ext uri="{FF2B5EF4-FFF2-40B4-BE49-F238E27FC236}">
                <a16:creationId xmlns:a16="http://schemas.microsoft.com/office/drawing/2014/main" id="{C6F0F735-0F32-DA4F-8F51-DA73255DB7C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3860" y="1515756"/>
            <a:ext cx="5906576" cy="3314661"/>
          </a:xfrm>
          <a:prstGeom prst="rect">
            <a:avLst/>
          </a:prstGeom>
        </p:spPr>
      </p:pic>
    </p:spTree>
    <p:extLst>
      <p:ext uri="{BB962C8B-B14F-4D97-AF65-F5344CB8AC3E}">
        <p14:creationId xmlns:p14="http://schemas.microsoft.com/office/powerpoint/2010/main" val="14421391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D289C5-4B85-7E49-9D18-F1EBF550C868}"/>
              </a:ext>
            </a:extLst>
          </p:cNvPr>
          <p:cNvSpPr txBox="1"/>
          <p:nvPr/>
        </p:nvSpPr>
        <p:spPr>
          <a:xfrm>
            <a:off x="1222873" y="253388"/>
            <a:ext cx="9475479" cy="1077218"/>
          </a:xfrm>
          <a:prstGeom prst="rect">
            <a:avLst/>
          </a:prstGeom>
          <a:noFill/>
        </p:spPr>
        <p:txBody>
          <a:bodyPr wrap="none" rtlCol="0">
            <a:spAutoFit/>
          </a:bodyPr>
          <a:lstStyle/>
          <a:p>
            <a:pPr algn="ctr"/>
            <a:r>
              <a:rPr lang="en-US" sz="3600" b="1" dirty="0"/>
              <a:t>The Social Solidarity of Movement Members</a:t>
            </a:r>
          </a:p>
          <a:p>
            <a:pPr algn="ctr"/>
            <a:r>
              <a:rPr lang="en-US" sz="2800" b="1" dirty="0"/>
              <a:t>Music</a:t>
            </a:r>
          </a:p>
        </p:txBody>
      </p:sp>
      <p:sp>
        <p:nvSpPr>
          <p:cNvPr id="3" name="TextBox 2">
            <a:extLst>
              <a:ext uri="{FF2B5EF4-FFF2-40B4-BE49-F238E27FC236}">
                <a16:creationId xmlns:a16="http://schemas.microsoft.com/office/drawing/2014/main" id="{4B84F7B7-BF7F-994E-891B-9AC35C3D1D1C}"/>
              </a:ext>
            </a:extLst>
          </p:cNvPr>
          <p:cNvSpPr txBox="1"/>
          <p:nvPr/>
        </p:nvSpPr>
        <p:spPr>
          <a:xfrm>
            <a:off x="826288" y="5345234"/>
            <a:ext cx="10539424" cy="707886"/>
          </a:xfrm>
          <a:prstGeom prst="rect">
            <a:avLst/>
          </a:prstGeom>
          <a:noFill/>
        </p:spPr>
        <p:txBody>
          <a:bodyPr wrap="none" rtlCol="0">
            <a:spAutoFit/>
          </a:bodyPr>
          <a:lstStyle/>
          <a:p>
            <a:r>
              <a:rPr lang="en-US" sz="2000" dirty="0"/>
              <a:t>In many instances, the men and women of the movement sang to each other from their jail cells</a:t>
            </a:r>
          </a:p>
          <a:p>
            <a:r>
              <a:rPr lang="en-US" sz="2000" dirty="0"/>
              <a:t>to keep up their morale .</a:t>
            </a:r>
          </a:p>
        </p:txBody>
      </p:sp>
      <p:pic>
        <p:nvPicPr>
          <p:cNvPr id="7" name="Picture 2">
            <a:extLst>
              <a:ext uri="{FF2B5EF4-FFF2-40B4-BE49-F238E27FC236}">
                <a16:creationId xmlns:a16="http://schemas.microsoft.com/office/drawing/2014/main" id="{D37DC2DA-723F-0149-91AD-7CE3D594108F}"/>
              </a:ext>
            </a:extLst>
          </p:cNvPr>
          <p:cNvPicPr>
            <a:picLocks noChangeAspect="1" noChangeArrowheads="1"/>
          </p:cNvPicPr>
          <p:nvPr/>
        </p:nvPicPr>
        <p:blipFill>
          <a:blip r:embed="rId2">
            <a:lum bright="-8000" contrast="20000"/>
            <a:extLst>
              <a:ext uri="{28A0092B-C50C-407E-A947-70E740481C1C}">
                <a14:useLocalDpi xmlns:a14="http://schemas.microsoft.com/office/drawing/2010/main"/>
              </a:ext>
            </a:extLst>
          </a:blip>
          <a:srcRect/>
          <a:stretch>
            <a:fillRect/>
          </a:stretch>
        </p:blipFill>
        <p:spPr bwMode="auto">
          <a:xfrm>
            <a:off x="7661366" y="1512766"/>
            <a:ext cx="3036986" cy="3592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13DFEAA1-BB32-F84A-BBF3-20D55CA381C5}"/>
              </a:ext>
            </a:extLst>
          </p:cNvPr>
          <p:cNvPicPr>
            <a:picLocks noChangeAspect="1"/>
          </p:cNvPicPr>
          <p:nvPr/>
        </p:nvPicPr>
        <p:blipFill>
          <a:blip r:embed="rId3"/>
          <a:stretch>
            <a:fillRect/>
          </a:stretch>
        </p:blipFill>
        <p:spPr>
          <a:xfrm>
            <a:off x="1101710" y="1512766"/>
            <a:ext cx="5958174" cy="3592868"/>
          </a:xfrm>
          <a:prstGeom prst="rect">
            <a:avLst/>
          </a:prstGeom>
        </p:spPr>
      </p:pic>
    </p:spTree>
    <p:extLst>
      <p:ext uri="{BB962C8B-B14F-4D97-AF65-F5344CB8AC3E}">
        <p14:creationId xmlns:p14="http://schemas.microsoft.com/office/powerpoint/2010/main" val="22826020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D289C5-4B85-7E49-9D18-F1EBF550C868}"/>
              </a:ext>
            </a:extLst>
          </p:cNvPr>
          <p:cNvSpPr txBox="1"/>
          <p:nvPr/>
        </p:nvSpPr>
        <p:spPr>
          <a:xfrm>
            <a:off x="1222873" y="253388"/>
            <a:ext cx="9475479" cy="1077218"/>
          </a:xfrm>
          <a:prstGeom prst="rect">
            <a:avLst/>
          </a:prstGeom>
          <a:noFill/>
        </p:spPr>
        <p:txBody>
          <a:bodyPr wrap="none" rtlCol="0">
            <a:spAutoFit/>
          </a:bodyPr>
          <a:lstStyle/>
          <a:p>
            <a:pPr algn="ctr"/>
            <a:r>
              <a:rPr lang="en-US" sz="3600" b="1" dirty="0"/>
              <a:t>The Social Solidarity of Movement Members</a:t>
            </a:r>
          </a:p>
          <a:p>
            <a:pPr algn="ctr"/>
            <a:r>
              <a:rPr lang="en-US" sz="2800" b="1" dirty="0"/>
              <a:t>Music</a:t>
            </a:r>
          </a:p>
        </p:txBody>
      </p:sp>
      <p:sp>
        <p:nvSpPr>
          <p:cNvPr id="3" name="TextBox 2">
            <a:extLst>
              <a:ext uri="{FF2B5EF4-FFF2-40B4-BE49-F238E27FC236}">
                <a16:creationId xmlns:a16="http://schemas.microsoft.com/office/drawing/2014/main" id="{4B84F7B7-BF7F-994E-891B-9AC35C3D1D1C}"/>
              </a:ext>
            </a:extLst>
          </p:cNvPr>
          <p:cNvSpPr txBox="1"/>
          <p:nvPr/>
        </p:nvSpPr>
        <p:spPr>
          <a:xfrm>
            <a:off x="746844" y="1690062"/>
            <a:ext cx="10427535" cy="4708981"/>
          </a:xfrm>
          <a:prstGeom prst="rect">
            <a:avLst/>
          </a:prstGeom>
          <a:noFill/>
        </p:spPr>
        <p:txBody>
          <a:bodyPr wrap="none" rtlCol="0">
            <a:spAutoFit/>
          </a:bodyPr>
          <a:lstStyle/>
          <a:p>
            <a:r>
              <a:rPr lang="en-US" sz="2000" dirty="0"/>
              <a:t>I “strongly recommend” that you watch – and listen to – </a:t>
            </a:r>
            <a:r>
              <a:rPr lang="en-US" sz="2000" i="1" dirty="0"/>
              <a:t>Soundtrack for a Revolution</a:t>
            </a:r>
            <a:r>
              <a:rPr lang="en-US" sz="2000" dirty="0"/>
              <a:t>, a part</a:t>
            </a:r>
          </a:p>
          <a:p>
            <a:r>
              <a:rPr lang="en-US" sz="2000" dirty="0"/>
              <a:t>of the American Experience series. The full movie is 83 minutes and the link is on the </a:t>
            </a:r>
          </a:p>
          <a:p>
            <a:r>
              <a:rPr lang="en-US" sz="2000" dirty="0"/>
              <a:t>bottom of the web page that lists the materials for this unit.</a:t>
            </a:r>
            <a:br>
              <a:rPr lang="en-US" sz="2000" dirty="0"/>
            </a:br>
            <a:endParaRPr lang="en-US" sz="2000" dirty="0"/>
          </a:p>
          <a:p>
            <a:r>
              <a:rPr lang="en-US" sz="2000" dirty="0"/>
              <a:t>"The story of the American civil rights movement is told through its powerful music – the </a:t>
            </a:r>
          </a:p>
          <a:p>
            <a:r>
              <a:rPr lang="en-US" sz="2000" dirty="0"/>
              <a:t>freedom songs that protesters sang on picket lines, in mass meetings, in police wagons, and in </a:t>
            </a:r>
          </a:p>
          <a:p>
            <a:r>
              <a:rPr lang="en-US" sz="2000" dirty="0"/>
              <a:t>jail cells as they fought for justice and equality. A unique mix of historical documentary and </a:t>
            </a:r>
          </a:p>
          <a:p>
            <a:r>
              <a:rPr lang="en-US" sz="2000" dirty="0"/>
              <a:t>contemporary musical performance, the film features new performances by top artists </a:t>
            </a:r>
          </a:p>
          <a:p>
            <a:r>
              <a:rPr lang="en-US" sz="2000" dirty="0"/>
              <a:t>including John Legend, Joss Stone, Wyclef Jean, and The Roots; riveting archival footage; and </a:t>
            </a:r>
          </a:p>
          <a:p>
            <a:r>
              <a:rPr lang="en-US" sz="2000" dirty="0"/>
              <a:t>interviews with civil rights foot soldiers and leaders, including Congressman John Lewis, </a:t>
            </a:r>
          </a:p>
          <a:p>
            <a:r>
              <a:rPr lang="en-US" sz="2000" dirty="0"/>
              <a:t>Harry Belafonte, Julian Bond, Andrew Young and dozens more.”</a:t>
            </a:r>
          </a:p>
          <a:p>
            <a:endParaRPr lang="en-US" sz="2000" dirty="0"/>
          </a:p>
          <a:p>
            <a:r>
              <a:rPr lang="en-US" sz="2000" dirty="0"/>
              <a:t>If you do not have the time to view this documentary, please look at the second power point </a:t>
            </a:r>
          </a:p>
          <a:p>
            <a:r>
              <a:rPr lang="en-US" sz="2000" dirty="0"/>
              <a:t>that I have provided, Civil-Rights-Music. Play the presentation starting with the first picture</a:t>
            </a:r>
          </a:p>
          <a:p>
            <a:r>
              <a:rPr lang="en-US" sz="2000" dirty="0"/>
              <a:t>slide – it should advance automatically.</a:t>
            </a:r>
          </a:p>
        </p:txBody>
      </p:sp>
    </p:spTree>
    <p:extLst>
      <p:ext uri="{BB962C8B-B14F-4D97-AF65-F5344CB8AC3E}">
        <p14:creationId xmlns:p14="http://schemas.microsoft.com/office/powerpoint/2010/main" val="34932829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D289C5-4B85-7E49-9D18-F1EBF550C868}"/>
              </a:ext>
            </a:extLst>
          </p:cNvPr>
          <p:cNvSpPr txBox="1"/>
          <p:nvPr/>
        </p:nvSpPr>
        <p:spPr>
          <a:xfrm>
            <a:off x="1222873" y="253388"/>
            <a:ext cx="9475479" cy="1077218"/>
          </a:xfrm>
          <a:prstGeom prst="rect">
            <a:avLst/>
          </a:prstGeom>
          <a:noFill/>
        </p:spPr>
        <p:txBody>
          <a:bodyPr wrap="none" rtlCol="0">
            <a:spAutoFit/>
          </a:bodyPr>
          <a:lstStyle/>
          <a:p>
            <a:pPr algn="ctr"/>
            <a:r>
              <a:rPr lang="en-US" sz="3600" b="1" dirty="0"/>
              <a:t>The Social Solidarity of Movement Members</a:t>
            </a:r>
          </a:p>
          <a:p>
            <a:pPr algn="ctr"/>
            <a:r>
              <a:rPr lang="en-US" sz="2800" b="1" dirty="0"/>
              <a:t>Music</a:t>
            </a:r>
          </a:p>
        </p:txBody>
      </p:sp>
      <p:sp>
        <p:nvSpPr>
          <p:cNvPr id="3" name="TextBox 2">
            <a:extLst>
              <a:ext uri="{FF2B5EF4-FFF2-40B4-BE49-F238E27FC236}">
                <a16:creationId xmlns:a16="http://schemas.microsoft.com/office/drawing/2014/main" id="{4B84F7B7-BF7F-994E-891B-9AC35C3D1D1C}"/>
              </a:ext>
            </a:extLst>
          </p:cNvPr>
          <p:cNvSpPr txBox="1"/>
          <p:nvPr/>
        </p:nvSpPr>
        <p:spPr>
          <a:xfrm>
            <a:off x="746844" y="1690062"/>
            <a:ext cx="10561225" cy="3477875"/>
          </a:xfrm>
          <a:prstGeom prst="rect">
            <a:avLst/>
          </a:prstGeom>
          <a:noFill/>
        </p:spPr>
        <p:txBody>
          <a:bodyPr wrap="none" rtlCol="0">
            <a:spAutoFit/>
          </a:bodyPr>
          <a:lstStyle/>
          <a:p>
            <a:r>
              <a:rPr lang="en-US" sz="2000" dirty="0"/>
              <a:t>You will also see on the web page that lists the materials for this unit links to protest songs that </a:t>
            </a:r>
          </a:p>
          <a:p>
            <a:r>
              <a:rPr lang="en-US" sz="2000" dirty="0"/>
              <a:t>played an important role in various social movements – the Labor Movement, the Civil Rights </a:t>
            </a:r>
          </a:p>
          <a:p>
            <a:r>
              <a:rPr lang="en-US" sz="2000" dirty="0"/>
              <a:t>Movement, the Anti-War Movement – as well as songs relevant to issues of social justice.</a:t>
            </a:r>
          </a:p>
          <a:p>
            <a:r>
              <a:rPr lang="en-US" sz="2000" dirty="0"/>
              <a:t> </a:t>
            </a:r>
          </a:p>
          <a:p>
            <a:r>
              <a:rPr lang="en-US" sz="2000" dirty="0"/>
              <a:t>Last, I suggest that you view some of the videos that I have links for from the organization </a:t>
            </a:r>
          </a:p>
          <a:p>
            <a:r>
              <a:rPr lang="en-US" sz="2000" i="1" dirty="0"/>
              <a:t>Playing for Change</a:t>
            </a:r>
            <a:r>
              <a:rPr lang="en-US" sz="2000" dirty="0"/>
              <a:t>. The organization fosters cooperation between different countries and </a:t>
            </a:r>
          </a:p>
          <a:p>
            <a:r>
              <a:rPr lang="en-US" sz="2000" dirty="0"/>
              <a:t>cultures to affect change, using its profits to build music schools around the world. Each </a:t>
            </a:r>
          </a:p>
          <a:p>
            <a:r>
              <a:rPr lang="en-US" sz="2000" dirty="0"/>
              <a:t>song/video is sung by a dozen or more performers with segments spliced together. </a:t>
            </a:r>
          </a:p>
          <a:p>
            <a:endParaRPr lang="en-US" sz="2000" dirty="0"/>
          </a:p>
          <a:p>
            <a:r>
              <a:rPr lang="en-US" sz="2000" dirty="0"/>
              <a:t>I highly recommend watching those that I have listed – and then browse through the index of </a:t>
            </a:r>
          </a:p>
          <a:p>
            <a:r>
              <a:rPr lang="en-US" sz="2000" dirty="0"/>
              <a:t>videos</a:t>
            </a:r>
            <a:r>
              <a:rPr lang="en-US" dirty="0"/>
              <a:t>. </a:t>
            </a:r>
          </a:p>
        </p:txBody>
      </p:sp>
    </p:spTree>
    <p:extLst>
      <p:ext uri="{BB962C8B-B14F-4D97-AF65-F5344CB8AC3E}">
        <p14:creationId xmlns:p14="http://schemas.microsoft.com/office/powerpoint/2010/main" val="3985077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F85AC7-3089-6946-A547-526F037EEF9E}"/>
              </a:ext>
            </a:extLst>
          </p:cNvPr>
          <p:cNvSpPr txBox="1"/>
          <p:nvPr/>
        </p:nvSpPr>
        <p:spPr>
          <a:xfrm>
            <a:off x="1629154" y="97193"/>
            <a:ext cx="9272923" cy="646331"/>
          </a:xfrm>
          <a:prstGeom prst="rect">
            <a:avLst/>
          </a:prstGeom>
          <a:noFill/>
        </p:spPr>
        <p:txBody>
          <a:bodyPr wrap="none" rtlCol="0">
            <a:spAutoFit/>
          </a:bodyPr>
          <a:lstStyle/>
          <a:p>
            <a:r>
              <a:rPr lang="en-US" sz="3600" b="1" dirty="0"/>
              <a:t>Types of Collective Behavior: Fads &amp; Crazes</a:t>
            </a:r>
          </a:p>
        </p:txBody>
      </p:sp>
      <p:sp>
        <p:nvSpPr>
          <p:cNvPr id="2" name="TextBox 1">
            <a:extLst>
              <a:ext uri="{FF2B5EF4-FFF2-40B4-BE49-F238E27FC236}">
                <a16:creationId xmlns:a16="http://schemas.microsoft.com/office/drawing/2014/main" id="{93EBD172-A572-9F42-B35E-664F32F45D6E}"/>
              </a:ext>
            </a:extLst>
          </p:cNvPr>
          <p:cNvSpPr txBox="1"/>
          <p:nvPr/>
        </p:nvSpPr>
        <p:spPr>
          <a:xfrm>
            <a:off x="560352" y="5060141"/>
            <a:ext cx="10850343" cy="1631216"/>
          </a:xfrm>
          <a:prstGeom prst="rect">
            <a:avLst/>
          </a:prstGeom>
          <a:noFill/>
        </p:spPr>
        <p:txBody>
          <a:bodyPr wrap="none" rtlCol="0">
            <a:spAutoFit/>
          </a:bodyPr>
          <a:lstStyle/>
          <a:p>
            <a:r>
              <a:rPr lang="en-US" sz="2000" dirty="0"/>
              <a:t>A </a:t>
            </a:r>
            <a:r>
              <a:rPr lang="en-US" sz="2000" b="1" dirty="0"/>
              <a:t>fad</a:t>
            </a:r>
            <a:r>
              <a:rPr lang="en-US" sz="2000" dirty="0"/>
              <a:t> is a rather insignificant activity or product that is popular for a relatively short time, while </a:t>
            </a:r>
          </a:p>
          <a:p>
            <a:r>
              <a:rPr lang="en-US" sz="2000" dirty="0"/>
              <a:t>a </a:t>
            </a:r>
            <a:r>
              <a:rPr lang="en-US" sz="2000" b="1" dirty="0"/>
              <a:t>craze</a:t>
            </a:r>
            <a:r>
              <a:rPr lang="en-US" sz="2000" dirty="0"/>
              <a:t> is a temporary activity that attracts the obsessive enthusiasm of a relatively small group </a:t>
            </a:r>
          </a:p>
          <a:p>
            <a:r>
              <a:rPr lang="en-US" sz="2000" dirty="0"/>
              <a:t>of people. Fads and crazes throughout the years include goldfish swallowing, stuffing people into </a:t>
            </a:r>
          </a:p>
          <a:p>
            <a:r>
              <a:rPr lang="en-US" sz="2000" dirty="0"/>
              <a:t>a telephone booth, and the notorious campus behavior known as streaking. Products that became </a:t>
            </a:r>
          </a:p>
          <a:p>
            <a:r>
              <a:rPr lang="en-US" sz="2000" dirty="0"/>
              <a:t>fads include Rubik’s Cube, Pet Rocks, Cabbage Patch dolls, and Beanie Babies. </a:t>
            </a:r>
          </a:p>
        </p:txBody>
      </p:sp>
      <p:pic>
        <p:nvPicPr>
          <p:cNvPr id="6" name="Picture 5">
            <a:extLst>
              <a:ext uri="{FF2B5EF4-FFF2-40B4-BE49-F238E27FC236}">
                <a16:creationId xmlns:a16="http://schemas.microsoft.com/office/drawing/2014/main" id="{514F6739-0EB6-924A-9914-80DEBF3CA0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6069" y="880716"/>
            <a:ext cx="3896752" cy="4042230"/>
          </a:xfrm>
          <a:prstGeom prst="rect">
            <a:avLst/>
          </a:prstGeom>
        </p:spPr>
      </p:pic>
      <p:pic>
        <p:nvPicPr>
          <p:cNvPr id="7" name="Picture 6">
            <a:extLst>
              <a:ext uri="{FF2B5EF4-FFF2-40B4-BE49-F238E27FC236}">
                <a16:creationId xmlns:a16="http://schemas.microsoft.com/office/drawing/2014/main" id="{3E162F7B-ACEB-984E-8F28-46370BDAF388}"/>
              </a:ext>
            </a:extLst>
          </p:cNvPr>
          <p:cNvPicPr>
            <a:picLocks noChangeAspect="1"/>
          </p:cNvPicPr>
          <p:nvPr/>
        </p:nvPicPr>
        <p:blipFill>
          <a:blip r:embed="rId3"/>
          <a:stretch>
            <a:fillRect/>
          </a:stretch>
        </p:blipFill>
        <p:spPr>
          <a:xfrm>
            <a:off x="6429179" y="927545"/>
            <a:ext cx="3896752" cy="3896752"/>
          </a:xfrm>
          <a:prstGeom prst="rect">
            <a:avLst/>
          </a:prstGeom>
        </p:spPr>
      </p:pic>
    </p:spTree>
    <p:extLst>
      <p:ext uri="{BB962C8B-B14F-4D97-AF65-F5344CB8AC3E}">
        <p14:creationId xmlns:p14="http://schemas.microsoft.com/office/powerpoint/2010/main" val="1095046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F85AC7-3089-6946-A547-526F037EEF9E}"/>
              </a:ext>
            </a:extLst>
          </p:cNvPr>
          <p:cNvSpPr txBox="1"/>
          <p:nvPr/>
        </p:nvSpPr>
        <p:spPr>
          <a:xfrm>
            <a:off x="2267035" y="97190"/>
            <a:ext cx="8022453" cy="646331"/>
          </a:xfrm>
          <a:prstGeom prst="rect">
            <a:avLst/>
          </a:prstGeom>
          <a:noFill/>
        </p:spPr>
        <p:txBody>
          <a:bodyPr wrap="none" rtlCol="0">
            <a:spAutoFit/>
          </a:bodyPr>
          <a:lstStyle/>
          <a:p>
            <a:r>
              <a:rPr lang="en-US" sz="3600" b="1" dirty="0"/>
              <a:t>Types of Collective Behavior: Fashion</a:t>
            </a:r>
          </a:p>
        </p:txBody>
      </p:sp>
      <p:sp>
        <p:nvSpPr>
          <p:cNvPr id="2" name="TextBox 1">
            <a:extLst>
              <a:ext uri="{FF2B5EF4-FFF2-40B4-BE49-F238E27FC236}">
                <a16:creationId xmlns:a16="http://schemas.microsoft.com/office/drawing/2014/main" id="{93EBD172-A572-9F42-B35E-664F32F45D6E}"/>
              </a:ext>
            </a:extLst>
          </p:cNvPr>
          <p:cNvSpPr txBox="1"/>
          <p:nvPr/>
        </p:nvSpPr>
        <p:spPr>
          <a:xfrm>
            <a:off x="729317" y="5457706"/>
            <a:ext cx="10468828" cy="707886"/>
          </a:xfrm>
          <a:prstGeom prst="rect">
            <a:avLst/>
          </a:prstGeom>
          <a:noFill/>
        </p:spPr>
        <p:txBody>
          <a:bodyPr wrap="none" rtlCol="0">
            <a:spAutoFit/>
          </a:bodyPr>
          <a:lstStyle/>
          <a:p>
            <a:r>
              <a:rPr lang="en-US" sz="2000" dirty="0"/>
              <a:t>Fashion refers to social objects favored by a particular segment of the population, such as taste</a:t>
            </a:r>
          </a:p>
          <a:p>
            <a:r>
              <a:rPr lang="en-US" sz="2000" dirty="0"/>
              <a:t>in clothing, music, automobiles, the next techno-device and certain types and ideas.</a:t>
            </a:r>
          </a:p>
        </p:txBody>
      </p:sp>
      <p:pic>
        <p:nvPicPr>
          <p:cNvPr id="4" name="Picture 3">
            <a:extLst>
              <a:ext uri="{FF2B5EF4-FFF2-40B4-BE49-F238E27FC236}">
                <a16:creationId xmlns:a16="http://schemas.microsoft.com/office/drawing/2014/main" id="{99AA249A-177A-3D44-BC38-5B2068064A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58930" y="942165"/>
            <a:ext cx="7838661" cy="3919331"/>
          </a:xfrm>
          <a:prstGeom prst="rect">
            <a:avLst/>
          </a:prstGeom>
        </p:spPr>
      </p:pic>
    </p:spTree>
    <p:extLst>
      <p:ext uri="{BB962C8B-B14F-4D97-AF65-F5344CB8AC3E}">
        <p14:creationId xmlns:p14="http://schemas.microsoft.com/office/powerpoint/2010/main" val="1500436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F85AC7-3089-6946-A547-526F037EEF9E}"/>
              </a:ext>
            </a:extLst>
          </p:cNvPr>
          <p:cNvSpPr txBox="1"/>
          <p:nvPr/>
        </p:nvSpPr>
        <p:spPr>
          <a:xfrm>
            <a:off x="2873322" y="105712"/>
            <a:ext cx="6622519" cy="1200329"/>
          </a:xfrm>
          <a:prstGeom prst="rect">
            <a:avLst/>
          </a:prstGeom>
          <a:noFill/>
        </p:spPr>
        <p:txBody>
          <a:bodyPr wrap="none" rtlCol="0">
            <a:spAutoFit/>
          </a:bodyPr>
          <a:lstStyle/>
          <a:p>
            <a:pPr algn="ctr"/>
            <a:r>
              <a:rPr lang="en-US" sz="3600" b="1" dirty="0"/>
              <a:t>Explaining Collective Behavior</a:t>
            </a:r>
            <a:br>
              <a:rPr lang="en-US" sz="3600" b="1" dirty="0"/>
            </a:br>
            <a:r>
              <a:rPr lang="en-US" sz="3600" b="1" dirty="0"/>
              <a:t>Contagion Theory</a:t>
            </a:r>
          </a:p>
        </p:txBody>
      </p:sp>
      <p:sp>
        <p:nvSpPr>
          <p:cNvPr id="5" name="TextBox 4">
            <a:extLst>
              <a:ext uri="{FF2B5EF4-FFF2-40B4-BE49-F238E27FC236}">
                <a16:creationId xmlns:a16="http://schemas.microsoft.com/office/drawing/2014/main" id="{33FA0D70-8FA2-1045-8DE0-91457F92C0FF}"/>
              </a:ext>
            </a:extLst>
          </p:cNvPr>
          <p:cNvSpPr txBox="1"/>
          <p:nvPr/>
        </p:nvSpPr>
        <p:spPr>
          <a:xfrm>
            <a:off x="675861" y="1570382"/>
            <a:ext cx="10461903" cy="1015663"/>
          </a:xfrm>
          <a:prstGeom prst="rect">
            <a:avLst/>
          </a:prstGeom>
          <a:noFill/>
        </p:spPr>
        <p:txBody>
          <a:bodyPr wrap="none" rtlCol="0">
            <a:spAutoFit/>
          </a:bodyPr>
          <a:lstStyle/>
          <a:p>
            <a:r>
              <a:rPr lang="en-US" sz="2000" dirty="0"/>
              <a:t>Sociologists focus their attention of two different theories to explain collective behavior – but</a:t>
            </a:r>
          </a:p>
          <a:p>
            <a:r>
              <a:rPr lang="en-US" sz="2000" dirty="0"/>
              <a:t>keep in mind that there are several different types of collective behavior and no one theory</a:t>
            </a:r>
          </a:p>
          <a:p>
            <a:r>
              <a:rPr lang="en-US" sz="2000" dirty="0"/>
              <a:t>can provide a definitive explanation of each.</a:t>
            </a:r>
          </a:p>
        </p:txBody>
      </p:sp>
      <p:sp>
        <p:nvSpPr>
          <p:cNvPr id="6" name="TextBox 5">
            <a:extLst>
              <a:ext uri="{FF2B5EF4-FFF2-40B4-BE49-F238E27FC236}">
                <a16:creationId xmlns:a16="http://schemas.microsoft.com/office/drawing/2014/main" id="{3F2C0BA8-1690-0145-9E34-2FBC998BAF3F}"/>
              </a:ext>
            </a:extLst>
          </p:cNvPr>
          <p:cNvSpPr txBox="1"/>
          <p:nvPr/>
        </p:nvSpPr>
        <p:spPr>
          <a:xfrm>
            <a:off x="895871" y="2925109"/>
            <a:ext cx="7640618" cy="2554545"/>
          </a:xfrm>
          <a:prstGeom prst="rect">
            <a:avLst/>
          </a:prstGeom>
          <a:noFill/>
        </p:spPr>
        <p:txBody>
          <a:bodyPr wrap="none" rtlCol="0">
            <a:spAutoFit/>
          </a:bodyPr>
          <a:lstStyle/>
          <a:p>
            <a:r>
              <a:rPr lang="en-US" sz="2000" dirty="0"/>
              <a:t>Contagion Theory: Developed by French scholar Gustave Le Bon, this</a:t>
            </a:r>
          </a:p>
          <a:p>
            <a:r>
              <a:rPr lang="en-US" sz="2000" dirty="0"/>
              <a:t>theory stresses that when individuals are by themselves they act </a:t>
            </a:r>
          </a:p>
          <a:p>
            <a:r>
              <a:rPr lang="en-US" sz="2000" dirty="0"/>
              <a:t>rationally, but when they are in a crowd, they come under its almost </a:t>
            </a:r>
          </a:p>
          <a:p>
            <a:r>
              <a:rPr lang="en-US" sz="2000" dirty="0"/>
              <a:t>hypnotic influence and act irrationally and emotionally. They no </a:t>
            </a:r>
          </a:p>
          <a:p>
            <a:r>
              <a:rPr lang="en-US" sz="2000" dirty="0"/>
              <a:t>longer can control their unconscious instincts and become violent </a:t>
            </a:r>
          </a:p>
          <a:p>
            <a:r>
              <a:rPr lang="en-US" sz="2000" dirty="0"/>
              <a:t>and even savage. In short, contagion theory argues that collective </a:t>
            </a:r>
          </a:p>
          <a:p>
            <a:r>
              <a:rPr lang="en-US" sz="2000" dirty="0"/>
              <a:t>behavior is irrational and results from the contagious influence of </a:t>
            </a:r>
          </a:p>
          <a:p>
            <a:r>
              <a:rPr lang="en-US" sz="2000" dirty="0"/>
              <a:t>the crowds in which individuals find themselves.</a:t>
            </a:r>
          </a:p>
        </p:txBody>
      </p:sp>
      <p:sp>
        <p:nvSpPr>
          <p:cNvPr id="7" name="TextBox 6">
            <a:extLst>
              <a:ext uri="{FF2B5EF4-FFF2-40B4-BE49-F238E27FC236}">
                <a16:creationId xmlns:a16="http://schemas.microsoft.com/office/drawing/2014/main" id="{FE5DF1C7-C2F5-984F-9A80-28DF6B9C5FB7}"/>
              </a:ext>
            </a:extLst>
          </p:cNvPr>
          <p:cNvSpPr txBox="1"/>
          <p:nvPr/>
        </p:nvSpPr>
        <p:spPr>
          <a:xfrm>
            <a:off x="9250142" y="5662303"/>
            <a:ext cx="1226618" cy="369332"/>
          </a:xfrm>
          <a:prstGeom prst="rect">
            <a:avLst/>
          </a:prstGeom>
          <a:noFill/>
        </p:spPr>
        <p:txBody>
          <a:bodyPr wrap="none" rtlCol="0">
            <a:spAutoFit/>
          </a:bodyPr>
          <a:lstStyle/>
          <a:p>
            <a:r>
              <a:rPr lang="en-US" dirty="0"/>
              <a:t>(</a:t>
            </a:r>
            <a:r>
              <a:rPr lang="en-US" sz="1400" dirty="0"/>
              <a:t>1841–1931)</a:t>
            </a:r>
          </a:p>
        </p:txBody>
      </p:sp>
      <p:pic>
        <p:nvPicPr>
          <p:cNvPr id="8" name="Picture 7">
            <a:extLst>
              <a:ext uri="{FF2B5EF4-FFF2-40B4-BE49-F238E27FC236}">
                <a16:creationId xmlns:a16="http://schemas.microsoft.com/office/drawing/2014/main" id="{20C27301-714A-B64D-B970-9AACF8661E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55758" y="2480150"/>
            <a:ext cx="2386615" cy="3182153"/>
          </a:xfrm>
          <a:prstGeom prst="rect">
            <a:avLst/>
          </a:prstGeom>
        </p:spPr>
      </p:pic>
    </p:spTree>
    <p:extLst>
      <p:ext uri="{BB962C8B-B14F-4D97-AF65-F5344CB8AC3E}">
        <p14:creationId xmlns:p14="http://schemas.microsoft.com/office/powerpoint/2010/main" val="2120657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F85AC7-3089-6946-A547-526F037EEF9E}"/>
              </a:ext>
            </a:extLst>
          </p:cNvPr>
          <p:cNvSpPr txBox="1"/>
          <p:nvPr/>
        </p:nvSpPr>
        <p:spPr>
          <a:xfrm>
            <a:off x="2873322" y="105712"/>
            <a:ext cx="6622519" cy="1200329"/>
          </a:xfrm>
          <a:prstGeom prst="rect">
            <a:avLst/>
          </a:prstGeom>
          <a:noFill/>
        </p:spPr>
        <p:txBody>
          <a:bodyPr wrap="none" rtlCol="0">
            <a:spAutoFit/>
          </a:bodyPr>
          <a:lstStyle/>
          <a:p>
            <a:pPr algn="ctr"/>
            <a:r>
              <a:rPr lang="en-US" sz="3600" b="1" dirty="0"/>
              <a:t>Explaining Collective Behavior</a:t>
            </a:r>
            <a:br>
              <a:rPr lang="en-US" sz="3600" b="1" dirty="0"/>
            </a:br>
            <a:r>
              <a:rPr lang="en-US" sz="3600" b="1" dirty="0"/>
              <a:t>Convergence Theory</a:t>
            </a:r>
          </a:p>
        </p:txBody>
      </p:sp>
      <p:sp>
        <p:nvSpPr>
          <p:cNvPr id="5" name="TextBox 4">
            <a:extLst>
              <a:ext uri="{FF2B5EF4-FFF2-40B4-BE49-F238E27FC236}">
                <a16:creationId xmlns:a16="http://schemas.microsoft.com/office/drawing/2014/main" id="{33FA0D70-8FA2-1045-8DE0-91457F92C0FF}"/>
              </a:ext>
            </a:extLst>
          </p:cNvPr>
          <p:cNvSpPr txBox="1"/>
          <p:nvPr/>
        </p:nvSpPr>
        <p:spPr>
          <a:xfrm>
            <a:off x="675861" y="1570382"/>
            <a:ext cx="10461903" cy="1015663"/>
          </a:xfrm>
          <a:prstGeom prst="rect">
            <a:avLst/>
          </a:prstGeom>
          <a:noFill/>
        </p:spPr>
        <p:txBody>
          <a:bodyPr wrap="none" rtlCol="0">
            <a:spAutoFit/>
          </a:bodyPr>
          <a:lstStyle/>
          <a:p>
            <a:r>
              <a:rPr lang="en-US" sz="2000" dirty="0"/>
              <a:t>Sociologists focus their attention of </a:t>
            </a:r>
            <a:r>
              <a:rPr lang="en-US" sz="2000" dirty="0" err="1"/>
              <a:t>thwo</a:t>
            </a:r>
            <a:r>
              <a:rPr lang="en-US" sz="2000" dirty="0"/>
              <a:t> different theories to explain collective behavior – but</a:t>
            </a:r>
          </a:p>
          <a:p>
            <a:r>
              <a:rPr lang="en-US" sz="2000" dirty="0"/>
              <a:t>keep in mind that there are several different types of collective behavior and no one theory</a:t>
            </a:r>
          </a:p>
          <a:p>
            <a:r>
              <a:rPr lang="en-US" sz="2000" dirty="0"/>
              <a:t>can provide a definitive explanation of each.</a:t>
            </a:r>
          </a:p>
        </p:txBody>
      </p:sp>
      <p:sp>
        <p:nvSpPr>
          <p:cNvPr id="6" name="TextBox 5">
            <a:extLst>
              <a:ext uri="{FF2B5EF4-FFF2-40B4-BE49-F238E27FC236}">
                <a16:creationId xmlns:a16="http://schemas.microsoft.com/office/drawing/2014/main" id="{3F2C0BA8-1690-0145-9E34-2FBC998BAF3F}"/>
              </a:ext>
            </a:extLst>
          </p:cNvPr>
          <p:cNvSpPr txBox="1"/>
          <p:nvPr/>
        </p:nvSpPr>
        <p:spPr>
          <a:xfrm>
            <a:off x="929650" y="2850386"/>
            <a:ext cx="10332700" cy="3477875"/>
          </a:xfrm>
          <a:prstGeom prst="rect">
            <a:avLst/>
          </a:prstGeom>
          <a:noFill/>
        </p:spPr>
        <p:txBody>
          <a:bodyPr wrap="none" rtlCol="0">
            <a:spAutoFit/>
          </a:bodyPr>
          <a:lstStyle/>
          <a:p>
            <a:r>
              <a:rPr lang="en-US" sz="2000" dirty="0"/>
              <a:t>Convergence Theory: This theory states that the way people act in crowds or publics is an </a:t>
            </a:r>
          </a:p>
          <a:p>
            <a:r>
              <a:rPr lang="en-US" sz="2000" dirty="0"/>
              <a:t>expression or outgrowth of who they are ordinarily. It argues that like-minded people come </a:t>
            </a:r>
          </a:p>
          <a:p>
            <a:r>
              <a:rPr lang="en-US" sz="2000" dirty="0"/>
              <a:t>together in, or </a:t>
            </a:r>
            <a:r>
              <a:rPr lang="en-US" sz="2000" i="1" dirty="0"/>
              <a:t>converge on</a:t>
            </a:r>
            <a:r>
              <a:rPr lang="en-US" sz="2000" dirty="0"/>
              <a:t>, a certain location where collective behavior can and will take </a:t>
            </a:r>
          </a:p>
          <a:p>
            <a:r>
              <a:rPr lang="en-US" sz="2000" dirty="0"/>
              <a:t>place, where individuals can act out tendencies or traits they had in the first place.</a:t>
            </a:r>
          </a:p>
          <a:p>
            <a:endParaRPr lang="en-US" sz="2000" dirty="0"/>
          </a:p>
          <a:p>
            <a:r>
              <a:rPr lang="en-US" sz="2000" dirty="0"/>
              <a:t>Convergence theory does not deny that people may do something in a crowd that they would </a:t>
            </a:r>
          </a:p>
          <a:p>
            <a:r>
              <a:rPr lang="en-US" sz="2000" dirty="0"/>
              <a:t>not do by themselves, but it does say that what a crowd does largely reflects the individuals </a:t>
            </a:r>
          </a:p>
          <a:p>
            <a:r>
              <a:rPr lang="en-US" sz="2000" dirty="0"/>
              <a:t>who compose it. If we think of a mob or at least a small group of people who commit a hate </a:t>
            </a:r>
          </a:p>
          <a:p>
            <a:r>
              <a:rPr lang="en-US" sz="2000" dirty="0"/>
              <a:t>crime—for example, gay bashing—we can see an application of convergence theory. The </a:t>
            </a:r>
          </a:p>
          <a:p>
            <a:r>
              <a:rPr lang="en-US" sz="2000" dirty="0"/>
              <a:t>individuals who form this group are people who hate homosexuality and who hate gays </a:t>
            </a:r>
          </a:p>
          <a:p>
            <a:r>
              <a:rPr lang="en-US" sz="2000" dirty="0"/>
              <a:t>and lesbians. The group violence they commit reflects these pre-existing beliefs.</a:t>
            </a:r>
          </a:p>
        </p:txBody>
      </p:sp>
    </p:spTree>
    <p:extLst>
      <p:ext uri="{BB962C8B-B14F-4D97-AF65-F5344CB8AC3E}">
        <p14:creationId xmlns:p14="http://schemas.microsoft.com/office/powerpoint/2010/main" val="3650655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10AA55-F6D9-2F4C-A08C-318304227E1D}"/>
              </a:ext>
            </a:extLst>
          </p:cNvPr>
          <p:cNvSpPr/>
          <p:nvPr/>
        </p:nvSpPr>
        <p:spPr>
          <a:xfrm>
            <a:off x="2377065" y="1534803"/>
            <a:ext cx="7437870" cy="1754326"/>
          </a:xfrm>
          <a:prstGeom prst="rect">
            <a:avLst/>
          </a:prstGeom>
        </p:spPr>
        <p:txBody>
          <a:bodyPr wrap="none">
            <a:spAutoFit/>
          </a:bodyPr>
          <a:lstStyle/>
          <a:p>
            <a:pPr algn="ctr"/>
            <a:r>
              <a:rPr lang="en-US" sz="5400" b="1" dirty="0"/>
              <a:t>The Sociological Study </a:t>
            </a:r>
          </a:p>
          <a:p>
            <a:pPr algn="ctr"/>
            <a:r>
              <a:rPr lang="en-US" sz="5400" b="1" dirty="0"/>
              <a:t>of Social Movements</a:t>
            </a:r>
          </a:p>
        </p:txBody>
      </p:sp>
    </p:spTree>
    <p:extLst>
      <p:ext uri="{BB962C8B-B14F-4D97-AF65-F5344CB8AC3E}">
        <p14:creationId xmlns:p14="http://schemas.microsoft.com/office/powerpoint/2010/main" val="617752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DDBAFE-E8D4-614E-991C-97214FE9186F}"/>
              </a:ext>
            </a:extLst>
          </p:cNvPr>
          <p:cNvPicPr>
            <a:picLocks noChangeAspect="1"/>
          </p:cNvPicPr>
          <p:nvPr/>
        </p:nvPicPr>
        <p:blipFill>
          <a:blip r:embed="rId2"/>
          <a:stretch>
            <a:fillRect/>
          </a:stretch>
        </p:blipFill>
        <p:spPr>
          <a:xfrm>
            <a:off x="6887729" y="2998724"/>
            <a:ext cx="2022716" cy="2589077"/>
          </a:xfrm>
          <a:prstGeom prst="rect">
            <a:avLst/>
          </a:prstGeom>
        </p:spPr>
      </p:pic>
      <p:sp>
        <p:nvSpPr>
          <p:cNvPr id="7" name="TextBox 6">
            <a:extLst>
              <a:ext uri="{FF2B5EF4-FFF2-40B4-BE49-F238E27FC236}">
                <a16:creationId xmlns:a16="http://schemas.microsoft.com/office/drawing/2014/main" id="{B9AE6D1E-46D3-CF43-9534-CE476E993556}"/>
              </a:ext>
            </a:extLst>
          </p:cNvPr>
          <p:cNvSpPr txBox="1"/>
          <p:nvPr/>
        </p:nvSpPr>
        <p:spPr>
          <a:xfrm>
            <a:off x="1432480" y="122038"/>
            <a:ext cx="9327040" cy="646331"/>
          </a:xfrm>
          <a:prstGeom prst="rect">
            <a:avLst/>
          </a:prstGeom>
          <a:noFill/>
        </p:spPr>
        <p:txBody>
          <a:bodyPr wrap="none" rtlCol="0">
            <a:spAutoFit/>
          </a:bodyPr>
          <a:lstStyle/>
          <a:p>
            <a:pPr algn="ctr"/>
            <a:r>
              <a:rPr lang="en-US" sz="3600" b="1" dirty="0"/>
              <a:t>The Sociological Study of Social Movements</a:t>
            </a:r>
          </a:p>
        </p:txBody>
      </p:sp>
      <p:sp>
        <p:nvSpPr>
          <p:cNvPr id="8" name="TextBox 7">
            <a:extLst>
              <a:ext uri="{FF2B5EF4-FFF2-40B4-BE49-F238E27FC236}">
                <a16:creationId xmlns:a16="http://schemas.microsoft.com/office/drawing/2014/main" id="{F7155F92-E747-5448-AFA2-162FEF1D2A86}"/>
              </a:ext>
            </a:extLst>
          </p:cNvPr>
          <p:cNvSpPr txBox="1"/>
          <p:nvPr/>
        </p:nvSpPr>
        <p:spPr>
          <a:xfrm>
            <a:off x="7325853" y="5587801"/>
            <a:ext cx="1146468" cy="523220"/>
          </a:xfrm>
          <a:prstGeom prst="rect">
            <a:avLst/>
          </a:prstGeom>
          <a:noFill/>
        </p:spPr>
        <p:txBody>
          <a:bodyPr wrap="none" rtlCol="0">
            <a:spAutoFit/>
          </a:bodyPr>
          <a:lstStyle/>
          <a:p>
            <a:pPr algn="ctr"/>
            <a:r>
              <a:rPr lang="en-US" sz="1400" dirty="0">
                <a:cs typeface="Times New Roman" panose="02020603050405020304" pitchFamily="18" charset="0"/>
              </a:rPr>
              <a:t>Neil Smelser</a:t>
            </a:r>
          </a:p>
          <a:p>
            <a:pPr algn="ctr"/>
            <a:r>
              <a:rPr lang="en-US" sz="1400" dirty="0">
                <a:cs typeface="Times New Roman" panose="02020603050405020304" pitchFamily="18" charset="0"/>
              </a:rPr>
              <a:t>1930 - 2017</a:t>
            </a:r>
          </a:p>
        </p:txBody>
      </p:sp>
      <p:sp>
        <p:nvSpPr>
          <p:cNvPr id="9" name="TextBox 8">
            <a:extLst>
              <a:ext uri="{FF2B5EF4-FFF2-40B4-BE49-F238E27FC236}">
                <a16:creationId xmlns:a16="http://schemas.microsoft.com/office/drawing/2014/main" id="{2063711B-0BC4-944F-BA82-086F61584486}"/>
              </a:ext>
            </a:extLst>
          </p:cNvPr>
          <p:cNvSpPr txBox="1"/>
          <p:nvPr/>
        </p:nvSpPr>
        <p:spPr>
          <a:xfrm>
            <a:off x="2551190" y="2827569"/>
            <a:ext cx="3664080" cy="3477875"/>
          </a:xfrm>
          <a:prstGeom prst="rect">
            <a:avLst/>
          </a:prstGeom>
          <a:noFill/>
        </p:spPr>
        <p:txBody>
          <a:bodyPr wrap="none" rtlCol="0">
            <a:spAutoFit/>
          </a:bodyPr>
          <a:lstStyle/>
          <a:p>
            <a:pPr marL="342900" indent="-342900">
              <a:buAutoNum type="arabicPeriod"/>
            </a:pPr>
            <a:r>
              <a:rPr lang="en-US" sz="2000" dirty="0">
                <a:latin typeface="Cambria" panose="02040503050406030204" pitchFamily="18" charset="0"/>
                <a:cs typeface="Times New Roman" panose="02020603050405020304" pitchFamily="18" charset="0"/>
              </a:rPr>
              <a:t>Structural Strain – Grievance</a:t>
            </a:r>
          </a:p>
          <a:p>
            <a:pPr marL="342900" indent="-342900">
              <a:buAutoNum type="arabicPeriod"/>
            </a:pPr>
            <a:endParaRPr lang="en-US" sz="2000" dirty="0">
              <a:latin typeface="Cambria" panose="02040503050406030204" pitchFamily="18" charset="0"/>
              <a:cs typeface="Times New Roman" panose="02020603050405020304" pitchFamily="18" charset="0"/>
            </a:endParaRPr>
          </a:p>
          <a:p>
            <a:pPr marL="342900" indent="-342900">
              <a:buAutoNum type="arabicPeriod"/>
            </a:pPr>
            <a:r>
              <a:rPr lang="en-US" sz="2000" dirty="0">
                <a:latin typeface="Cambria" panose="02040503050406030204" pitchFamily="18" charset="0"/>
                <a:cs typeface="Times New Roman" panose="02020603050405020304" pitchFamily="18" charset="0"/>
              </a:rPr>
              <a:t>Structural Conduciveness</a:t>
            </a:r>
          </a:p>
          <a:p>
            <a:pPr marL="342900" indent="-342900">
              <a:buAutoNum type="arabicPeriod"/>
            </a:pPr>
            <a:endParaRPr lang="en-US" sz="2000" dirty="0">
              <a:latin typeface="Cambria" panose="02040503050406030204" pitchFamily="18" charset="0"/>
              <a:cs typeface="Times New Roman" panose="02020603050405020304" pitchFamily="18" charset="0"/>
            </a:endParaRPr>
          </a:p>
          <a:p>
            <a:pPr marL="342900" indent="-342900">
              <a:buAutoNum type="arabicPeriod"/>
            </a:pPr>
            <a:r>
              <a:rPr lang="en-US" sz="2000" dirty="0">
                <a:latin typeface="Cambria" panose="02040503050406030204" pitchFamily="18" charset="0"/>
                <a:cs typeface="Times New Roman" panose="02020603050405020304" pitchFamily="18" charset="0"/>
              </a:rPr>
              <a:t>Generalized Beliefs</a:t>
            </a:r>
          </a:p>
          <a:p>
            <a:pPr marL="342900" indent="-342900">
              <a:buAutoNum type="arabicPeriod"/>
            </a:pPr>
            <a:endParaRPr lang="en-US" sz="2000" dirty="0">
              <a:latin typeface="Cambria" panose="02040503050406030204" pitchFamily="18" charset="0"/>
              <a:cs typeface="Times New Roman" panose="02020603050405020304" pitchFamily="18" charset="0"/>
            </a:endParaRPr>
          </a:p>
          <a:p>
            <a:pPr marL="342900" indent="-342900">
              <a:buAutoNum type="arabicPeriod"/>
            </a:pPr>
            <a:r>
              <a:rPr lang="en-US" sz="2000" dirty="0">
                <a:latin typeface="Cambria" panose="02040503050406030204" pitchFamily="18" charset="0"/>
                <a:cs typeface="Times New Roman" panose="02020603050405020304" pitchFamily="18" charset="0"/>
              </a:rPr>
              <a:t>Precipitating Factors</a:t>
            </a:r>
          </a:p>
          <a:p>
            <a:pPr marL="342900" indent="-342900">
              <a:buAutoNum type="arabicPeriod"/>
            </a:pPr>
            <a:endParaRPr lang="en-US" sz="2000" dirty="0">
              <a:latin typeface="Cambria" panose="02040503050406030204" pitchFamily="18" charset="0"/>
              <a:cs typeface="Times New Roman" panose="02020603050405020304" pitchFamily="18" charset="0"/>
            </a:endParaRPr>
          </a:p>
          <a:p>
            <a:pPr marL="342900" indent="-342900">
              <a:buAutoNum type="arabicPeriod"/>
            </a:pPr>
            <a:r>
              <a:rPr lang="en-US" sz="2000" dirty="0">
                <a:latin typeface="Cambria" panose="02040503050406030204" pitchFamily="18" charset="0"/>
                <a:cs typeface="Times New Roman" panose="02020603050405020304" pitchFamily="18" charset="0"/>
              </a:rPr>
              <a:t>Resource Mobilization</a:t>
            </a:r>
          </a:p>
          <a:p>
            <a:pPr marL="342900" indent="-342900">
              <a:buAutoNum type="arabicPeriod"/>
            </a:pPr>
            <a:endParaRPr lang="en-US" sz="2000" dirty="0">
              <a:latin typeface="Cambria" panose="02040503050406030204" pitchFamily="18" charset="0"/>
              <a:cs typeface="Times New Roman" panose="02020603050405020304" pitchFamily="18" charset="0"/>
            </a:endParaRPr>
          </a:p>
          <a:p>
            <a:pPr marL="342900" indent="-342900">
              <a:buAutoNum type="arabicPeriod"/>
            </a:pPr>
            <a:r>
              <a:rPr lang="en-US" sz="2000" dirty="0">
                <a:latin typeface="Cambria" panose="02040503050406030204" pitchFamily="18" charset="0"/>
                <a:cs typeface="Times New Roman" panose="02020603050405020304" pitchFamily="18" charset="0"/>
              </a:rPr>
              <a:t>Mechanisms of Control</a:t>
            </a:r>
          </a:p>
        </p:txBody>
      </p:sp>
      <p:sp>
        <p:nvSpPr>
          <p:cNvPr id="2" name="TextBox 1">
            <a:extLst>
              <a:ext uri="{FF2B5EF4-FFF2-40B4-BE49-F238E27FC236}">
                <a16:creationId xmlns:a16="http://schemas.microsoft.com/office/drawing/2014/main" id="{B6AE4A86-3D3A-5944-AFE1-E4C63E1E5000}"/>
              </a:ext>
            </a:extLst>
          </p:cNvPr>
          <p:cNvSpPr txBox="1"/>
          <p:nvPr/>
        </p:nvSpPr>
        <p:spPr>
          <a:xfrm>
            <a:off x="1013791" y="933522"/>
            <a:ext cx="9940029" cy="1631216"/>
          </a:xfrm>
          <a:prstGeom prst="rect">
            <a:avLst/>
          </a:prstGeom>
          <a:noFill/>
        </p:spPr>
        <p:txBody>
          <a:bodyPr wrap="none" rtlCol="0">
            <a:spAutoFit/>
          </a:bodyPr>
          <a:lstStyle/>
          <a:p>
            <a:r>
              <a:rPr lang="en-US" sz="2000" dirty="0"/>
              <a:t>Neil Smelser introduced what has been called the “structural strain” theory to explain the </a:t>
            </a:r>
          </a:p>
          <a:p>
            <a:r>
              <a:rPr lang="en-US" sz="2000" dirty="0"/>
              <a:t>emergence of  social movements. He identified six different  conditions that are present</a:t>
            </a:r>
          </a:p>
          <a:p>
            <a:r>
              <a:rPr lang="en-US" sz="2000" dirty="0"/>
              <a:t>and the problems that each poses that must be solved if the movement is to get off</a:t>
            </a:r>
          </a:p>
          <a:p>
            <a:r>
              <a:rPr lang="en-US" sz="2000" dirty="0"/>
              <a:t>the ground and succeed. As shall be seen, John McCarthy and Mayer </a:t>
            </a:r>
            <a:r>
              <a:rPr lang="en-US" sz="2000" dirty="0" err="1"/>
              <a:t>Zald</a:t>
            </a:r>
            <a:r>
              <a:rPr lang="en-US" sz="2000" dirty="0"/>
              <a:t> extended this </a:t>
            </a:r>
          </a:p>
          <a:p>
            <a:r>
              <a:rPr lang="en-US" sz="2000" dirty="0"/>
              <a:t>approach by focusing exclusively on stage 5, resource mobilization.</a:t>
            </a:r>
          </a:p>
        </p:txBody>
      </p:sp>
    </p:spTree>
    <p:extLst>
      <p:ext uri="{BB962C8B-B14F-4D97-AF65-F5344CB8AC3E}">
        <p14:creationId xmlns:p14="http://schemas.microsoft.com/office/powerpoint/2010/main" val="1865731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DDBAFE-E8D4-614E-991C-97214FE9186F}"/>
              </a:ext>
            </a:extLst>
          </p:cNvPr>
          <p:cNvPicPr>
            <a:picLocks noChangeAspect="1"/>
          </p:cNvPicPr>
          <p:nvPr/>
        </p:nvPicPr>
        <p:blipFill>
          <a:blip r:embed="rId2"/>
          <a:stretch>
            <a:fillRect/>
          </a:stretch>
        </p:blipFill>
        <p:spPr>
          <a:xfrm>
            <a:off x="9405373" y="2134462"/>
            <a:ext cx="2022716" cy="2589077"/>
          </a:xfrm>
          <a:prstGeom prst="rect">
            <a:avLst/>
          </a:prstGeom>
        </p:spPr>
      </p:pic>
      <p:sp>
        <p:nvSpPr>
          <p:cNvPr id="7" name="TextBox 6">
            <a:extLst>
              <a:ext uri="{FF2B5EF4-FFF2-40B4-BE49-F238E27FC236}">
                <a16:creationId xmlns:a16="http://schemas.microsoft.com/office/drawing/2014/main" id="{B9AE6D1E-46D3-CF43-9534-CE476E993556}"/>
              </a:ext>
            </a:extLst>
          </p:cNvPr>
          <p:cNvSpPr txBox="1"/>
          <p:nvPr/>
        </p:nvSpPr>
        <p:spPr>
          <a:xfrm>
            <a:off x="1432480" y="122038"/>
            <a:ext cx="9327040" cy="646331"/>
          </a:xfrm>
          <a:prstGeom prst="rect">
            <a:avLst/>
          </a:prstGeom>
          <a:noFill/>
        </p:spPr>
        <p:txBody>
          <a:bodyPr wrap="none" rtlCol="0">
            <a:spAutoFit/>
          </a:bodyPr>
          <a:lstStyle/>
          <a:p>
            <a:pPr algn="ctr"/>
            <a:r>
              <a:rPr lang="en-US" sz="3600" b="1" dirty="0"/>
              <a:t>The Sociological Study of Social Movements</a:t>
            </a:r>
          </a:p>
        </p:txBody>
      </p:sp>
      <p:sp>
        <p:nvSpPr>
          <p:cNvPr id="8" name="TextBox 7">
            <a:extLst>
              <a:ext uri="{FF2B5EF4-FFF2-40B4-BE49-F238E27FC236}">
                <a16:creationId xmlns:a16="http://schemas.microsoft.com/office/drawing/2014/main" id="{F7155F92-E747-5448-AFA2-162FEF1D2A86}"/>
              </a:ext>
            </a:extLst>
          </p:cNvPr>
          <p:cNvSpPr txBox="1"/>
          <p:nvPr/>
        </p:nvSpPr>
        <p:spPr>
          <a:xfrm>
            <a:off x="9843497" y="4723539"/>
            <a:ext cx="1146468" cy="523220"/>
          </a:xfrm>
          <a:prstGeom prst="rect">
            <a:avLst/>
          </a:prstGeom>
          <a:noFill/>
        </p:spPr>
        <p:txBody>
          <a:bodyPr wrap="none" rtlCol="0">
            <a:spAutoFit/>
          </a:bodyPr>
          <a:lstStyle/>
          <a:p>
            <a:pPr algn="ctr"/>
            <a:r>
              <a:rPr lang="en-US" sz="1400" dirty="0">
                <a:cs typeface="Times New Roman" panose="02020603050405020304" pitchFamily="18" charset="0"/>
              </a:rPr>
              <a:t>Neil Smelser</a:t>
            </a:r>
          </a:p>
          <a:p>
            <a:pPr algn="ctr"/>
            <a:r>
              <a:rPr lang="en-US" sz="1400" dirty="0">
                <a:cs typeface="Times New Roman" panose="02020603050405020304" pitchFamily="18" charset="0"/>
              </a:rPr>
              <a:t>1930 - 2017</a:t>
            </a:r>
          </a:p>
        </p:txBody>
      </p:sp>
      <p:sp>
        <p:nvSpPr>
          <p:cNvPr id="9" name="TextBox 8">
            <a:extLst>
              <a:ext uri="{FF2B5EF4-FFF2-40B4-BE49-F238E27FC236}">
                <a16:creationId xmlns:a16="http://schemas.microsoft.com/office/drawing/2014/main" id="{2063711B-0BC4-944F-BA82-086F61584486}"/>
              </a:ext>
            </a:extLst>
          </p:cNvPr>
          <p:cNvSpPr txBox="1"/>
          <p:nvPr/>
        </p:nvSpPr>
        <p:spPr>
          <a:xfrm>
            <a:off x="708016" y="869559"/>
            <a:ext cx="8549392" cy="5632311"/>
          </a:xfrm>
          <a:prstGeom prst="rect">
            <a:avLst/>
          </a:prstGeom>
          <a:noFill/>
        </p:spPr>
        <p:txBody>
          <a:bodyPr wrap="none" rtlCol="0">
            <a:spAutoFit/>
          </a:bodyPr>
          <a:lstStyle/>
          <a:p>
            <a:pPr marL="342900" indent="-342900">
              <a:buAutoNum type="arabicPeriod"/>
            </a:pPr>
            <a:r>
              <a:rPr lang="en-US" sz="2000" dirty="0">
                <a:latin typeface="Cambria" panose="02040503050406030204" pitchFamily="18" charset="0"/>
                <a:cs typeface="Times New Roman" panose="02020603050405020304" pitchFamily="18" charset="0"/>
              </a:rPr>
              <a:t> Structural Strain</a:t>
            </a:r>
          </a:p>
          <a:p>
            <a:pPr marL="342900" indent="-342900">
              <a:buAutoNum type="arabicPeriod"/>
            </a:pPr>
            <a:endParaRPr lang="en-US" sz="2000" dirty="0">
              <a:latin typeface="Cambria" panose="02040503050406030204" pitchFamily="18" charset="0"/>
              <a:cs typeface="Times New Roman" panose="02020603050405020304" pitchFamily="18" charset="0"/>
            </a:endParaRPr>
          </a:p>
          <a:p>
            <a:r>
              <a:rPr lang="en-US" sz="2000" dirty="0">
                <a:latin typeface="Cambria" panose="02040503050406030204" pitchFamily="18" charset="0"/>
                <a:cs typeface="Times New Roman" panose="02020603050405020304" pitchFamily="18" charset="0"/>
              </a:rPr>
              <a:t>       A structural strain refers to a social problem – or set of circumstances –</a:t>
            </a:r>
          </a:p>
          <a:p>
            <a:r>
              <a:rPr lang="en-US" sz="2000" dirty="0">
                <a:latin typeface="Cambria" panose="02040503050406030204" pitchFamily="18" charset="0"/>
                <a:cs typeface="Times New Roman" panose="02020603050405020304" pitchFamily="18" charset="0"/>
              </a:rPr>
              <a:t>       in society that causes difficulties for certain segments of society. But </a:t>
            </a:r>
          </a:p>
          <a:p>
            <a:r>
              <a:rPr lang="en-US" sz="2000" dirty="0">
                <a:latin typeface="Cambria" panose="02040503050406030204" pitchFamily="18" charset="0"/>
                <a:cs typeface="Times New Roman" panose="02020603050405020304" pitchFamily="18" charset="0"/>
              </a:rPr>
              <a:t>       notice that the strain is “structural, which is to say that the circumstance </a:t>
            </a:r>
          </a:p>
          <a:p>
            <a:r>
              <a:rPr lang="en-US" sz="2000" dirty="0">
                <a:latin typeface="Cambria" panose="02040503050406030204" pitchFamily="18" charset="0"/>
                <a:cs typeface="Times New Roman" panose="02020603050405020304" pitchFamily="18" charset="0"/>
              </a:rPr>
              <a:t>       that is of concern is not a random event but, instead, “patterned” and has </a:t>
            </a:r>
          </a:p>
          <a:p>
            <a:r>
              <a:rPr lang="en-US" sz="2000" dirty="0">
                <a:latin typeface="Cambria" panose="02040503050406030204" pitchFamily="18" charset="0"/>
                <a:cs typeface="Times New Roman" panose="02020603050405020304" pitchFamily="18" charset="0"/>
              </a:rPr>
              <a:t>       occurred over time. In many instances, the “strain” is caused by the </a:t>
            </a:r>
          </a:p>
          <a:p>
            <a:r>
              <a:rPr lang="en-US" sz="2000" dirty="0">
                <a:latin typeface="Cambria" panose="02040503050406030204" pitchFamily="18" charset="0"/>
                <a:cs typeface="Times New Roman" panose="02020603050405020304" pitchFamily="18" charset="0"/>
              </a:rPr>
              <a:t>       institutional arrangements of society that privilege some groups while </a:t>
            </a:r>
          </a:p>
          <a:p>
            <a:r>
              <a:rPr lang="en-US" sz="2000" dirty="0">
                <a:latin typeface="Cambria" panose="02040503050406030204" pitchFamily="18" charset="0"/>
                <a:cs typeface="Times New Roman" panose="02020603050405020304" pitchFamily="18" charset="0"/>
              </a:rPr>
              <a:t>       victimizing others. </a:t>
            </a:r>
          </a:p>
          <a:p>
            <a:endParaRPr lang="en-US" sz="2000" dirty="0">
              <a:latin typeface="Cambria" panose="02040503050406030204" pitchFamily="18" charset="0"/>
              <a:cs typeface="Times New Roman" panose="02020603050405020304" pitchFamily="18" charset="0"/>
            </a:endParaRPr>
          </a:p>
          <a:p>
            <a:r>
              <a:rPr lang="en-US" sz="2000" dirty="0">
                <a:latin typeface="Cambria" panose="02040503050406030204" pitchFamily="18" charset="0"/>
                <a:cs typeface="Times New Roman" panose="02020603050405020304" pitchFamily="18" charset="0"/>
              </a:rPr>
              <a:t>       But, as we saw in the last unit on social problems, rarely does a </a:t>
            </a:r>
          </a:p>
          <a:p>
            <a:r>
              <a:rPr lang="en-US" sz="2000" dirty="0">
                <a:latin typeface="Cambria" panose="02040503050406030204" pitchFamily="18" charset="0"/>
                <a:cs typeface="Times New Roman" panose="02020603050405020304" pitchFamily="18" charset="0"/>
              </a:rPr>
              <a:t>       complete consensus exist in society on whether or not a given condition </a:t>
            </a:r>
          </a:p>
          <a:p>
            <a:r>
              <a:rPr lang="en-US" sz="2000" dirty="0">
                <a:latin typeface="Cambria" panose="02040503050406030204" pitchFamily="18" charset="0"/>
                <a:cs typeface="Times New Roman" panose="02020603050405020304" pitchFamily="18" charset="0"/>
              </a:rPr>
              <a:t>       is a social problem. What constitutes a social problem, then, is the </a:t>
            </a:r>
          </a:p>
          <a:p>
            <a:r>
              <a:rPr lang="en-US" sz="2000" dirty="0">
                <a:latin typeface="Cambria" panose="02040503050406030204" pitchFamily="18" charset="0"/>
                <a:cs typeface="Times New Roman" panose="02020603050405020304" pitchFamily="18" charset="0"/>
              </a:rPr>
              <a:t>       outcome of an extended set of social  negotiations between different </a:t>
            </a:r>
          </a:p>
          <a:p>
            <a:r>
              <a:rPr lang="en-US" sz="2000" dirty="0">
                <a:latin typeface="Cambria" panose="02040503050406030204" pitchFamily="18" charset="0"/>
                <a:cs typeface="Times New Roman" panose="02020603050405020304" pitchFamily="18" charset="0"/>
              </a:rPr>
              <a:t>       groups with markedly different sets of legitimate beliefs, values, </a:t>
            </a:r>
          </a:p>
          <a:p>
            <a:r>
              <a:rPr lang="en-US" sz="2000" dirty="0">
                <a:latin typeface="Cambria" panose="02040503050406030204" pitchFamily="18" charset="0"/>
                <a:cs typeface="Times New Roman" panose="02020603050405020304" pitchFamily="18" charset="0"/>
              </a:rPr>
              <a:t>       attitudes, perceptions, interests, and power. </a:t>
            </a:r>
          </a:p>
          <a:p>
            <a:endParaRPr lang="en-US" sz="2000" dirty="0">
              <a:latin typeface="Cambria" panose="02040503050406030204" pitchFamily="18" charset="0"/>
              <a:cs typeface="Times New Roman" panose="02020603050405020304" pitchFamily="18" charset="0"/>
            </a:endParaRPr>
          </a:p>
          <a:p>
            <a:r>
              <a:rPr lang="en-US" sz="2000" dirty="0">
                <a:latin typeface="Cambria" panose="02040503050406030204" pitchFamily="18" charset="0"/>
                <a:cs typeface="Times New Roman" panose="02020603050405020304" pitchFamily="18" charset="0"/>
              </a:rPr>
              <a:t>      This first hurdle, then, is quite formidable and difficult to navigate.</a:t>
            </a:r>
          </a:p>
        </p:txBody>
      </p:sp>
    </p:spTree>
    <p:extLst>
      <p:ext uri="{BB962C8B-B14F-4D97-AF65-F5344CB8AC3E}">
        <p14:creationId xmlns:p14="http://schemas.microsoft.com/office/powerpoint/2010/main" val="412443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DDBAFE-E8D4-614E-991C-97214FE9186F}"/>
              </a:ext>
            </a:extLst>
          </p:cNvPr>
          <p:cNvPicPr>
            <a:picLocks noChangeAspect="1"/>
          </p:cNvPicPr>
          <p:nvPr/>
        </p:nvPicPr>
        <p:blipFill>
          <a:blip r:embed="rId2"/>
          <a:stretch>
            <a:fillRect/>
          </a:stretch>
        </p:blipFill>
        <p:spPr>
          <a:xfrm>
            <a:off x="9405373" y="2134462"/>
            <a:ext cx="2022716" cy="2589077"/>
          </a:xfrm>
          <a:prstGeom prst="rect">
            <a:avLst/>
          </a:prstGeom>
        </p:spPr>
      </p:pic>
      <p:sp>
        <p:nvSpPr>
          <p:cNvPr id="7" name="TextBox 6">
            <a:extLst>
              <a:ext uri="{FF2B5EF4-FFF2-40B4-BE49-F238E27FC236}">
                <a16:creationId xmlns:a16="http://schemas.microsoft.com/office/drawing/2014/main" id="{B9AE6D1E-46D3-CF43-9534-CE476E993556}"/>
              </a:ext>
            </a:extLst>
          </p:cNvPr>
          <p:cNvSpPr txBox="1"/>
          <p:nvPr/>
        </p:nvSpPr>
        <p:spPr>
          <a:xfrm>
            <a:off x="1432480" y="122038"/>
            <a:ext cx="9327040" cy="646331"/>
          </a:xfrm>
          <a:prstGeom prst="rect">
            <a:avLst/>
          </a:prstGeom>
          <a:noFill/>
        </p:spPr>
        <p:txBody>
          <a:bodyPr wrap="none" rtlCol="0">
            <a:spAutoFit/>
          </a:bodyPr>
          <a:lstStyle/>
          <a:p>
            <a:pPr algn="ctr"/>
            <a:r>
              <a:rPr lang="en-US" sz="3600" b="1" dirty="0"/>
              <a:t>The Sociological Study of Social Movements</a:t>
            </a:r>
          </a:p>
        </p:txBody>
      </p:sp>
      <p:sp>
        <p:nvSpPr>
          <p:cNvPr id="8" name="TextBox 7">
            <a:extLst>
              <a:ext uri="{FF2B5EF4-FFF2-40B4-BE49-F238E27FC236}">
                <a16:creationId xmlns:a16="http://schemas.microsoft.com/office/drawing/2014/main" id="{F7155F92-E747-5448-AFA2-162FEF1D2A86}"/>
              </a:ext>
            </a:extLst>
          </p:cNvPr>
          <p:cNvSpPr txBox="1"/>
          <p:nvPr/>
        </p:nvSpPr>
        <p:spPr>
          <a:xfrm>
            <a:off x="9843497" y="4723539"/>
            <a:ext cx="1146468" cy="523220"/>
          </a:xfrm>
          <a:prstGeom prst="rect">
            <a:avLst/>
          </a:prstGeom>
          <a:noFill/>
        </p:spPr>
        <p:txBody>
          <a:bodyPr wrap="none" rtlCol="0">
            <a:spAutoFit/>
          </a:bodyPr>
          <a:lstStyle/>
          <a:p>
            <a:pPr algn="ctr"/>
            <a:r>
              <a:rPr lang="en-US" sz="1400" dirty="0">
                <a:cs typeface="Times New Roman" panose="02020603050405020304" pitchFamily="18" charset="0"/>
              </a:rPr>
              <a:t>Neil Smelser</a:t>
            </a:r>
          </a:p>
          <a:p>
            <a:pPr algn="ctr"/>
            <a:r>
              <a:rPr lang="en-US" sz="1400" dirty="0">
                <a:cs typeface="Times New Roman" panose="02020603050405020304" pitchFamily="18" charset="0"/>
              </a:rPr>
              <a:t>1930 - 2017</a:t>
            </a:r>
          </a:p>
        </p:txBody>
      </p:sp>
      <p:sp>
        <p:nvSpPr>
          <p:cNvPr id="9" name="TextBox 8">
            <a:extLst>
              <a:ext uri="{FF2B5EF4-FFF2-40B4-BE49-F238E27FC236}">
                <a16:creationId xmlns:a16="http://schemas.microsoft.com/office/drawing/2014/main" id="{2063711B-0BC4-944F-BA82-086F61584486}"/>
              </a:ext>
            </a:extLst>
          </p:cNvPr>
          <p:cNvSpPr txBox="1"/>
          <p:nvPr/>
        </p:nvSpPr>
        <p:spPr>
          <a:xfrm>
            <a:off x="708016" y="869559"/>
            <a:ext cx="8938473" cy="5632311"/>
          </a:xfrm>
          <a:prstGeom prst="rect">
            <a:avLst/>
          </a:prstGeom>
          <a:noFill/>
        </p:spPr>
        <p:txBody>
          <a:bodyPr wrap="none" rtlCol="0">
            <a:spAutoFit/>
          </a:bodyPr>
          <a:lstStyle/>
          <a:p>
            <a:r>
              <a:rPr lang="en-US" sz="2000" dirty="0">
                <a:latin typeface="Cambria" panose="02040503050406030204" pitchFamily="18" charset="0"/>
                <a:cs typeface="Times New Roman" panose="02020603050405020304" pitchFamily="18" charset="0"/>
              </a:rPr>
              <a:t>2.    Structural Conduciveness</a:t>
            </a:r>
          </a:p>
          <a:p>
            <a:pPr marL="342900" indent="-342900">
              <a:buAutoNum type="arabicPeriod"/>
            </a:pPr>
            <a:endParaRPr lang="en-US" sz="2000" dirty="0">
              <a:latin typeface="Cambria" panose="02040503050406030204" pitchFamily="18" charset="0"/>
              <a:cs typeface="Times New Roman" panose="02020603050405020304" pitchFamily="18" charset="0"/>
            </a:endParaRPr>
          </a:p>
          <a:p>
            <a:r>
              <a:rPr lang="en-US" sz="2000" dirty="0">
                <a:latin typeface="Cambria" panose="02040503050406030204" pitchFamily="18" charset="0"/>
                <a:cs typeface="Times New Roman" panose="02020603050405020304" pitchFamily="18" charset="0"/>
              </a:rPr>
              <a:t>        Structural Conduciveness refers to the socially patterned – structural – </a:t>
            </a:r>
          </a:p>
          <a:p>
            <a:r>
              <a:rPr lang="en-US" sz="2000" dirty="0">
                <a:latin typeface="Cambria" panose="02040503050406030204" pitchFamily="18" charset="0"/>
                <a:cs typeface="Times New Roman" panose="02020603050405020304" pitchFamily="18" charset="0"/>
              </a:rPr>
              <a:t>        aspects of the social setting are </a:t>
            </a:r>
            <a:r>
              <a:rPr lang="en-US" sz="2000" i="1" dirty="0">
                <a:latin typeface="Cambria" panose="02040503050406030204" pitchFamily="18" charset="0"/>
                <a:cs typeface="Times New Roman" panose="02020603050405020304" pitchFamily="18" charset="0"/>
              </a:rPr>
              <a:t>conducive</a:t>
            </a:r>
            <a:r>
              <a:rPr lang="en-US" sz="2000" dirty="0">
                <a:latin typeface="Cambria" panose="02040503050406030204" pitchFamily="18" charset="0"/>
                <a:cs typeface="Times New Roman" panose="02020603050405020304" pitchFamily="18" charset="0"/>
              </a:rPr>
              <a:t> to getting a social movement</a:t>
            </a:r>
          </a:p>
          <a:p>
            <a:r>
              <a:rPr lang="en-US" sz="2000" dirty="0">
                <a:latin typeface="Cambria" panose="02040503050406030204" pitchFamily="18" charset="0"/>
                <a:cs typeface="Times New Roman" panose="02020603050405020304" pitchFamily="18" charset="0"/>
              </a:rPr>
              <a:t>        started; for “spreading the word” and trying to convince others of the</a:t>
            </a:r>
          </a:p>
          <a:p>
            <a:r>
              <a:rPr lang="en-US" sz="2000" dirty="0">
                <a:latin typeface="Cambria" panose="02040503050406030204" pitchFamily="18" charset="0"/>
                <a:cs typeface="Times New Roman" panose="02020603050405020304" pitchFamily="18" charset="0"/>
              </a:rPr>
              <a:t>        reality and significant implications of a problematic state of affairs.</a:t>
            </a:r>
          </a:p>
          <a:p>
            <a:endParaRPr lang="en-US" sz="2000" dirty="0">
              <a:latin typeface="Cambria" panose="02040503050406030204" pitchFamily="18" charset="0"/>
              <a:cs typeface="Times New Roman" panose="02020603050405020304" pitchFamily="18" charset="0"/>
            </a:endParaRPr>
          </a:p>
          <a:p>
            <a:r>
              <a:rPr lang="en-US" sz="2000" dirty="0">
                <a:latin typeface="Cambria" panose="02040503050406030204" pitchFamily="18" charset="0"/>
                <a:cs typeface="Times New Roman" panose="02020603050405020304" pitchFamily="18" charset="0"/>
              </a:rPr>
              <a:t>        Consider, for example, the difficulties that organizers would face in a </a:t>
            </a:r>
          </a:p>
          <a:p>
            <a:r>
              <a:rPr lang="en-US" sz="2000" dirty="0">
                <a:latin typeface="Cambria" panose="02040503050406030204" pitchFamily="18" charset="0"/>
                <a:cs typeface="Times New Roman" panose="02020603050405020304" pitchFamily="18" charset="0"/>
              </a:rPr>
              <a:t>        totalitarian society where the public expression of dissent is punished,</a:t>
            </a:r>
          </a:p>
          <a:p>
            <a:r>
              <a:rPr lang="en-US" sz="2000" dirty="0">
                <a:latin typeface="Cambria" panose="02040503050406030204" pitchFamily="18" charset="0"/>
                <a:cs typeface="Times New Roman" panose="02020603050405020304" pitchFamily="18" charset="0"/>
              </a:rPr>
              <a:t>        as compared to an “open” society where the flow of information is</a:t>
            </a:r>
          </a:p>
          <a:p>
            <a:r>
              <a:rPr lang="en-US" sz="2000" dirty="0">
                <a:latin typeface="Cambria" panose="02040503050406030204" pitchFamily="18" charset="0"/>
                <a:cs typeface="Times New Roman" panose="02020603050405020304" pitchFamily="18" charset="0"/>
              </a:rPr>
              <a:t>        facilitated by an open press and social media such as Facebook and </a:t>
            </a:r>
          </a:p>
          <a:p>
            <a:r>
              <a:rPr lang="en-US" sz="2000" dirty="0">
                <a:latin typeface="Cambria" panose="02040503050406030204" pitchFamily="18" charset="0"/>
                <a:cs typeface="Times New Roman" panose="02020603050405020304" pitchFamily="18" charset="0"/>
              </a:rPr>
              <a:t>        twitter.</a:t>
            </a:r>
          </a:p>
          <a:p>
            <a:endParaRPr lang="en-US" sz="2000" dirty="0">
              <a:latin typeface="Cambria" panose="02040503050406030204" pitchFamily="18" charset="0"/>
              <a:cs typeface="Times New Roman" panose="02020603050405020304" pitchFamily="18" charset="0"/>
            </a:endParaRPr>
          </a:p>
          <a:p>
            <a:r>
              <a:rPr lang="en-US" sz="2000" dirty="0">
                <a:latin typeface="Cambria" panose="02040503050406030204" pitchFamily="18" charset="0"/>
                <a:cs typeface="Times New Roman" panose="02020603050405020304" pitchFamily="18" charset="0"/>
              </a:rPr>
              <a:t>       Social media played a significant role during the so-called “Arab </a:t>
            </a:r>
          </a:p>
          <a:p>
            <a:r>
              <a:rPr lang="en-US" sz="2000" dirty="0">
                <a:latin typeface="Cambria" panose="02040503050406030204" pitchFamily="18" charset="0"/>
                <a:cs typeface="Times New Roman" panose="02020603050405020304" pitchFamily="18" charset="0"/>
              </a:rPr>
              <a:t>       Spring,” a revolutionary wave of demonstrations and protests in the </a:t>
            </a:r>
          </a:p>
          <a:p>
            <a:r>
              <a:rPr lang="en-US" sz="2000" dirty="0">
                <a:latin typeface="Cambria" panose="02040503050406030204" pitchFamily="18" charset="0"/>
                <a:cs typeface="Times New Roman" panose="02020603050405020304" pitchFamily="18" charset="0"/>
              </a:rPr>
              <a:t>       Middle East and North Africa between 2010 and 2012. Protesters used </a:t>
            </a:r>
          </a:p>
          <a:p>
            <a:r>
              <a:rPr lang="en-US" sz="2000" dirty="0">
                <a:latin typeface="Cambria" panose="02040503050406030204" pitchFamily="18" charset="0"/>
                <a:cs typeface="Times New Roman" panose="02020603050405020304" pitchFamily="18" charset="0"/>
              </a:rPr>
              <a:t>       social media to organize demonstrations and disseminate information </a:t>
            </a:r>
          </a:p>
          <a:p>
            <a:r>
              <a:rPr lang="en-US" sz="2000" dirty="0">
                <a:latin typeface="Cambria" panose="02040503050406030204" pitchFamily="18" charset="0"/>
                <a:cs typeface="Times New Roman" panose="02020603050405020304" pitchFamily="18" charset="0"/>
              </a:rPr>
              <a:t>       about their activities and raise local and global awareness of ongoing events.</a:t>
            </a:r>
          </a:p>
        </p:txBody>
      </p:sp>
    </p:spTree>
    <p:extLst>
      <p:ext uri="{BB962C8B-B14F-4D97-AF65-F5344CB8AC3E}">
        <p14:creationId xmlns:p14="http://schemas.microsoft.com/office/powerpoint/2010/main" val="2777210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033213-2263-2942-ACB2-A80682E45039}"/>
              </a:ext>
            </a:extLst>
          </p:cNvPr>
          <p:cNvSpPr txBox="1"/>
          <p:nvPr/>
        </p:nvSpPr>
        <p:spPr>
          <a:xfrm>
            <a:off x="1331996" y="389080"/>
            <a:ext cx="9709133" cy="1200329"/>
          </a:xfrm>
          <a:prstGeom prst="rect">
            <a:avLst/>
          </a:prstGeom>
          <a:noFill/>
        </p:spPr>
        <p:txBody>
          <a:bodyPr wrap="none" rtlCol="0">
            <a:spAutoFit/>
          </a:bodyPr>
          <a:lstStyle/>
          <a:p>
            <a:pPr algn="ctr"/>
            <a:r>
              <a:rPr lang="en-US" sz="3600" b="1" dirty="0"/>
              <a:t>The Sociological Study of Collective Behavior </a:t>
            </a:r>
          </a:p>
          <a:p>
            <a:pPr algn="ctr"/>
            <a:r>
              <a:rPr lang="en-US" sz="3600" b="1" dirty="0"/>
              <a:t>and Social Movements</a:t>
            </a:r>
          </a:p>
        </p:txBody>
      </p:sp>
      <p:sp>
        <p:nvSpPr>
          <p:cNvPr id="3" name="TextBox 2">
            <a:extLst>
              <a:ext uri="{FF2B5EF4-FFF2-40B4-BE49-F238E27FC236}">
                <a16:creationId xmlns:a16="http://schemas.microsoft.com/office/drawing/2014/main" id="{4E78F904-7DC0-2E4C-90C0-DCB82FA7B3F3}"/>
              </a:ext>
            </a:extLst>
          </p:cNvPr>
          <p:cNvSpPr txBox="1"/>
          <p:nvPr/>
        </p:nvSpPr>
        <p:spPr>
          <a:xfrm>
            <a:off x="1058587" y="1888435"/>
            <a:ext cx="10343922" cy="4708981"/>
          </a:xfrm>
          <a:prstGeom prst="rect">
            <a:avLst/>
          </a:prstGeom>
          <a:noFill/>
        </p:spPr>
        <p:txBody>
          <a:bodyPr wrap="none" rtlCol="0">
            <a:spAutoFit/>
          </a:bodyPr>
          <a:lstStyle/>
          <a:p>
            <a:r>
              <a:rPr lang="en-US" sz="2000" b="1" dirty="0">
                <a:solidFill>
                  <a:srgbClr val="0432FF"/>
                </a:solidFill>
              </a:rPr>
              <a:t>Collective Behavior </a:t>
            </a:r>
            <a:r>
              <a:rPr lang="en-US" sz="2000" dirty="0"/>
              <a:t>refers to a wide series of behaviors that involve large numbers of people</a:t>
            </a:r>
          </a:p>
          <a:p>
            <a:r>
              <a:rPr lang="en-US" sz="2000" dirty="0"/>
              <a:t>that are typically – but not always – spontaneous, unorganized and unpredictable. As shall</a:t>
            </a:r>
          </a:p>
          <a:p>
            <a:r>
              <a:rPr lang="en-US" sz="2000" dirty="0"/>
              <a:t>be seen, there are many behaviors that share these features but, at the same time, have very </a:t>
            </a:r>
          </a:p>
          <a:p>
            <a:r>
              <a:rPr lang="en-US" sz="2000" dirty="0"/>
              <a:t>little in common with one another. Examples include various types of crowd behavior, mobs, </a:t>
            </a:r>
          </a:p>
          <a:p>
            <a:r>
              <a:rPr lang="en-US" sz="2000" dirty="0"/>
              <a:t>panics, riots, mass hysteria, rumors, fads and fashions, and crazes.</a:t>
            </a:r>
          </a:p>
          <a:p>
            <a:endParaRPr lang="en-US" sz="2000" dirty="0"/>
          </a:p>
          <a:p>
            <a:r>
              <a:rPr lang="en-US" sz="2000" dirty="0"/>
              <a:t>Although most collective behavior is unpredictable and thus extremely difficult to study,</a:t>
            </a:r>
          </a:p>
          <a:p>
            <a:r>
              <a:rPr lang="en-US" sz="2000" dirty="0"/>
              <a:t>sociologists have uncovered some important conditions that affect their emergence as well </a:t>
            </a:r>
          </a:p>
          <a:p>
            <a:r>
              <a:rPr lang="en-US" sz="2000" dirty="0"/>
              <a:t>as patterns concerning their life-course and those drawn into them.</a:t>
            </a:r>
          </a:p>
          <a:p>
            <a:endParaRPr lang="en-US" sz="2000" dirty="0"/>
          </a:p>
          <a:p>
            <a:r>
              <a:rPr lang="en-US" sz="2000" b="1" dirty="0">
                <a:solidFill>
                  <a:srgbClr val="0432FF"/>
                </a:solidFill>
              </a:rPr>
              <a:t>Social movements</a:t>
            </a:r>
            <a:r>
              <a:rPr lang="en-US" sz="2000" dirty="0"/>
              <a:t>, on the other hand, are organized effort by a large number of people to </a:t>
            </a:r>
          </a:p>
          <a:p>
            <a:r>
              <a:rPr lang="en-US" sz="2000" dirty="0"/>
              <a:t>bring about or impede social, political, economic, or cultural change. Examples include the </a:t>
            </a:r>
          </a:p>
          <a:p>
            <a:r>
              <a:rPr lang="en-US" sz="2000" dirty="0"/>
              <a:t>civil rights movements, the women’s movement, the Chicano movement. </a:t>
            </a:r>
          </a:p>
          <a:p>
            <a:endParaRPr lang="en-US" sz="2000" dirty="0"/>
          </a:p>
          <a:p>
            <a:endParaRPr lang="en-US" sz="2000" dirty="0"/>
          </a:p>
        </p:txBody>
      </p:sp>
    </p:spTree>
    <p:extLst>
      <p:ext uri="{BB962C8B-B14F-4D97-AF65-F5344CB8AC3E}">
        <p14:creationId xmlns:p14="http://schemas.microsoft.com/office/powerpoint/2010/main" val="3533491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DDBAFE-E8D4-614E-991C-97214FE9186F}"/>
              </a:ext>
            </a:extLst>
          </p:cNvPr>
          <p:cNvPicPr>
            <a:picLocks noChangeAspect="1"/>
          </p:cNvPicPr>
          <p:nvPr/>
        </p:nvPicPr>
        <p:blipFill>
          <a:blip r:embed="rId2"/>
          <a:stretch>
            <a:fillRect/>
          </a:stretch>
        </p:blipFill>
        <p:spPr>
          <a:xfrm>
            <a:off x="9405373" y="2134462"/>
            <a:ext cx="2022716" cy="2589077"/>
          </a:xfrm>
          <a:prstGeom prst="rect">
            <a:avLst/>
          </a:prstGeom>
        </p:spPr>
      </p:pic>
      <p:sp>
        <p:nvSpPr>
          <p:cNvPr id="7" name="TextBox 6">
            <a:extLst>
              <a:ext uri="{FF2B5EF4-FFF2-40B4-BE49-F238E27FC236}">
                <a16:creationId xmlns:a16="http://schemas.microsoft.com/office/drawing/2014/main" id="{B9AE6D1E-46D3-CF43-9534-CE476E993556}"/>
              </a:ext>
            </a:extLst>
          </p:cNvPr>
          <p:cNvSpPr txBox="1"/>
          <p:nvPr/>
        </p:nvSpPr>
        <p:spPr>
          <a:xfrm>
            <a:off x="1432480" y="122038"/>
            <a:ext cx="9327040" cy="646331"/>
          </a:xfrm>
          <a:prstGeom prst="rect">
            <a:avLst/>
          </a:prstGeom>
          <a:noFill/>
        </p:spPr>
        <p:txBody>
          <a:bodyPr wrap="none" rtlCol="0">
            <a:spAutoFit/>
          </a:bodyPr>
          <a:lstStyle/>
          <a:p>
            <a:pPr algn="ctr"/>
            <a:r>
              <a:rPr lang="en-US" sz="3600" b="1" dirty="0"/>
              <a:t>The Sociological Study of Social Movements</a:t>
            </a:r>
          </a:p>
        </p:txBody>
      </p:sp>
      <p:sp>
        <p:nvSpPr>
          <p:cNvPr id="8" name="TextBox 7">
            <a:extLst>
              <a:ext uri="{FF2B5EF4-FFF2-40B4-BE49-F238E27FC236}">
                <a16:creationId xmlns:a16="http://schemas.microsoft.com/office/drawing/2014/main" id="{F7155F92-E747-5448-AFA2-162FEF1D2A86}"/>
              </a:ext>
            </a:extLst>
          </p:cNvPr>
          <p:cNvSpPr txBox="1"/>
          <p:nvPr/>
        </p:nvSpPr>
        <p:spPr>
          <a:xfrm>
            <a:off x="9843497" y="4723539"/>
            <a:ext cx="1146468" cy="523220"/>
          </a:xfrm>
          <a:prstGeom prst="rect">
            <a:avLst/>
          </a:prstGeom>
          <a:noFill/>
        </p:spPr>
        <p:txBody>
          <a:bodyPr wrap="none" rtlCol="0">
            <a:spAutoFit/>
          </a:bodyPr>
          <a:lstStyle/>
          <a:p>
            <a:pPr algn="ctr"/>
            <a:r>
              <a:rPr lang="en-US" sz="1400" dirty="0">
                <a:cs typeface="Times New Roman" panose="02020603050405020304" pitchFamily="18" charset="0"/>
              </a:rPr>
              <a:t>Neil Smelser</a:t>
            </a:r>
          </a:p>
          <a:p>
            <a:pPr algn="ctr"/>
            <a:r>
              <a:rPr lang="en-US" sz="1400" dirty="0">
                <a:cs typeface="Times New Roman" panose="02020603050405020304" pitchFamily="18" charset="0"/>
              </a:rPr>
              <a:t>1930 - 2017</a:t>
            </a:r>
          </a:p>
        </p:txBody>
      </p:sp>
      <p:sp>
        <p:nvSpPr>
          <p:cNvPr id="9" name="TextBox 8">
            <a:extLst>
              <a:ext uri="{FF2B5EF4-FFF2-40B4-BE49-F238E27FC236}">
                <a16:creationId xmlns:a16="http://schemas.microsoft.com/office/drawing/2014/main" id="{2063711B-0BC4-944F-BA82-086F61584486}"/>
              </a:ext>
            </a:extLst>
          </p:cNvPr>
          <p:cNvSpPr txBox="1"/>
          <p:nvPr/>
        </p:nvSpPr>
        <p:spPr>
          <a:xfrm>
            <a:off x="708016" y="869559"/>
            <a:ext cx="8325677" cy="5016758"/>
          </a:xfrm>
          <a:prstGeom prst="rect">
            <a:avLst/>
          </a:prstGeom>
          <a:noFill/>
        </p:spPr>
        <p:txBody>
          <a:bodyPr wrap="none" rtlCol="0">
            <a:spAutoFit/>
          </a:bodyPr>
          <a:lstStyle/>
          <a:p>
            <a:r>
              <a:rPr lang="en-US" sz="2000" dirty="0">
                <a:latin typeface="Cambria" panose="02040503050406030204" pitchFamily="18" charset="0"/>
                <a:cs typeface="Times New Roman" panose="02020603050405020304" pitchFamily="18" charset="0"/>
              </a:rPr>
              <a:t>3.     Generalized Beliefs</a:t>
            </a:r>
          </a:p>
          <a:p>
            <a:pPr marL="342900" indent="-342900">
              <a:buAutoNum type="arabicPeriod"/>
            </a:pPr>
            <a:endParaRPr lang="en-US" sz="2000" dirty="0">
              <a:latin typeface="Cambria" panose="02040503050406030204" pitchFamily="18" charset="0"/>
              <a:cs typeface="Times New Roman" panose="02020603050405020304" pitchFamily="18" charset="0"/>
            </a:endParaRPr>
          </a:p>
          <a:p>
            <a:r>
              <a:rPr lang="en-US" sz="2000" dirty="0">
                <a:latin typeface="Cambria" panose="02040503050406030204" pitchFamily="18" charset="0"/>
                <a:cs typeface="Times New Roman" panose="02020603050405020304" pitchFamily="18" charset="0"/>
              </a:rPr>
              <a:t>       “Spreading the word” about the existence of circumstances that should </a:t>
            </a:r>
          </a:p>
          <a:p>
            <a:r>
              <a:rPr lang="en-US" sz="2000" dirty="0">
                <a:latin typeface="Cambria" panose="02040503050406030204" pitchFamily="18" charset="0"/>
                <a:cs typeface="Times New Roman" panose="02020603050405020304" pitchFamily="18" charset="0"/>
              </a:rPr>
              <a:t>       be defined as a social problem – with the intent of recruiting others to </a:t>
            </a:r>
          </a:p>
          <a:p>
            <a:r>
              <a:rPr lang="en-US" sz="2000" dirty="0">
                <a:latin typeface="Cambria" panose="02040503050406030204" pitchFamily="18" charset="0"/>
                <a:cs typeface="Times New Roman" panose="02020603050405020304" pitchFamily="18" charset="0"/>
              </a:rPr>
              <a:t>       help form a social movement – is not an easy matter even if one has </a:t>
            </a:r>
          </a:p>
          <a:p>
            <a:r>
              <a:rPr lang="en-US" sz="2000" dirty="0">
                <a:latin typeface="Cambria" panose="02040503050406030204" pitchFamily="18" charset="0"/>
                <a:cs typeface="Times New Roman" panose="02020603050405020304" pitchFamily="18" charset="0"/>
              </a:rPr>
              <a:t>       access to various channels of communication. Long, involved, and </a:t>
            </a:r>
          </a:p>
          <a:p>
            <a:r>
              <a:rPr lang="en-US" sz="2000" dirty="0">
                <a:latin typeface="Cambria" panose="02040503050406030204" pitchFamily="18" charset="0"/>
                <a:cs typeface="Times New Roman" panose="02020603050405020304" pitchFamily="18" charset="0"/>
              </a:rPr>
              <a:t>       specific messages are often unsuccessful in generating interest, </a:t>
            </a:r>
          </a:p>
          <a:p>
            <a:r>
              <a:rPr lang="en-US" sz="2000" dirty="0">
                <a:latin typeface="Cambria" panose="02040503050406030204" pitchFamily="18" charset="0"/>
                <a:cs typeface="Times New Roman" panose="02020603050405020304" pitchFamily="18" charset="0"/>
              </a:rPr>
              <a:t>       especially when others have other concerns.</a:t>
            </a:r>
          </a:p>
          <a:p>
            <a:r>
              <a:rPr lang="en-US" sz="2000" dirty="0">
                <a:latin typeface="Cambria" panose="02040503050406030204" pitchFamily="18" charset="0"/>
                <a:cs typeface="Times New Roman" panose="02020603050405020304" pitchFamily="18" charset="0"/>
              </a:rPr>
              <a:t> </a:t>
            </a:r>
          </a:p>
          <a:p>
            <a:r>
              <a:rPr lang="en-US" sz="2000" dirty="0">
                <a:latin typeface="Cambria" panose="02040503050406030204" pitchFamily="18" charset="0"/>
                <a:cs typeface="Times New Roman" panose="02020603050405020304" pitchFamily="18" charset="0"/>
              </a:rPr>
              <a:t>       So, rather than using detailed arguments, the goal at this stage is to </a:t>
            </a:r>
          </a:p>
          <a:p>
            <a:r>
              <a:rPr lang="en-US" sz="2000" dirty="0">
                <a:latin typeface="Cambria" panose="02040503050406030204" pitchFamily="18" charset="0"/>
                <a:cs typeface="Times New Roman" panose="02020603050405020304" pitchFamily="18" charset="0"/>
              </a:rPr>
              <a:t>       outline a set of generalized beliefs, typically involving short slogans </a:t>
            </a:r>
          </a:p>
          <a:p>
            <a:r>
              <a:rPr lang="en-US" sz="2000" dirty="0">
                <a:latin typeface="Cambria" panose="02040503050406030204" pitchFamily="18" charset="0"/>
                <a:cs typeface="Times New Roman" panose="02020603050405020304" pitchFamily="18" charset="0"/>
              </a:rPr>
              <a:t>       that describe the main issues and makes the situation meaningful to </a:t>
            </a:r>
          </a:p>
          <a:p>
            <a:r>
              <a:rPr lang="en-US" sz="2000" dirty="0">
                <a:latin typeface="Cambria" panose="02040503050406030204" pitchFamily="18" charset="0"/>
                <a:cs typeface="Times New Roman" panose="02020603050405020304" pitchFamily="18" charset="0"/>
              </a:rPr>
              <a:t>       others. The slogan sensitizes others that a problem exists, even if a </a:t>
            </a:r>
          </a:p>
          <a:p>
            <a:r>
              <a:rPr lang="en-US" sz="2000" dirty="0">
                <a:latin typeface="Cambria" panose="02040503050406030204" pitchFamily="18" charset="0"/>
                <a:cs typeface="Times New Roman" panose="02020603050405020304" pitchFamily="18" charset="0"/>
              </a:rPr>
              <a:t>       movement has not yet formed. Examples include the “Me Too”</a:t>
            </a:r>
          </a:p>
          <a:p>
            <a:r>
              <a:rPr lang="en-US" sz="2000" dirty="0">
                <a:latin typeface="Cambria" panose="02040503050406030204" pitchFamily="18" charset="0"/>
                <a:cs typeface="Times New Roman" panose="02020603050405020304" pitchFamily="18" charset="0"/>
              </a:rPr>
              <a:t>       Movement, “Black Lives Matter,” “Occupy Wall Street,” “Yes, We Can,”</a:t>
            </a:r>
          </a:p>
          <a:p>
            <a:r>
              <a:rPr lang="en-US" sz="2000" dirty="0">
                <a:latin typeface="Cambria" panose="02040503050406030204" pitchFamily="18" charset="0"/>
                <a:cs typeface="Times New Roman" panose="02020603050405020304" pitchFamily="18" charset="0"/>
              </a:rPr>
              <a:t>      “Speed Kills,” “Just Say No,”  ‘No means NO.”</a:t>
            </a:r>
          </a:p>
        </p:txBody>
      </p:sp>
    </p:spTree>
    <p:extLst>
      <p:ext uri="{BB962C8B-B14F-4D97-AF65-F5344CB8AC3E}">
        <p14:creationId xmlns:p14="http://schemas.microsoft.com/office/powerpoint/2010/main" val="285321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DDBAFE-E8D4-614E-991C-97214FE9186F}"/>
              </a:ext>
            </a:extLst>
          </p:cNvPr>
          <p:cNvPicPr>
            <a:picLocks noChangeAspect="1"/>
          </p:cNvPicPr>
          <p:nvPr/>
        </p:nvPicPr>
        <p:blipFill>
          <a:blip r:embed="rId2"/>
          <a:stretch>
            <a:fillRect/>
          </a:stretch>
        </p:blipFill>
        <p:spPr>
          <a:xfrm>
            <a:off x="9405373" y="2134462"/>
            <a:ext cx="2022716" cy="2589077"/>
          </a:xfrm>
          <a:prstGeom prst="rect">
            <a:avLst/>
          </a:prstGeom>
        </p:spPr>
      </p:pic>
      <p:sp>
        <p:nvSpPr>
          <p:cNvPr id="7" name="TextBox 6">
            <a:extLst>
              <a:ext uri="{FF2B5EF4-FFF2-40B4-BE49-F238E27FC236}">
                <a16:creationId xmlns:a16="http://schemas.microsoft.com/office/drawing/2014/main" id="{B9AE6D1E-46D3-CF43-9534-CE476E993556}"/>
              </a:ext>
            </a:extLst>
          </p:cNvPr>
          <p:cNvSpPr txBox="1"/>
          <p:nvPr/>
        </p:nvSpPr>
        <p:spPr>
          <a:xfrm>
            <a:off x="1432480" y="122038"/>
            <a:ext cx="9327040" cy="646331"/>
          </a:xfrm>
          <a:prstGeom prst="rect">
            <a:avLst/>
          </a:prstGeom>
          <a:noFill/>
        </p:spPr>
        <p:txBody>
          <a:bodyPr wrap="none" rtlCol="0">
            <a:spAutoFit/>
          </a:bodyPr>
          <a:lstStyle/>
          <a:p>
            <a:pPr algn="ctr"/>
            <a:r>
              <a:rPr lang="en-US" sz="3600" b="1" dirty="0"/>
              <a:t>The Sociological Study of Social Movements</a:t>
            </a:r>
          </a:p>
        </p:txBody>
      </p:sp>
      <p:sp>
        <p:nvSpPr>
          <p:cNvPr id="8" name="TextBox 7">
            <a:extLst>
              <a:ext uri="{FF2B5EF4-FFF2-40B4-BE49-F238E27FC236}">
                <a16:creationId xmlns:a16="http://schemas.microsoft.com/office/drawing/2014/main" id="{F7155F92-E747-5448-AFA2-162FEF1D2A86}"/>
              </a:ext>
            </a:extLst>
          </p:cNvPr>
          <p:cNvSpPr txBox="1"/>
          <p:nvPr/>
        </p:nvSpPr>
        <p:spPr>
          <a:xfrm>
            <a:off x="9843497" y="4723539"/>
            <a:ext cx="1146468" cy="523220"/>
          </a:xfrm>
          <a:prstGeom prst="rect">
            <a:avLst/>
          </a:prstGeom>
          <a:noFill/>
        </p:spPr>
        <p:txBody>
          <a:bodyPr wrap="none" rtlCol="0">
            <a:spAutoFit/>
          </a:bodyPr>
          <a:lstStyle/>
          <a:p>
            <a:pPr algn="ctr"/>
            <a:r>
              <a:rPr lang="en-US" sz="1400" dirty="0">
                <a:cs typeface="Times New Roman" panose="02020603050405020304" pitchFamily="18" charset="0"/>
              </a:rPr>
              <a:t>Neil Smelser</a:t>
            </a:r>
          </a:p>
          <a:p>
            <a:pPr algn="ctr"/>
            <a:r>
              <a:rPr lang="en-US" sz="1400" dirty="0">
                <a:cs typeface="Times New Roman" panose="02020603050405020304" pitchFamily="18" charset="0"/>
              </a:rPr>
              <a:t>1930 - 2017</a:t>
            </a:r>
          </a:p>
        </p:txBody>
      </p:sp>
      <p:sp>
        <p:nvSpPr>
          <p:cNvPr id="9" name="TextBox 8">
            <a:extLst>
              <a:ext uri="{FF2B5EF4-FFF2-40B4-BE49-F238E27FC236}">
                <a16:creationId xmlns:a16="http://schemas.microsoft.com/office/drawing/2014/main" id="{2063711B-0BC4-944F-BA82-086F61584486}"/>
              </a:ext>
            </a:extLst>
          </p:cNvPr>
          <p:cNvSpPr txBox="1"/>
          <p:nvPr/>
        </p:nvSpPr>
        <p:spPr>
          <a:xfrm>
            <a:off x="708016" y="869559"/>
            <a:ext cx="8778942" cy="3477875"/>
          </a:xfrm>
          <a:prstGeom prst="rect">
            <a:avLst/>
          </a:prstGeom>
          <a:noFill/>
        </p:spPr>
        <p:txBody>
          <a:bodyPr wrap="none" rtlCol="0">
            <a:spAutoFit/>
          </a:bodyPr>
          <a:lstStyle/>
          <a:p>
            <a:r>
              <a:rPr lang="en-US" sz="2000" dirty="0">
                <a:latin typeface="Cambria" panose="02040503050406030204" pitchFamily="18" charset="0"/>
                <a:cs typeface="Times New Roman" panose="02020603050405020304" pitchFamily="18" charset="0"/>
              </a:rPr>
              <a:t>4.     Precipitating Factor</a:t>
            </a:r>
          </a:p>
          <a:p>
            <a:pPr marL="342900" indent="-342900">
              <a:buAutoNum type="arabicPeriod"/>
            </a:pPr>
            <a:endParaRPr lang="en-US" sz="2000" dirty="0">
              <a:latin typeface="Cambria" panose="02040503050406030204" pitchFamily="18" charset="0"/>
              <a:cs typeface="Times New Roman" panose="02020603050405020304" pitchFamily="18" charset="0"/>
            </a:endParaRPr>
          </a:p>
          <a:p>
            <a:r>
              <a:rPr lang="en-US" sz="2000" dirty="0">
                <a:latin typeface="Cambria" panose="02040503050406030204" pitchFamily="18" charset="0"/>
                <a:cs typeface="Times New Roman" panose="02020603050405020304" pitchFamily="18" charset="0"/>
              </a:rPr>
              <a:t>        A precipitating factor refers to a specific event – usually a dramatic event – </a:t>
            </a:r>
          </a:p>
          <a:p>
            <a:r>
              <a:rPr lang="en-US" sz="2000" dirty="0">
                <a:latin typeface="Cambria" panose="02040503050406030204" pitchFamily="18" charset="0"/>
                <a:cs typeface="Times New Roman" panose="02020603050405020304" pitchFamily="18" charset="0"/>
              </a:rPr>
              <a:t>        that acts as a catalyst or “trigger” that brings renewed attention to the</a:t>
            </a:r>
          </a:p>
          <a:p>
            <a:r>
              <a:rPr lang="en-US" sz="2000" dirty="0">
                <a:latin typeface="Cambria" panose="02040503050406030204" pitchFamily="18" charset="0"/>
                <a:cs typeface="Times New Roman" panose="02020603050405020304" pitchFamily="18" charset="0"/>
              </a:rPr>
              <a:t>        structural strain that has been previously identified. An example would</a:t>
            </a:r>
          </a:p>
          <a:p>
            <a:r>
              <a:rPr lang="en-US" sz="2000" dirty="0">
                <a:latin typeface="Cambria" panose="02040503050406030204" pitchFamily="18" charset="0"/>
                <a:cs typeface="Times New Roman" panose="02020603050405020304" pitchFamily="18" charset="0"/>
              </a:rPr>
              <a:t>        be an accident at a nuclear plant, which spurs action by those who</a:t>
            </a:r>
          </a:p>
          <a:p>
            <a:r>
              <a:rPr lang="en-US" sz="2000" dirty="0">
                <a:latin typeface="Cambria" panose="02040503050406030204" pitchFamily="18" charset="0"/>
                <a:cs typeface="Times New Roman" panose="02020603050405020304" pitchFamily="18" charset="0"/>
              </a:rPr>
              <a:t>        have already been sensitized to the potential dangers of nuclear energy.</a:t>
            </a:r>
          </a:p>
          <a:p>
            <a:r>
              <a:rPr lang="en-US" sz="2000" dirty="0">
                <a:latin typeface="Cambria" panose="02040503050406030204" pitchFamily="18" charset="0"/>
                <a:cs typeface="Times New Roman" panose="02020603050405020304" pitchFamily="18" charset="0"/>
              </a:rPr>
              <a:t> </a:t>
            </a:r>
          </a:p>
          <a:p>
            <a:r>
              <a:rPr lang="en-US" sz="2000" dirty="0">
                <a:latin typeface="Cambria" panose="02040503050406030204" pitchFamily="18" charset="0"/>
                <a:cs typeface="Times New Roman" panose="02020603050405020304" pitchFamily="18" charset="0"/>
              </a:rPr>
              <a:t>       It is at this point that leaders begin to emerge and the next step in the</a:t>
            </a:r>
          </a:p>
          <a:p>
            <a:r>
              <a:rPr lang="en-US" sz="2000" dirty="0">
                <a:latin typeface="Cambria" panose="02040503050406030204" pitchFamily="18" charset="0"/>
                <a:cs typeface="Times New Roman" panose="02020603050405020304" pitchFamily="18" charset="0"/>
              </a:rPr>
              <a:t>       formation of the movement is seriously undertaken: the mobilization</a:t>
            </a:r>
          </a:p>
          <a:p>
            <a:r>
              <a:rPr lang="en-US" sz="2000" dirty="0">
                <a:latin typeface="Cambria" panose="02040503050406030204" pitchFamily="18" charset="0"/>
                <a:cs typeface="Times New Roman" panose="02020603050405020304" pitchFamily="18" charset="0"/>
              </a:rPr>
              <a:t>       of resources.</a:t>
            </a:r>
          </a:p>
        </p:txBody>
      </p:sp>
    </p:spTree>
    <p:extLst>
      <p:ext uri="{BB962C8B-B14F-4D97-AF65-F5344CB8AC3E}">
        <p14:creationId xmlns:p14="http://schemas.microsoft.com/office/powerpoint/2010/main" val="3262542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AE6D1E-46D3-CF43-9534-CE476E993556}"/>
              </a:ext>
            </a:extLst>
          </p:cNvPr>
          <p:cNvSpPr txBox="1"/>
          <p:nvPr/>
        </p:nvSpPr>
        <p:spPr>
          <a:xfrm>
            <a:off x="1432480" y="122038"/>
            <a:ext cx="9327040" cy="646331"/>
          </a:xfrm>
          <a:prstGeom prst="rect">
            <a:avLst/>
          </a:prstGeom>
          <a:noFill/>
        </p:spPr>
        <p:txBody>
          <a:bodyPr wrap="none" rtlCol="0">
            <a:spAutoFit/>
          </a:bodyPr>
          <a:lstStyle/>
          <a:p>
            <a:pPr algn="ctr"/>
            <a:r>
              <a:rPr lang="en-US" sz="3600" b="1" dirty="0"/>
              <a:t>The Sociological Study of Social Movements</a:t>
            </a:r>
          </a:p>
        </p:txBody>
      </p:sp>
      <p:sp>
        <p:nvSpPr>
          <p:cNvPr id="9" name="TextBox 8">
            <a:extLst>
              <a:ext uri="{FF2B5EF4-FFF2-40B4-BE49-F238E27FC236}">
                <a16:creationId xmlns:a16="http://schemas.microsoft.com/office/drawing/2014/main" id="{2063711B-0BC4-944F-BA82-086F61584486}"/>
              </a:ext>
            </a:extLst>
          </p:cNvPr>
          <p:cNvSpPr txBox="1"/>
          <p:nvPr/>
        </p:nvSpPr>
        <p:spPr>
          <a:xfrm>
            <a:off x="708016" y="869559"/>
            <a:ext cx="8816837" cy="5632311"/>
          </a:xfrm>
          <a:prstGeom prst="rect">
            <a:avLst/>
          </a:prstGeom>
          <a:noFill/>
        </p:spPr>
        <p:txBody>
          <a:bodyPr wrap="none" rtlCol="0">
            <a:spAutoFit/>
          </a:bodyPr>
          <a:lstStyle/>
          <a:p>
            <a:r>
              <a:rPr lang="en-US" sz="2000" dirty="0">
                <a:latin typeface="Cambria" panose="02040503050406030204" pitchFamily="18" charset="0"/>
                <a:cs typeface="Times New Roman" panose="02020603050405020304" pitchFamily="18" charset="0"/>
              </a:rPr>
              <a:t>5.      Resource Mobilization</a:t>
            </a:r>
          </a:p>
          <a:p>
            <a:pPr marL="342900" indent="-342900">
              <a:buAutoNum type="arabicPeriod"/>
            </a:pPr>
            <a:endParaRPr lang="en-US" sz="2000" dirty="0">
              <a:latin typeface="Cambria" panose="02040503050406030204" pitchFamily="18" charset="0"/>
              <a:cs typeface="Times New Roman" panose="02020603050405020304" pitchFamily="18" charset="0"/>
            </a:endParaRPr>
          </a:p>
          <a:p>
            <a:r>
              <a:rPr lang="en-US" sz="2000" dirty="0">
                <a:latin typeface="Cambria" panose="02040503050406030204" pitchFamily="18" charset="0"/>
                <a:cs typeface="Times New Roman" panose="02020603050405020304" pitchFamily="18" charset="0"/>
              </a:rPr>
              <a:t>         There will always be structural strains in society, as well as access</a:t>
            </a:r>
          </a:p>
          <a:p>
            <a:r>
              <a:rPr lang="en-US" sz="2000" dirty="0">
                <a:latin typeface="Cambria" panose="02040503050406030204" pitchFamily="18" charset="0"/>
                <a:cs typeface="Times New Roman" panose="02020603050405020304" pitchFamily="18" charset="0"/>
              </a:rPr>
              <a:t>         to channels of communication through which generalized beliefs can </a:t>
            </a:r>
          </a:p>
          <a:p>
            <a:r>
              <a:rPr lang="en-US" sz="2000" dirty="0">
                <a:latin typeface="Cambria" panose="02040503050406030204" pitchFamily="18" charset="0"/>
                <a:cs typeface="Times New Roman" panose="02020603050405020304" pitchFamily="18" charset="0"/>
              </a:rPr>
              <a:t>         be formed. In addition, nearly any major event can become a precipitating </a:t>
            </a:r>
          </a:p>
          <a:p>
            <a:r>
              <a:rPr lang="en-US" sz="2000" dirty="0">
                <a:latin typeface="Cambria" panose="02040503050406030204" pitchFamily="18" charset="0"/>
                <a:cs typeface="Times New Roman" panose="02020603050405020304" pitchFamily="18" charset="0"/>
              </a:rPr>
              <a:t>         factor that might set a new movement in motion. But the majority of </a:t>
            </a:r>
          </a:p>
          <a:p>
            <a:r>
              <a:rPr lang="en-US" sz="2000" dirty="0">
                <a:latin typeface="Cambria" panose="02040503050406030204" pitchFamily="18" charset="0"/>
                <a:cs typeface="Times New Roman" panose="02020603050405020304" pitchFamily="18" charset="0"/>
              </a:rPr>
              <a:t>         structural strains and potential social problems that exist in society do </a:t>
            </a:r>
          </a:p>
          <a:p>
            <a:r>
              <a:rPr lang="en-US" sz="2000" dirty="0">
                <a:latin typeface="Cambria" panose="02040503050406030204" pitchFamily="18" charset="0"/>
                <a:cs typeface="Times New Roman" panose="02020603050405020304" pitchFamily="18" charset="0"/>
              </a:rPr>
              <a:t>         not lead to the formation of social movements. </a:t>
            </a:r>
          </a:p>
          <a:p>
            <a:endParaRPr lang="en-US" sz="2000" dirty="0">
              <a:latin typeface="Cambria" panose="02040503050406030204" pitchFamily="18" charset="0"/>
              <a:cs typeface="Times New Roman" panose="02020603050405020304" pitchFamily="18" charset="0"/>
            </a:endParaRPr>
          </a:p>
          <a:p>
            <a:r>
              <a:rPr lang="en-US" sz="2000" dirty="0">
                <a:latin typeface="Cambria" panose="02040503050406030204" pitchFamily="18" charset="0"/>
                <a:cs typeface="Times New Roman" panose="02020603050405020304" pitchFamily="18" charset="0"/>
              </a:rPr>
              <a:t>         According to John McCarthy and Mayer </a:t>
            </a:r>
            <a:r>
              <a:rPr lang="en-US" sz="2000" dirty="0" err="1">
                <a:latin typeface="Cambria" panose="02040503050406030204" pitchFamily="18" charset="0"/>
                <a:cs typeface="Times New Roman" panose="02020603050405020304" pitchFamily="18" charset="0"/>
              </a:rPr>
              <a:t>Zald</a:t>
            </a:r>
            <a:r>
              <a:rPr lang="en-US" sz="2000" dirty="0">
                <a:latin typeface="Cambria" panose="02040503050406030204" pitchFamily="18" charset="0"/>
                <a:cs typeface="Times New Roman" panose="02020603050405020304" pitchFamily="18" charset="0"/>
              </a:rPr>
              <a:t>, the main stumbling</a:t>
            </a:r>
          </a:p>
          <a:p>
            <a:r>
              <a:rPr lang="en-US" sz="2000" dirty="0">
                <a:latin typeface="Cambria" panose="02040503050406030204" pitchFamily="18" charset="0"/>
                <a:cs typeface="Times New Roman" panose="02020603050405020304" pitchFamily="18" charset="0"/>
              </a:rPr>
              <a:t>         block is the inability to acquire the resources – the time and energy of</a:t>
            </a:r>
          </a:p>
          <a:p>
            <a:r>
              <a:rPr lang="en-US" sz="2000" dirty="0">
                <a:latin typeface="Cambria" panose="02040503050406030204" pitchFamily="18" charset="0"/>
                <a:cs typeface="Times New Roman" panose="02020603050405020304" pitchFamily="18" charset="0"/>
              </a:rPr>
              <a:t>         individuals and the money needed to meet expenses – that are necessary </a:t>
            </a:r>
          </a:p>
          <a:p>
            <a:r>
              <a:rPr lang="en-US" sz="2000" dirty="0">
                <a:latin typeface="Cambria" panose="02040503050406030204" pitchFamily="18" charset="0"/>
                <a:cs typeface="Times New Roman" panose="02020603050405020304" pitchFamily="18" charset="0"/>
              </a:rPr>
              <a:t>         for a movement to grow. People are needed to fill leadership roles, devise </a:t>
            </a:r>
          </a:p>
          <a:p>
            <a:r>
              <a:rPr lang="en-US" sz="2000" dirty="0">
                <a:latin typeface="Cambria" panose="02040503050406030204" pitchFamily="18" charset="0"/>
                <a:cs typeface="Times New Roman" panose="02020603050405020304" pitchFamily="18" charset="0"/>
              </a:rPr>
              <a:t>         tactics and strategies in the pursuit of the movement’s goals, write articles </a:t>
            </a:r>
          </a:p>
          <a:p>
            <a:r>
              <a:rPr lang="en-US" sz="2000" dirty="0">
                <a:latin typeface="Cambria" panose="02040503050406030204" pitchFamily="18" charset="0"/>
                <a:cs typeface="Times New Roman" panose="02020603050405020304" pitchFamily="18" charset="0"/>
              </a:rPr>
              <a:t>         or go door-to-door to recruit others, and fill bureaucratic positions so that </a:t>
            </a:r>
          </a:p>
          <a:p>
            <a:r>
              <a:rPr lang="en-US" sz="2000" dirty="0">
                <a:latin typeface="Cambria" panose="02040503050406030204" pitchFamily="18" charset="0"/>
                <a:cs typeface="Times New Roman" panose="02020603050405020304" pitchFamily="18" charset="0"/>
              </a:rPr>
              <a:t>         web pages can be maintained, phones can be answered and materials can </a:t>
            </a:r>
          </a:p>
          <a:p>
            <a:r>
              <a:rPr lang="en-US" sz="2000" dirty="0">
                <a:latin typeface="Cambria" panose="02040503050406030204" pitchFamily="18" charset="0"/>
                <a:cs typeface="Times New Roman" panose="02020603050405020304" pitchFamily="18" charset="0"/>
              </a:rPr>
              <a:t>         be printed and sent out through the mail.  In addition, funds are needed to </a:t>
            </a:r>
          </a:p>
          <a:p>
            <a:r>
              <a:rPr lang="en-US" sz="2000" dirty="0">
                <a:latin typeface="Cambria" panose="02040503050406030204" pitchFamily="18" charset="0"/>
                <a:cs typeface="Times New Roman" panose="02020603050405020304" pitchFamily="18" charset="0"/>
              </a:rPr>
              <a:t>         pay the bills to rent office space and other expenses. </a:t>
            </a:r>
          </a:p>
        </p:txBody>
      </p:sp>
      <p:pic>
        <p:nvPicPr>
          <p:cNvPr id="10" name="Picture 9">
            <a:extLst>
              <a:ext uri="{FF2B5EF4-FFF2-40B4-BE49-F238E27FC236}">
                <a16:creationId xmlns:a16="http://schemas.microsoft.com/office/drawing/2014/main" id="{F19B4613-4F3E-704E-B08D-214E2F40CB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60834" y="1384542"/>
            <a:ext cx="1876007" cy="1776101"/>
          </a:xfrm>
          <a:prstGeom prst="rect">
            <a:avLst/>
          </a:prstGeom>
        </p:spPr>
      </p:pic>
      <p:pic>
        <p:nvPicPr>
          <p:cNvPr id="11" name="Picture 10">
            <a:extLst>
              <a:ext uri="{FF2B5EF4-FFF2-40B4-BE49-F238E27FC236}">
                <a16:creationId xmlns:a16="http://schemas.microsoft.com/office/drawing/2014/main" id="{117CA43B-9DC5-174D-B4B9-C1CCB37E9A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32155" y="3805584"/>
            <a:ext cx="1609681" cy="2365907"/>
          </a:xfrm>
          <a:prstGeom prst="rect">
            <a:avLst/>
          </a:prstGeom>
        </p:spPr>
      </p:pic>
      <p:sp>
        <p:nvSpPr>
          <p:cNvPr id="2" name="TextBox 1">
            <a:extLst>
              <a:ext uri="{FF2B5EF4-FFF2-40B4-BE49-F238E27FC236}">
                <a16:creationId xmlns:a16="http://schemas.microsoft.com/office/drawing/2014/main" id="{36CD637C-7A83-9B46-82FA-726644AA82AE}"/>
              </a:ext>
            </a:extLst>
          </p:cNvPr>
          <p:cNvSpPr txBox="1"/>
          <p:nvPr/>
        </p:nvSpPr>
        <p:spPr>
          <a:xfrm>
            <a:off x="9944811" y="3167899"/>
            <a:ext cx="1308050" cy="307777"/>
          </a:xfrm>
          <a:prstGeom prst="rect">
            <a:avLst/>
          </a:prstGeom>
          <a:noFill/>
        </p:spPr>
        <p:txBody>
          <a:bodyPr wrap="none" rtlCol="0">
            <a:spAutoFit/>
          </a:bodyPr>
          <a:lstStyle/>
          <a:p>
            <a:r>
              <a:rPr lang="en-US" sz="1400" dirty="0"/>
              <a:t>John McCarthy</a:t>
            </a:r>
          </a:p>
        </p:txBody>
      </p:sp>
      <p:sp>
        <p:nvSpPr>
          <p:cNvPr id="3" name="TextBox 2">
            <a:extLst>
              <a:ext uri="{FF2B5EF4-FFF2-40B4-BE49-F238E27FC236}">
                <a16:creationId xmlns:a16="http://schemas.microsoft.com/office/drawing/2014/main" id="{2A8D3C56-7459-F34A-BC93-B8F2B194B4E2}"/>
              </a:ext>
            </a:extLst>
          </p:cNvPr>
          <p:cNvSpPr txBox="1"/>
          <p:nvPr/>
        </p:nvSpPr>
        <p:spPr>
          <a:xfrm>
            <a:off x="10119386" y="6150227"/>
            <a:ext cx="1035220" cy="307777"/>
          </a:xfrm>
          <a:prstGeom prst="rect">
            <a:avLst/>
          </a:prstGeom>
          <a:noFill/>
        </p:spPr>
        <p:txBody>
          <a:bodyPr wrap="none" rtlCol="0">
            <a:spAutoFit/>
          </a:bodyPr>
          <a:lstStyle/>
          <a:p>
            <a:r>
              <a:rPr lang="en-US" sz="1400" dirty="0"/>
              <a:t>Mayer </a:t>
            </a:r>
            <a:r>
              <a:rPr lang="en-US" sz="1400" dirty="0" err="1"/>
              <a:t>Zald</a:t>
            </a:r>
            <a:endParaRPr lang="en-US" sz="1400" dirty="0"/>
          </a:p>
        </p:txBody>
      </p:sp>
    </p:spTree>
    <p:extLst>
      <p:ext uri="{BB962C8B-B14F-4D97-AF65-F5344CB8AC3E}">
        <p14:creationId xmlns:p14="http://schemas.microsoft.com/office/powerpoint/2010/main" val="2856006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AE6D1E-46D3-CF43-9534-CE476E993556}"/>
              </a:ext>
            </a:extLst>
          </p:cNvPr>
          <p:cNvSpPr txBox="1"/>
          <p:nvPr/>
        </p:nvSpPr>
        <p:spPr>
          <a:xfrm>
            <a:off x="1432480" y="122038"/>
            <a:ext cx="9327040" cy="646331"/>
          </a:xfrm>
          <a:prstGeom prst="rect">
            <a:avLst/>
          </a:prstGeom>
          <a:noFill/>
        </p:spPr>
        <p:txBody>
          <a:bodyPr wrap="none" rtlCol="0">
            <a:spAutoFit/>
          </a:bodyPr>
          <a:lstStyle/>
          <a:p>
            <a:pPr algn="ctr"/>
            <a:r>
              <a:rPr lang="en-US" sz="3600" b="1" dirty="0"/>
              <a:t>The Sociological Study of Social Movements</a:t>
            </a:r>
          </a:p>
        </p:txBody>
      </p:sp>
      <p:sp>
        <p:nvSpPr>
          <p:cNvPr id="9" name="TextBox 8">
            <a:extLst>
              <a:ext uri="{FF2B5EF4-FFF2-40B4-BE49-F238E27FC236}">
                <a16:creationId xmlns:a16="http://schemas.microsoft.com/office/drawing/2014/main" id="{2063711B-0BC4-944F-BA82-086F61584486}"/>
              </a:ext>
            </a:extLst>
          </p:cNvPr>
          <p:cNvSpPr txBox="1"/>
          <p:nvPr/>
        </p:nvSpPr>
        <p:spPr>
          <a:xfrm>
            <a:off x="708016" y="869559"/>
            <a:ext cx="3154646" cy="400110"/>
          </a:xfrm>
          <a:prstGeom prst="rect">
            <a:avLst/>
          </a:prstGeom>
          <a:noFill/>
        </p:spPr>
        <p:txBody>
          <a:bodyPr wrap="none" rtlCol="0">
            <a:spAutoFit/>
          </a:bodyPr>
          <a:lstStyle/>
          <a:p>
            <a:r>
              <a:rPr lang="en-US" sz="2000" dirty="0">
                <a:latin typeface="Cambria" panose="02040503050406030204" pitchFamily="18" charset="0"/>
                <a:cs typeface="Times New Roman" panose="02020603050405020304" pitchFamily="18" charset="0"/>
              </a:rPr>
              <a:t>5.      Resource Mobilization</a:t>
            </a:r>
          </a:p>
        </p:txBody>
      </p:sp>
      <p:sp>
        <p:nvSpPr>
          <p:cNvPr id="3" name="TextBox 2">
            <a:extLst>
              <a:ext uri="{FF2B5EF4-FFF2-40B4-BE49-F238E27FC236}">
                <a16:creationId xmlns:a16="http://schemas.microsoft.com/office/drawing/2014/main" id="{2A8D3C56-7459-F34A-BC93-B8F2B194B4E2}"/>
              </a:ext>
            </a:extLst>
          </p:cNvPr>
          <p:cNvSpPr txBox="1"/>
          <p:nvPr/>
        </p:nvSpPr>
        <p:spPr>
          <a:xfrm>
            <a:off x="10119386" y="6150227"/>
            <a:ext cx="184731" cy="307777"/>
          </a:xfrm>
          <a:prstGeom prst="rect">
            <a:avLst/>
          </a:prstGeom>
          <a:noFill/>
        </p:spPr>
        <p:txBody>
          <a:bodyPr wrap="none" rtlCol="0">
            <a:spAutoFit/>
          </a:bodyPr>
          <a:lstStyle/>
          <a:p>
            <a:endParaRPr lang="en-US" sz="1400" dirty="0"/>
          </a:p>
        </p:txBody>
      </p:sp>
      <p:pic>
        <p:nvPicPr>
          <p:cNvPr id="8" name="Picture 7" descr="A close up of a logo&#10;&#10;Description automatically generated">
            <a:extLst>
              <a:ext uri="{FF2B5EF4-FFF2-40B4-BE49-F238E27FC236}">
                <a16:creationId xmlns:a16="http://schemas.microsoft.com/office/drawing/2014/main" id="{49E91A69-788A-A54B-895C-F38AC2D717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55229" y="1269669"/>
            <a:ext cx="6168653" cy="2548225"/>
          </a:xfrm>
          <a:prstGeom prst="rect">
            <a:avLst/>
          </a:prstGeom>
        </p:spPr>
      </p:pic>
      <p:sp>
        <p:nvSpPr>
          <p:cNvPr id="12" name="TextBox 11">
            <a:extLst>
              <a:ext uri="{FF2B5EF4-FFF2-40B4-BE49-F238E27FC236}">
                <a16:creationId xmlns:a16="http://schemas.microsoft.com/office/drawing/2014/main" id="{2B9BA8B7-A482-CB4A-83FF-28656D97F776}"/>
              </a:ext>
            </a:extLst>
          </p:cNvPr>
          <p:cNvSpPr txBox="1"/>
          <p:nvPr/>
        </p:nvSpPr>
        <p:spPr>
          <a:xfrm>
            <a:off x="884582" y="3927150"/>
            <a:ext cx="10605980" cy="2554545"/>
          </a:xfrm>
          <a:prstGeom prst="rect">
            <a:avLst/>
          </a:prstGeom>
          <a:noFill/>
        </p:spPr>
        <p:txBody>
          <a:bodyPr wrap="none" rtlCol="0">
            <a:spAutoFit/>
          </a:bodyPr>
          <a:lstStyle/>
          <a:p>
            <a:r>
              <a:rPr lang="en-US" sz="2000" dirty="0"/>
              <a:t>McCarthy and </a:t>
            </a:r>
            <a:r>
              <a:rPr lang="en-US" sz="2000" dirty="0" err="1"/>
              <a:t>Zald</a:t>
            </a:r>
            <a:r>
              <a:rPr lang="en-US" sz="2000" dirty="0"/>
              <a:t> argue that the mobilization of resources always occurs in a competitive </a:t>
            </a:r>
          </a:p>
          <a:p>
            <a:r>
              <a:rPr lang="en-US" sz="2000" dirty="0"/>
              <a:t>setting. As seen above, society is broken down into separate sectors (or parts). The </a:t>
            </a:r>
            <a:r>
              <a:rPr lang="en-US" altLang="en-US" sz="2000" dirty="0">
                <a:solidFill>
                  <a:srgbClr val="0432FF"/>
                </a:solidFill>
                <a:latin typeface="Cambria" panose="02040503050406030204" pitchFamily="18" charset="0"/>
              </a:rPr>
              <a:t>Social </a:t>
            </a:r>
          </a:p>
          <a:p>
            <a:r>
              <a:rPr lang="en-US" altLang="en-US" sz="2000" dirty="0">
                <a:solidFill>
                  <a:srgbClr val="0432FF"/>
                </a:solidFill>
                <a:latin typeface="Cambria" panose="02040503050406030204" pitchFamily="18" charset="0"/>
              </a:rPr>
              <a:t>Movement Sector (SMS), </a:t>
            </a:r>
            <a:r>
              <a:rPr lang="en-US" altLang="en-US" sz="2000" dirty="0">
                <a:latin typeface="Cambria" panose="02040503050406030204" pitchFamily="18" charset="0"/>
              </a:rPr>
              <a:t>that part of society that encompasses </a:t>
            </a:r>
            <a:r>
              <a:rPr lang="en-US" altLang="en-US" sz="2000" i="1" dirty="0">
                <a:latin typeface="Cambria" panose="02040503050406030204" pitchFamily="18" charset="0"/>
              </a:rPr>
              <a:t>all</a:t>
            </a:r>
            <a:r>
              <a:rPr lang="en-US" altLang="en-US" sz="2000" dirty="0">
                <a:latin typeface="Cambria" panose="02040503050406030204" pitchFamily="18" charset="0"/>
              </a:rPr>
              <a:t> social movements and social </a:t>
            </a:r>
          </a:p>
          <a:p>
            <a:r>
              <a:rPr lang="en-US" altLang="en-US" sz="2000" dirty="0">
                <a:latin typeface="Cambria" panose="02040503050406030204" pitchFamily="18" charset="0"/>
              </a:rPr>
              <a:t>movement activity, competes with other sectors – i.e., economy, polity, religion, education, </a:t>
            </a:r>
          </a:p>
          <a:p>
            <a:r>
              <a:rPr lang="en-US" altLang="en-US" sz="2000" dirty="0">
                <a:latin typeface="Cambria" panose="02040503050406030204" pitchFamily="18" charset="0"/>
              </a:rPr>
              <a:t>family, entertainment/leisure – for an individual’s scarce time and material resources. Think </a:t>
            </a:r>
          </a:p>
          <a:p>
            <a:r>
              <a:rPr lang="en-US" altLang="en-US" sz="2000" dirty="0">
                <a:latin typeface="Cambria" panose="02040503050406030204" pitchFamily="18" charset="0"/>
              </a:rPr>
              <a:t>about the statuses – the social positions – that you occupy in each of these sectors, each making </a:t>
            </a:r>
          </a:p>
          <a:p>
            <a:r>
              <a:rPr lang="en-US" altLang="en-US" sz="2000" dirty="0">
                <a:latin typeface="Cambria" panose="02040503050406030204" pitchFamily="18" charset="0"/>
              </a:rPr>
              <a:t>a legitimate claim on your time and energy. These other sectors are typically given priority </a:t>
            </a:r>
          </a:p>
          <a:p>
            <a:r>
              <a:rPr lang="en-US" altLang="en-US" sz="2000" dirty="0">
                <a:latin typeface="Cambria" panose="02040503050406030204" pitchFamily="18" charset="0"/>
              </a:rPr>
              <a:t>leaving little if any time to join a social movement even if you readily support its goals.</a:t>
            </a:r>
          </a:p>
        </p:txBody>
      </p:sp>
    </p:spTree>
    <p:extLst>
      <p:ext uri="{BB962C8B-B14F-4D97-AF65-F5344CB8AC3E}">
        <p14:creationId xmlns:p14="http://schemas.microsoft.com/office/powerpoint/2010/main" val="749839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AE6D1E-46D3-CF43-9534-CE476E993556}"/>
              </a:ext>
            </a:extLst>
          </p:cNvPr>
          <p:cNvSpPr txBox="1"/>
          <p:nvPr/>
        </p:nvSpPr>
        <p:spPr>
          <a:xfrm>
            <a:off x="1432480" y="122038"/>
            <a:ext cx="9327040" cy="646331"/>
          </a:xfrm>
          <a:prstGeom prst="rect">
            <a:avLst/>
          </a:prstGeom>
          <a:noFill/>
        </p:spPr>
        <p:txBody>
          <a:bodyPr wrap="none" rtlCol="0">
            <a:spAutoFit/>
          </a:bodyPr>
          <a:lstStyle/>
          <a:p>
            <a:pPr algn="ctr"/>
            <a:r>
              <a:rPr lang="en-US" sz="3600" b="1" dirty="0"/>
              <a:t>The Sociological Study of Social Movements</a:t>
            </a:r>
          </a:p>
        </p:txBody>
      </p:sp>
      <p:sp>
        <p:nvSpPr>
          <p:cNvPr id="9" name="TextBox 8">
            <a:extLst>
              <a:ext uri="{FF2B5EF4-FFF2-40B4-BE49-F238E27FC236}">
                <a16:creationId xmlns:a16="http://schemas.microsoft.com/office/drawing/2014/main" id="{2063711B-0BC4-944F-BA82-086F61584486}"/>
              </a:ext>
            </a:extLst>
          </p:cNvPr>
          <p:cNvSpPr txBox="1"/>
          <p:nvPr/>
        </p:nvSpPr>
        <p:spPr>
          <a:xfrm>
            <a:off x="708016" y="869559"/>
            <a:ext cx="3154646" cy="400110"/>
          </a:xfrm>
          <a:prstGeom prst="rect">
            <a:avLst/>
          </a:prstGeom>
          <a:noFill/>
        </p:spPr>
        <p:txBody>
          <a:bodyPr wrap="none" rtlCol="0">
            <a:spAutoFit/>
          </a:bodyPr>
          <a:lstStyle/>
          <a:p>
            <a:r>
              <a:rPr lang="en-US" sz="2000" dirty="0">
                <a:latin typeface="Cambria" panose="02040503050406030204" pitchFamily="18" charset="0"/>
                <a:cs typeface="Times New Roman" panose="02020603050405020304" pitchFamily="18" charset="0"/>
              </a:rPr>
              <a:t>5.      Resource Mobilization</a:t>
            </a:r>
          </a:p>
        </p:txBody>
      </p:sp>
      <p:sp>
        <p:nvSpPr>
          <p:cNvPr id="3" name="TextBox 2">
            <a:extLst>
              <a:ext uri="{FF2B5EF4-FFF2-40B4-BE49-F238E27FC236}">
                <a16:creationId xmlns:a16="http://schemas.microsoft.com/office/drawing/2014/main" id="{2A8D3C56-7459-F34A-BC93-B8F2B194B4E2}"/>
              </a:ext>
            </a:extLst>
          </p:cNvPr>
          <p:cNvSpPr txBox="1"/>
          <p:nvPr/>
        </p:nvSpPr>
        <p:spPr>
          <a:xfrm>
            <a:off x="10119386" y="6150227"/>
            <a:ext cx="184731" cy="307777"/>
          </a:xfrm>
          <a:prstGeom prst="rect">
            <a:avLst/>
          </a:prstGeom>
          <a:noFill/>
        </p:spPr>
        <p:txBody>
          <a:bodyPr wrap="none" rtlCol="0">
            <a:spAutoFit/>
          </a:bodyPr>
          <a:lstStyle/>
          <a:p>
            <a:endParaRPr lang="en-US" sz="1400" dirty="0"/>
          </a:p>
        </p:txBody>
      </p:sp>
      <p:sp>
        <p:nvSpPr>
          <p:cNvPr id="12" name="TextBox 11">
            <a:extLst>
              <a:ext uri="{FF2B5EF4-FFF2-40B4-BE49-F238E27FC236}">
                <a16:creationId xmlns:a16="http://schemas.microsoft.com/office/drawing/2014/main" id="{2B9BA8B7-A482-CB4A-83FF-28656D97F776}"/>
              </a:ext>
            </a:extLst>
          </p:cNvPr>
          <p:cNvSpPr txBox="1"/>
          <p:nvPr/>
        </p:nvSpPr>
        <p:spPr>
          <a:xfrm>
            <a:off x="884582" y="3927150"/>
            <a:ext cx="10454593" cy="1938992"/>
          </a:xfrm>
          <a:prstGeom prst="rect">
            <a:avLst/>
          </a:prstGeom>
          <a:noFill/>
        </p:spPr>
        <p:txBody>
          <a:bodyPr wrap="none" rtlCol="0">
            <a:spAutoFit/>
          </a:bodyPr>
          <a:lstStyle/>
          <a:p>
            <a:r>
              <a:rPr lang="en-US" sz="2000" dirty="0"/>
              <a:t>The Social Movement Sector can itself be broken down into different parts, which McCarthy </a:t>
            </a:r>
          </a:p>
          <a:p>
            <a:r>
              <a:rPr lang="en-US" sz="2000" dirty="0"/>
              <a:t>and </a:t>
            </a:r>
            <a:r>
              <a:rPr lang="en-US" sz="2000" dirty="0" err="1"/>
              <a:t>Zald</a:t>
            </a:r>
            <a:r>
              <a:rPr lang="en-US" sz="2000" dirty="0"/>
              <a:t> refer to as </a:t>
            </a:r>
            <a:r>
              <a:rPr lang="en-US" sz="2000" dirty="0">
                <a:solidFill>
                  <a:srgbClr val="0432FF"/>
                </a:solidFill>
              </a:rPr>
              <a:t>Social Movement Industries (SMIs), </a:t>
            </a:r>
            <a:r>
              <a:rPr lang="en-US" sz="2000" dirty="0"/>
              <a:t>with each one devoted to a specific </a:t>
            </a:r>
          </a:p>
          <a:p>
            <a:r>
              <a:rPr lang="en-US" sz="2000" dirty="0"/>
              <a:t>set of issues and problems. Here, as before, there exists a competitive setting, with each SMI </a:t>
            </a:r>
          </a:p>
          <a:p>
            <a:r>
              <a:rPr lang="en-US" sz="2000" dirty="0"/>
              <a:t>competing for the attention and contributions of potential recruits. So, if an individual decides </a:t>
            </a:r>
          </a:p>
          <a:p>
            <a:r>
              <a:rPr lang="en-US" sz="2000" dirty="0"/>
              <a:t>to carve out and devote some of their scarce time to a social movement, which type will they </a:t>
            </a:r>
          </a:p>
          <a:p>
            <a:r>
              <a:rPr lang="en-US" sz="2000" dirty="0"/>
              <a:t>choose? Those focused on issues of social justice? The environment? Abortion?</a:t>
            </a:r>
          </a:p>
        </p:txBody>
      </p:sp>
      <p:pic>
        <p:nvPicPr>
          <p:cNvPr id="10" name="Picture 9" descr="A picture containing drawing&#10;&#10;Description automatically generated">
            <a:extLst>
              <a:ext uri="{FF2B5EF4-FFF2-40B4-BE49-F238E27FC236}">
                <a16:creationId xmlns:a16="http://schemas.microsoft.com/office/drawing/2014/main" id="{CB7CB3E2-423C-2647-8AD6-8D4F2E7B85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7084" y="1190156"/>
            <a:ext cx="6160198" cy="2657481"/>
          </a:xfrm>
          <a:prstGeom prst="rect">
            <a:avLst/>
          </a:prstGeom>
        </p:spPr>
      </p:pic>
    </p:spTree>
    <p:extLst>
      <p:ext uri="{BB962C8B-B14F-4D97-AF65-F5344CB8AC3E}">
        <p14:creationId xmlns:p14="http://schemas.microsoft.com/office/powerpoint/2010/main" val="17699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AE6D1E-46D3-CF43-9534-CE476E993556}"/>
              </a:ext>
            </a:extLst>
          </p:cNvPr>
          <p:cNvSpPr txBox="1"/>
          <p:nvPr/>
        </p:nvSpPr>
        <p:spPr>
          <a:xfrm>
            <a:off x="1432480" y="122038"/>
            <a:ext cx="9327040" cy="646331"/>
          </a:xfrm>
          <a:prstGeom prst="rect">
            <a:avLst/>
          </a:prstGeom>
          <a:noFill/>
        </p:spPr>
        <p:txBody>
          <a:bodyPr wrap="none" rtlCol="0">
            <a:spAutoFit/>
          </a:bodyPr>
          <a:lstStyle/>
          <a:p>
            <a:pPr algn="ctr"/>
            <a:r>
              <a:rPr lang="en-US" sz="3600" b="1" dirty="0"/>
              <a:t>The Sociological Study of Social Movements</a:t>
            </a:r>
          </a:p>
        </p:txBody>
      </p:sp>
      <p:sp>
        <p:nvSpPr>
          <p:cNvPr id="9" name="TextBox 8">
            <a:extLst>
              <a:ext uri="{FF2B5EF4-FFF2-40B4-BE49-F238E27FC236}">
                <a16:creationId xmlns:a16="http://schemas.microsoft.com/office/drawing/2014/main" id="{2063711B-0BC4-944F-BA82-086F61584486}"/>
              </a:ext>
            </a:extLst>
          </p:cNvPr>
          <p:cNvSpPr txBox="1"/>
          <p:nvPr/>
        </p:nvSpPr>
        <p:spPr>
          <a:xfrm>
            <a:off x="708016" y="869559"/>
            <a:ext cx="3154646" cy="400110"/>
          </a:xfrm>
          <a:prstGeom prst="rect">
            <a:avLst/>
          </a:prstGeom>
          <a:noFill/>
        </p:spPr>
        <p:txBody>
          <a:bodyPr wrap="none" rtlCol="0">
            <a:spAutoFit/>
          </a:bodyPr>
          <a:lstStyle/>
          <a:p>
            <a:r>
              <a:rPr lang="en-US" sz="2000" dirty="0">
                <a:latin typeface="Cambria" panose="02040503050406030204" pitchFamily="18" charset="0"/>
                <a:cs typeface="Times New Roman" panose="02020603050405020304" pitchFamily="18" charset="0"/>
              </a:rPr>
              <a:t>5.      Resource Mobilization</a:t>
            </a:r>
          </a:p>
        </p:txBody>
      </p:sp>
      <p:sp>
        <p:nvSpPr>
          <p:cNvPr id="3" name="TextBox 2">
            <a:extLst>
              <a:ext uri="{FF2B5EF4-FFF2-40B4-BE49-F238E27FC236}">
                <a16:creationId xmlns:a16="http://schemas.microsoft.com/office/drawing/2014/main" id="{2A8D3C56-7459-F34A-BC93-B8F2B194B4E2}"/>
              </a:ext>
            </a:extLst>
          </p:cNvPr>
          <p:cNvSpPr txBox="1"/>
          <p:nvPr/>
        </p:nvSpPr>
        <p:spPr>
          <a:xfrm>
            <a:off x="10119386" y="6150227"/>
            <a:ext cx="184731" cy="307777"/>
          </a:xfrm>
          <a:prstGeom prst="rect">
            <a:avLst/>
          </a:prstGeom>
          <a:noFill/>
        </p:spPr>
        <p:txBody>
          <a:bodyPr wrap="none" rtlCol="0">
            <a:spAutoFit/>
          </a:bodyPr>
          <a:lstStyle/>
          <a:p>
            <a:endParaRPr lang="en-US" sz="1400" dirty="0"/>
          </a:p>
        </p:txBody>
      </p:sp>
      <p:sp>
        <p:nvSpPr>
          <p:cNvPr id="12" name="TextBox 11">
            <a:extLst>
              <a:ext uri="{FF2B5EF4-FFF2-40B4-BE49-F238E27FC236}">
                <a16:creationId xmlns:a16="http://schemas.microsoft.com/office/drawing/2014/main" id="{2B9BA8B7-A482-CB4A-83FF-28656D97F776}"/>
              </a:ext>
            </a:extLst>
          </p:cNvPr>
          <p:cNvSpPr txBox="1"/>
          <p:nvPr/>
        </p:nvSpPr>
        <p:spPr>
          <a:xfrm>
            <a:off x="904460" y="3565863"/>
            <a:ext cx="10988457" cy="3170099"/>
          </a:xfrm>
          <a:prstGeom prst="rect">
            <a:avLst/>
          </a:prstGeom>
          <a:noFill/>
        </p:spPr>
        <p:txBody>
          <a:bodyPr wrap="none" rtlCol="0">
            <a:spAutoFit/>
          </a:bodyPr>
          <a:lstStyle/>
          <a:p>
            <a:r>
              <a:rPr lang="en-US" sz="2000" dirty="0"/>
              <a:t>Let’s say that an individual has decided to participate in a social movement that focuses upon </a:t>
            </a:r>
          </a:p>
          <a:p>
            <a:r>
              <a:rPr lang="en-US" sz="2000" dirty="0"/>
              <a:t>issues of social justice. Within that social movement industry there are several specific </a:t>
            </a:r>
            <a:r>
              <a:rPr lang="en-US" sz="2000" dirty="0">
                <a:solidFill>
                  <a:srgbClr val="0432FF"/>
                </a:solidFill>
              </a:rPr>
              <a:t>Social </a:t>
            </a:r>
          </a:p>
          <a:p>
            <a:r>
              <a:rPr lang="en-US" sz="2000" dirty="0">
                <a:solidFill>
                  <a:srgbClr val="0432FF"/>
                </a:solidFill>
              </a:rPr>
              <a:t>Movement Organizations (SMOs), </a:t>
            </a:r>
            <a:r>
              <a:rPr lang="en-US" sz="2000" dirty="0"/>
              <a:t>and here, once more, competition for resources – people, funds – </a:t>
            </a:r>
          </a:p>
          <a:p>
            <a:r>
              <a:rPr lang="en-US" sz="2000" dirty="0"/>
              <a:t>is rampant and a serious concern. </a:t>
            </a:r>
          </a:p>
          <a:p>
            <a:r>
              <a:rPr lang="en-US" sz="2000" dirty="0"/>
              <a:t> </a:t>
            </a:r>
          </a:p>
          <a:p>
            <a:r>
              <a:rPr lang="en-US" sz="2000" dirty="0"/>
              <a:t>As seen above, there are many different issues that fall under the heading of social justice: race </a:t>
            </a:r>
          </a:p>
          <a:p>
            <a:r>
              <a:rPr lang="en-US" sz="2000" dirty="0"/>
              <a:t>relations, women’s rights, LGBT rights. Which will an individual choose? And here, we often find </a:t>
            </a:r>
          </a:p>
          <a:p>
            <a:r>
              <a:rPr lang="en-US" sz="2000" dirty="0"/>
              <a:t>social movement organizations that typically agree on the same set of goals – the Student </a:t>
            </a:r>
          </a:p>
          <a:p>
            <a:r>
              <a:rPr lang="en-US" sz="2000" dirty="0"/>
              <a:t>Non-Violent Coordinating Committee, the Southern Christian Leadership Conference, the Congress </a:t>
            </a:r>
          </a:p>
          <a:p>
            <a:r>
              <a:rPr lang="en-US" sz="2000" dirty="0"/>
              <a:t>of Racial Equality – that nevertheless must compete with each other for needed resources.</a:t>
            </a:r>
          </a:p>
        </p:txBody>
      </p:sp>
      <p:pic>
        <p:nvPicPr>
          <p:cNvPr id="8" name="Picture 7" descr="A screenshot of a cell phone&#10;&#10;Description automatically generated">
            <a:extLst>
              <a:ext uri="{FF2B5EF4-FFF2-40B4-BE49-F238E27FC236}">
                <a16:creationId xmlns:a16="http://schemas.microsoft.com/office/drawing/2014/main" id="{35D0E783-46B9-DE44-B8AC-21ACD8AA386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44451" y="1267426"/>
            <a:ext cx="6361010" cy="2298437"/>
          </a:xfrm>
          <a:prstGeom prst="rect">
            <a:avLst/>
          </a:prstGeom>
        </p:spPr>
      </p:pic>
    </p:spTree>
    <p:extLst>
      <p:ext uri="{BB962C8B-B14F-4D97-AF65-F5344CB8AC3E}">
        <p14:creationId xmlns:p14="http://schemas.microsoft.com/office/powerpoint/2010/main" val="4135628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AE6D1E-46D3-CF43-9534-CE476E993556}"/>
              </a:ext>
            </a:extLst>
          </p:cNvPr>
          <p:cNvSpPr txBox="1"/>
          <p:nvPr/>
        </p:nvSpPr>
        <p:spPr>
          <a:xfrm>
            <a:off x="1432480" y="122038"/>
            <a:ext cx="9327040" cy="646331"/>
          </a:xfrm>
          <a:prstGeom prst="rect">
            <a:avLst/>
          </a:prstGeom>
          <a:noFill/>
        </p:spPr>
        <p:txBody>
          <a:bodyPr wrap="none" rtlCol="0">
            <a:spAutoFit/>
          </a:bodyPr>
          <a:lstStyle/>
          <a:p>
            <a:pPr algn="ctr"/>
            <a:r>
              <a:rPr lang="en-US" sz="3600" b="1" dirty="0"/>
              <a:t>The Sociological Study of Social Movements</a:t>
            </a:r>
          </a:p>
        </p:txBody>
      </p:sp>
      <p:sp>
        <p:nvSpPr>
          <p:cNvPr id="9" name="TextBox 8">
            <a:extLst>
              <a:ext uri="{FF2B5EF4-FFF2-40B4-BE49-F238E27FC236}">
                <a16:creationId xmlns:a16="http://schemas.microsoft.com/office/drawing/2014/main" id="{2063711B-0BC4-944F-BA82-086F61584486}"/>
              </a:ext>
            </a:extLst>
          </p:cNvPr>
          <p:cNvSpPr txBox="1"/>
          <p:nvPr/>
        </p:nvSpPr>
        <p:spPr>
          <a:xfrm>
            <a:off x="708016" y="869559"/>
            <a:ext cx="3154646" cy="400110"/>
          </a:xfrm>
          <a:prstGeom prst="rect">
            <a:avLst/>
          </a:prstGeom>
          <a:noFill/>
        </p:spPr>
        <p:txBody>
          <a:bodyPr wrap="none" rtlCol="0">
            <a:spAutoFit/>
          </a:bodyPr>
          <a:lstStyle/>
          <a:p>
            <a:r>
              <a:rPr lang="en-US" sz="2000" dirty="0">
                <a:latin typeface="Cambria" panose="02040503050406030204" pitchFamily="18" charset="0"/>
                <a:cs typeface="Times New Roman" panose="02020603050405020304" pitchFamily="18" charset="0"/>
              </a:rPr>
              <a:t>5.      Resource Mobilization</a:t>
            </a:r>
          </a:p>
        </p:txBody>
      </p:sp>
      <p:sp>
        <p:nvSpPr>
          <p:cNvPr id="3" name="TextBox 2">
            <a:extLst>
              <a:ext uri="{FF2B5EF4-FFF2-40B4-BE49-F238E27FC236}">
                <a16:creationId xmlns:a16="http://schemas.microsoft.com/office/drawing/2014/main" id="{2A8D3C56-7459-F34A-BC93-B8F2B194B4E2}"/>
              </a:ext>
            </a:extLst>
          </p:cNvPr>
          <p:cNvSpPr txBox="1"/>
          <p:nvPr/>
        </p:nvSpPr>
        <p:spPr>
          <a:xfrm>
            <a:off x="10119386" y="6150227"/>
            <a:ext cx="184731" cy="307777"/>
          </a:xfrm>
          <a:prstGeom prst="rect">
            <a:avLst/>
          </a:prstGeom>
          <a:noFill/>
        </p:spPr>
        <p:txBody>
          <a:bodyPr wrap="none" rtlCol="0">
            <a:spAutoFit/>
          </a:bodyPr>
          <a:lstStyle/>
          <a:p>
            <a:endParaRPr lang="en-US" sz="1400" dirty="0"/>
          </a:p>
        </p:txBody>
      </p:sp>
      <p:sp>
        <p:nvSpPr>
          <p:cNvPr id="12" name="TextBox 11">
            <a:extLst>
              <a:ext uri="{FF2B5EF4-FFF2-40B4-BE49-F238E27FC236}">
                <a16:creationId xmlns:a16="http://schemas.microsoft.com/office/drawing/2014/main" id="{2B9BA8B7-A482-CB4A-83FF-28656D97F776}"/>
              </a:ext>
            </a:extLst>
          </p:cNvPr>
          <p:cNvSpPr txBox="1"/>
          <p:nvPr/>
        </p:nvSpPr>
        <p:spPr>
          <a:xfrm>
            <a:off x="882008" y="4664186"/>
            <a:ext cx="10933827" cy="1323439"/>
          </a:xfrm>
          <a:prstGeom prst="rect">
            <a:avLst/>
          </a:prstGeom>
          <a:noFill/>
        </p:spPr>
        <p:txBody>
          <a:bodyPr wrap="none" rtlCol="0">
            <a:spAutoFit/>
          </a:bodyPr>
          <a:lstStyle/>
          <a:p>
            <a:r>
              <a:rPr lang="en-US" sz="2000" dirty="0"/>
              <a:t>Or, instead, an individual chooses to work for environmental change. Each of the specific </a:t>
            </a:r>
          </a:p>
          <a:p>
            <a:r>
              <a:rPr lang="en-US" sz="2000" dirty="0">
                <a:solidFill>
                  <a:srgbClr val="0432FF"/>
                </a:solidFill>
              </a:rPr>
              <a:t>Social Movement Organizations (SMOs) </a:t>
            </a:r>
            <a:r>
              <a:rPr lang="en-US" sz="2000" dirty="0"/>
              <a:t>listed above must develop the organizational capacity </a:t>
            </a:r>
          </a:p>
          <a:p>
            <a:r>
              <a:rPr lang="en-US" sz="2000" dirty="0"/>
              <a:t>to mobilize resources (money, people, and skills) to successfully compete with other organizations </a:t>
            </a:r>
          </a:p>
          <a:p>
            <a:r>
              <a:rPr lang="en-US" sz="2000" dirty="0"/>
              <a:t>that share their overall goals.</a:t>
            </a:r>
          </a:p>
        </p:txBody>
      </p:sp>
      <p:pic>
        <p:nvPicPr>
          <p:cNvPr id="10" name="Picture 9" descr="A close up of a sign&#10;&#10;Description automatically generated">
            <a:extLst>
              <a:ext uri="{FF2B5EF4-FFF2-40B4-BE49-F238E27FC236}">
                <a16:creationId xmlns:a16="http://schemas.microsoft.com/office/drawing/2014/main" id="{FB637327-E1A2-004D-81F4-623C738FBA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57122" y="1685982"/>
            <a:ext cx="5799431" cy="2785496"/>
          </a:xfrm>
          <a:prstGeom prst="rect">
            <a:avLst/>
          </a:prstGeom>
        </p:spPr>
      </p:pic>
    </p:spTree>
    <p:extLst>
      <p:ext uri="{BB962C8B-B14F-4D97-AF65-F5344CB8AC3E}">
        <p14:creationId xmlns:p14="http://schemas.microsoft.com/office/powerpoint/2010/main" val="1716788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A492523-AFDD-0F48-84A2-6CED4557F5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31425" y="2386481"/>
            <a:ext cx="3896139" cy="3308640"/>
          </a:xfrm>
          <a:prstGeom prst="rect">
            <a:avLst/>
          </a:prstGeom>
        </p:spPr>
      </p:pic>
      <p:sp>
        <p:nvSpPr>
          <p:cNvPr id="4" name="TextBox 3">
            <a:extLst>
              <a:ext uri="{FF2B5EF4-FFF2-40B4-BE49-F238E27FC236}">
                <a16:creationId xmlns:a16="http://schemas.microsoft.com/office/drawing/2014/main" id="{2ACC5BB4-E59E-BD44-A2F3-BFFB77D73BC2}"/>
              </a:ext>
            </a:extLst>
          </p:cNvPr>
          <p:cNvSpPr txBox="1"/>
          <p:nvPr/>
        </p:nvSpPr>
        <p:spPr>
          <a:xfrm>
            <a:off x="1302026" y="79513"/>
            <a:ext cx="9995621" cy="1200329"/>
          </a:xfrm>
          <a:prstGeom prst="rect">
            <a:avLst/>
          </a:prstGeom>
          <a:noFill/>
        </p:spPr>
        <p:txBody>
          <a:bodyPr wrap="none" rtlCol="0">
            <a:spAutoFit/>
          </a:bodyPr>
          <a:lstStyle/>
          <a:p>
            <a:pPr algn="ctr"/>
            <a:r>
              <a:rPr lang="en-US" sz="3600" b="1" dirty="0"/>
              <a:t>Potential Recruits &amp; the Tactics and Strategies </a:t>
            </a:r>
          </a:p>
          <a:p>
            <a:pPr algn="ctr"/>
            <a:r>
              <a:rPr lang="en-US" sz="3600" b="1" dirty="0"/>
              <a:t>used to Convince Them to Join</a:t>
            </a:r>
          </a:p>
        </p:txBody>
      </p:sp>
      <p:sp>
        <p:nvSpPr>
          <p:cNvPr id="5" name="TextBox 4">
            <a:extLst>
              <a:ext uri="{FF2B5EF4-FFF2-40B4-BE49-F238E27FC236}">
                <a16:creationId xmlns:a16="http://schemas.microsoft.com/office/drawing/2014/main" id="{253EA91D-428B-BA4C-8E39-7AE09C3B8F20}"/>
              </a:ext>
            </a:extLst>
          </p:cNvPr>
          <p:cNvSpPr txBox="1"/>
          <p:nvPr/>
        </p:nvSpPr>
        <p:spPr>
          <a:xfrm>
            <a:off x="646044" y="1351722"/>
            <a:ext cx="7973080" cy="5324535"/>
          </a:xfrm>
          <a:prstGeom prst="rect">
            <a:avLst/>
          </a:prstGeom>
          <a:noFill/>
        </p:spPr>
        <p:txBody>
          <a:bodyPr wrap="none" rtlCol="0">
            <a:spAutoFit/>
          </a:bodyPr>
          <a:lstStyle/>
          <a:p>
            <a:r>
              <a:rPr lang="en-US" sz="2000" dirty="0"/>
              <a:t>To be successful, social movements must develop the organizational </a:t>
            </a:r>
          </a:p>
          <a:p>
            <a:r>
              <a:rPr lang="en-US" sz="2000" dirty="0"/>
              <a:t>capacity to mobilize resources (money, people, and skills) and compete </a:t>
            </a:r>
          </a:p>
          <a:p>
            <a:r>
              <a:rPr lang="en-US" sz="2000" dirty="0"/>
              <a:t>with other organizations to reach their goals.</a:t>
            </a:r>
          </a:p>
          <a:p>
            <a:endParaRPr lang="en-US" sz="2000" dirty="0"/>
          </a:p>
          <a:p>
            <a:r>
              <a:rPr lang="en-US" sz="2000" dirty="0"/>
              <a:t>There are three different “audiences” or targets, and each typically</a:t>
            </a:r>
          </a:p>
          <a:p>
            <a:r>
              <a:rPr lang="en-US" sz="2000" dirty="0"/>
              <a:t>requires a different set of tactics and strategies to gain their support.</a:t>
            </a:r>
          </a:p>
          <a:p>
            <a:r>
              <a:rPr lang="en-US" sz="2000" dirty="0"/>
              <a:t> </a:t>
            </a:r>
          </a:p>
          <a:p>
            <a:r>
              <a:rPr lang="en-US" sz="2000" dirty="0">
                <a:solidFill>
                  <a:srgbClr val="0432FF"/>
                </a:solidFill>
              </a:rPr>
              <a:t>“Opponents”  </a:t>
            </a:r>
            <a:r>
              <a:rPr lang="en-US" sz="2000" dirty="0"/>
              <a:t>are generally antagonistic to the goals and principles </a:t>
            </a:r>
          </a:p>
          <a:p>
            <a:r>
              <a:rPr lang="en-US" sz="2000" dirty="0"/>
              <a:t>of the movement and will be the most difficult to reach; the goal here</a:t>
            </a:r>
          </a:p>
          <a:p>
            <a:r>
              <a:rPr lang="en-US" sz="2000" dirty="0"/>
              <a:t>is to counter their beliefs and attitudes concerning the issue at hand;</a:t>
            </a:r>
          </a:p>
          <a:p>
            <a:r>
              <a:rPr lang="en-US" sz="2000" dirty="0"/>
              <a:t>they need to be converted to the cause.</a:t>
            </a:r>
          </a:p>
          <a:p>
            <a:endParaRPr lang="en-US" sz="2000" dirty="0"/>
          </a:p>
          <a:p>
            <a:r>
              <a:rPr lang="en-US" altLang="en-US" sz="2000" dirty="0">
                <a:solidFill>
                  <a:srgbClr val="0000FF"/>
                </a:solidFill>
                <a:latin typeface="Cambria" panose="02040503050406030204" pitchFamily="18" charset="0"/>
              </a:rPr>
              <a:t>“Bystanders”</a:t>
            </a:r>
            <a:r>
              <a:rPr lang="en-US" altLang="en-US" sz="2000" dirty="0">
                <a:latin typeface="Cambria" panose="02040503050406030204" pitchFamily="18" charset="0"/>
              </a:rPr>
              <a:t> are typically indifferent to the movement or ignorant </a:t>
            </a:r>
          </a:p>
          <a:p>
            <a:r>
              <a:rPr lang="en-US" altLang="en-US" sz="2000" dirty="0">
                <a:latin typeface="Cambria" panose="02040503050406030204" pitchFamily="18" charset="0"/>
              </a:rPr>
              <a:t>of the issues involved; they need to be informed. </a:t>
            </a:r>
          </a:p>
          <a:p>
            <a:endParaRPr lang="en-US" altLang="en-US" sz="2000" dirty="0">
              <a:solidFill>
                <a:srgbClr val="0000FF"/>
              </a:solidFill>
              <a:latin typeface="Cambria" panose="02040503050406030204" pitchFamily="18" charset="0"/>
            </a:endParaRPr>
          </a:p>
          <a:p>
            <a:r>
              <a:rPr lang="en-US" altLang="en-US" sz="2000" dirty="0">
                <a:solidFill>
                  <a:srgbClr val="0000FF"/>
                </a:solidFill>
                <a:latin typeface="Cambria" panose="02040503050406030204" pitchFamily="18" charset="0"/>
              </a:rPr>
              <a:t>“Adherents”</a:t>
            </a:r>
            <a:r>
              <a:rPr lang="en-US" altLang="en-US" sz="2000" dirty="0">
                <a:latin typeface="Cambria" panose="02040503050406030204" pitchFamily="18" charset="0"/>
              </a:rPr>
              <a:t> agree in principle with the goals but have not contributed </a:t>
            </a:r>
          </a:p>
          <a:p>
            <a:r>
              <a:rPr lang="en-US" altLang="en-US" sz="2000" dirty="0">
                <a:latin typeface="Cambria" panose="02040503050406030204" pitchFamily="18" charset="0"/>
              </a:rPr>
              <a:t>resources to the movement; they need to be moved to action. </a:t>
            </a:r>
          </a:p>
        </p:txBody>
      </p:sp>
    </p:spTree>
    <p:extLst>
      <p:ext uri="{BB962C8B-B14F-4D97-AF65-F5344CB8AC3E}">
        <p14:creationId xmlns:p14="http://schemas.microsoft.com/office/powerpoint/2010/main" val="877982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A492523-AFDD-0F48-84A2-6CED4557F51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18715" y="1916412"/>
            <a:ext cx="4721088" cy="3025176"/>
          </a:xfrm>
          <a:prstGeom prst="rect">
            <a:avLst/>
          </a:prstGeom>
        </p:spPr>
      </p:pic>
      <p:sp>
        <p:nvSpPr>
          <p:cNvPr id="2" name="TextBox 1">
            <a:extLst>
              <a:ext uri="{FF2B5EF4-FFF2-40B4-BE49-F238E27FC236}">
                <a16:creationId xmlns:a16="http://schemas.microsoft.com/office/drawing/2014/main" id="{37A4CAFA-C2D7-F44D-AF8D-86A3F6EF75F9}"/>
              </a:ext>
            </a:extLst>
          </p:cNvPr>
          <p:cNvSpPr txBox="1"/>
          <p:nvPr/>
        </p:nvSpPr>
        <p:spPr>
          <a:xfrm>
            <a:off x="2951921" y="139147"/>
            <a:ext cx="6581866" cy="646331"/>
          </a:xfrm>
          <a:prstGeom prst="rect">
            <a:avLst/>
          </a:prstGeom>
          <a:noFill/>
        </p:spPr>
        <p:txBody>
          <a:bodyPr wrap="none" rtlCol="0">
            <a:spAutoFit/>
          </a:bodyPr>
          <a:lstStyle/>
          <a:p>
            <a:r>
              <a:rPr lang="en-US" sz="3600" b="1" dirty="0"/>
              <a:t>Members of Social Movements</a:t>
            </a:r>
          </a:p>
        </p:txBody>
      </p:sp>
      <p:sp>
        <p:nvSpPr>
          <p:cNvPr id="4" name="TextBox 3">
            <a:extLst>
              <a:ext uri="{FF2B5EF4-FFF2-40B4-BE49-F238E27FC236}">
                <a16:creationId xmlns:a16="http://schemas.microsoft.com/office/drawing/2014/main" id="{A4F07607-56A3-9E4A-A5F6-3EF0D4A41E70}"/>
              </a:ext>
            </a:extLst>
          </p:cNvPr>
          <p:cNvSpPr txBox="1"/>
          <p:nvPr/>
        </p:nvSpPr>
        <p:spPr>
          <a:xfrm>
            <a:off x="725557" y="1302026"/>
            <a:ext cx="6733062" cy="4401205"/>
          </a:xfrm>
          <a:prstGeom prst="rect">
            <a:avLst/>
          </a:prstGeom>
          <a:noFill/>
        </p:spPr>
        <p:txBody>
          <a:bodyPr wrap="none" rtlCol="0">
            <a:spAutoFit/>
          </a:bodyPr>
          <a:lstStyle/>
          <a:p>
            <a:r>
              <a:rPr lang="en-US" sz="2000" dirty="0"/>
              <a:t>There are two types of social movement members or</a:t>
            </a:r>
          </a:p>
          <a:p>
            <a:r>
              <a:rPr lang="en-US" sz="2000" dirty="0"/>
              <a:t>“constituents.”</a:t>
            </a:r>
          </a:p>
          <a:p>
            <a:endParaRPr lang="en-US" sz="2000" dirty="0"/>
          </a:p>
          <a:p>
            <a:r>
              <a:rPr lang="en-US" sz="2000" dirty="0">
                <a:solidFill>
                  <a:srgbClr val="0432FF"/>
                </a:solidFill>
              </a:rPr>
              <a:t>“Direct Beneficiaries” </a:t>
            </a:r>
            <a:r>
              <a:rPr lang="en-US" sz="2000" dirty="0"/>
              <a:t>are those members who will directly</a:t>
            </a:r>
          </a:p>
          <a:p>
            <a:r>
              <a:rPr lang="en-US" sz="2000" dirty="0"/>
              <a:t>benefit should the social movement attain its stated goals;</a:t>
            </a:r>
          </a:p>
          <a:p>
            <a:r>
              <a:rPr lang="en-US" sz="2000" dirty="0"/>
              <a:t>i.e., minorities in the Civil Rights movement; women in the</a:t>
            </a:r>
          </a:p>
          <a:p>
            <a:r>
              <a:rPr lang="en-US" sz="2000" dirty="0"/>
              <a:t>Women’s movement</a:t>
            </a:r>
          </a:p>
          <a:p>
            <a:endParaRPr lang="en-US" sz="2000" dirty="0"/>
          </a:p>
          <a:p>
            <a:r>
              <a:rPr lang="en-US" sz="2000" dirty="0">
                <a:solidFill>
                  <a:srgbClr val="0432FF"/>
                </a:solidFill>
              </a:rPr>
              <a:t>“Conscience Constituents” </a:t>
            </a:r>
            <a:r>
              <a:rPr lang="en-US" sz="2000" dirty="0"/>
              <a:t>are those members  who do not </a:t>
            </a:r>
          </a:p>
          <a:p>
            <a:r>
              <a:rPr lang="en-US" sz="2000" dirty="0"/>
              <a:t>stand to benefit if the social movement attains its stated </a:t>
            </a:r>
          </a:p>
          <a:p>
            <a:r>
              <a:rPr lang="en-US" sz="2000" dirty="0"/>
              <a:t>goals. They join because the goals are compatible with their </a:t>
            </a:r>
          </a:p>
          <a:p>
            <a:r>
              <a:rPr lang="en-US" sz="2000" dirty="0"/>
              <a:t>values. Since they do not benefit, their participation adds </a:t>
            </a:r>
          </a:p>
          <a:p>
            <a:r>
              <a:rPr lang="en-US" sz="2000" dirty="0"/>
              <a:t>Legitimacy to the movement which, without their support, </a:t>
            </a:r>
          </a:p>
          <a:p>
            <a:r>
              <a:rPr lang="en-US" sz="2000" dirty="0"/>
              <a:t>would be a mere ”interest group.”</a:t>
            </a:r>
          </a:p>
        </p:txBody>
      </p:sp>
    </p:spTree>
    <p:extLst>
      <p:ext uri="{BB962C8B-B14F-4D97-AF65-F5344CB8AC3E}">
        <p14:creationId xmlns:p14="http://schemas.microsoft.com/office/powerpoint/2010/main" val="2002374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ABE9788A-7918-1644-BC41-65739C545E2C}"/>
              </a:ext>
            </a:extLst>
          </p:cNvPr>
          <p:cNvSpPr>
            <a:spLocks noChangeArrowheads="1"/>
          </p:cNvSpPr>
          <p:nvPr/>
        </p:nvSpPr>
        <p:spPr bwMode="auto">
          <a:xfrm>
            <a:off x="2636715" y="114301"/>
            <a:ext cx="727417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600" b="1" dirty="0">
                <a:latin typeface="Cambria" panose="02040503050406030204" pitchFamily="18" charset="0"/>
              </a:rPr>
              <a:t>Categories of People Involved in </a:t>
            </a:r>
          </a:p>
          <a:p>
            <a:pPr algn="ctr"/>
            <a:r>
              <a:rPr lang="en-US" altLang="en-US" sz="3600" b="1" dirty="0">
                <a:latin typeface="Cambria" panose="02040503050406030204" pitchFamily="18" charset="0"/>
              </a:rPr>
              <a:t>The Analysis of Social Movements</a:t>
            </a:r>
          </a:p>
        </p:txBody>
      </p:sp>
      <p:sp>
        <p:nvSpPr>
          <p:cNvPr id="196611" name="Rectangle 3">
            <a:extLst>
              <a:ext uri="{FF2B5EF4-FFF2-40B4-BE49-F238E27FC236}">
                <a16:creationId xmlns:a16="http://schemas.microsoft.com/office/drawing/2014/main" id="{8BBDD989-3A08-4645-83E8-803621F21FB2}"/>
              </a:ext>
            </a:extLst>
          </p:cNvPr>
          <p:cNvSpPr>
            <a:spLocks noChangeArrowheads="1"/>
          </p:cNvSpPr>
          <p:nvPr/>
        </p:nvSpPr>
        <p:spPr bwMode="auto">
          <a:xfrm>
            <a:off x="1552161" y="1568193"/>
            <a:ext cx="1828800" cy="639763"/>
          </a:xfrm>
          <a:prstGeom prst="rect">
            <a:avLst/>
          </a:prstGeom>
          <a:solidFill>
            <a:srgbClr val="9ABEF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1" dirty="0">
                <a:solidFill>
                  <a:srgbClr val="000000"/>
                </a:solidFill>
                <a:latin typeface="Times" pitchFamily="2" charset="0"/>
              </a:rPr>
              <a:t>Constituents</a:t>
            </a:r>
            <a:endParaRPr lang="en-US" altLang="en-US" dirty="0">
              <a:latin typeface="Times" pitchFamily="2" charset="0"/>
            </a:endParaRPr>
          </a:p>
        </p:txBody>
      </p:sp>
      <p:sp>
        <p:nvSpPr>
          <p:cNvPr id="196612" name="Rectangle 4">
            <a:extLst>
              <a:ext uri="{FF2B5EF4-FFF2-40B4-BE49-F238E27FC236}">
                <a16:creationId xmlns:a16="http://schemas.microsoft.com/office/drawing/2014/main" id="{6606F8B7-6A25-1444-8FDF-0F5D2E35DE1A}"/>
              </a:ext>
            </a:extLst>
          </p:cNvPr>
          <p:cNvSpPr>
            <a:spLocks noChangeArrowheads="1"/>
          </p:cNvSpPr>
          <p:nvPr/>
        </p:nvSpPr>
        <p:spPr bwMode="auto">
          <a:xfrm>
            <a:off x="1083866" y="2638118"/>
            <a:ext cx="1371600" cy="639763"/>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b="1" dirty="0">
                <a:latin typeface="Times" pitchFamily="2" charset="0"/>
              </a:rPr>
              <a:t>Direct</a:t>
            </a:r>
          </a:p>
          <a:p>
            <a:pPr algn="ctr"/>
            <a:r>
              <a:rPr lang="en-US" altLang="en-US" sz="1600" b="1" dirty="0">
                <a:latin typeface="Times" pitchFamily="2" charset="0"/>
              </a:rPr>
              <a:t>Beneficiaries</a:t>
            </a:r>
            <a:endParaRPr lang="en-US" altLang="en-US" dirty="0">
              <a:latin typeface="Times" pitchFamily="2" charset="0"/>
            </a:endParaRPr>
          </a:p>
        </p:txBody>
      </p:sp>
      <p:sp>
        <p:nvSpPr>
          <p:cNvPr id="196613" name="Rectangle 5">
            <a:extLst>
              <a:ext uri="{FF2B5EF4-FFF2-40B4-BE49-F238E27FC236}">
                <a16:creationId xmlns:a16="http://schemas.microsoft.com/office/drawing/2014/main" id="{B83862F9-D4DB-FD42-973E-459D576ACD6E}"/>
              </a:ext>
            </a:extLst>
          </p:cNvPr>
          <p:cNvSpPr>
            <a:spLocks noChangeArrowheads="1"/>
          </p:cNvSpPr>
          <p:nvPr/>
        </p:nvSpPr>
        <p:spPr bwMode="auto">
          <a:xfrm>
            <a:off x="2695161" y="2645173"/>
            <a:ext cx="1371600" cy="639763"/>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b="1" dirty="0">
                <a:latin typeface="Times" pitchFamily="2" charset="0"/>
              </a:rPr>
              <a:t>Conscience</a:t>
            </a:r>
          </a:p>
          <a:p>
            <a:pPr algn="ctr"/>
            <a:r>
              <a:rPr lang="en-US" altLang="en-US" sz="1600" b="1" dirty="0">
                <a:latin typeface="Times" pitchFamily="2" charset="0"/>
              </a:rPr>
              <a:t>Constituents</a:t>
            </a:r>
            <a:endParaRPr lang="en-US" altLang="en-US" dirty="0">
              <a:latin typeface="Times" pitchFamily="2" charset="0"/>
            </a:endParaRPr>
          </a:p>
        </p:txBody>
      </p:sp>
      <p:sp>
        <p:nvSpPr>
          <p:cNvPr id="196614" name="Line 6">
            <a:extLst>
              <a:ext uri="{FF2B5EF4-FFF2-40B4-BE49-F238E27FC236}">
                <a16:creationId xmlns:a16="http://schemas.microsoft.com/office/drawing/2014/main" id="{C069AD2A-1440-5C46-BF71-EA3CB223C22E}"/>
              </a:ext>
            </a:extLst>
          </p:cNvPr>
          <p:cNvSpPr>
            <a:spLocks noChangeShapeType="1"/>
          </p:cNvSpPr>
          <p:nvPr/>
        </p:nvSpPr>
        <p:spPr bwMode="auto">
          <a:xfrm flipH="1">
            <a:off x="1790700" y="2223820"/>
            <a:ext cx="838200"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15" name="Line 7">
            <a:extLst>
              <a:ext uri="{FF2B5EF4-FFF2-40B4-BE49-F238E27FC236}">
                <a16:creationId xmlns:a16="http://schemas.microsoft.com/office/drawing/2014/main" id="{C7AB50D1-225B-4141-BEE2-39C80712FC2D}"/>
              </a:ext>
            </a:extLst>
          </p:cNvPr>
          <p:cNvSpPr>
            <a:spLocks noChangeShapeType="1"/>
          </p:cNvSpPr>
          <p:nvPr/>
        </p:nvSpPr>
        <p:spPr bwMode="auto">
          <a:xfrm>
            <a:off x="2648863" y="2232537"/>
            <a:ext cx="838200" cy="381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16" name="Text Box 8">
            <a:extLst>
              <a:ext uri="{FF2B5EF4-FFF2-40B4-BE49-F238E27FC236}">
                <a16:creationId xmlns:a16="http://schemas.microsoft.com/office/drawing/2014/main" id="{0EF2D647-DFCC-444C-B334-8CFF15815368}"/>
              </a:ext>
            </a:extLst>
          </p:cNvPr>
          <p:cNvSpPr txBox="1">
            <a:spLocks noChangeArrowheads="1"/>
          </p:cNvSpPr>
          <p:nvPr/>
        </p:nvSpPr>
        <p:spPr bwMode="auto">
          <a:xfrm>
            <a:off x="4362650" y="1691633"/>
            <a:ext cx="7262757"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rgbClr val="0000FF"/>
                </a:solidFill>
                <a:latin typeface="Cambria" panose="02040503050406030204" pitchFamily="18" charset="0"/>
              </a:rPr>
              <a:t>“Constituents”</a:t>
            </a:r>
            <a:r>
              <a:rPr lang="en-US" altLang="en-US" sz="2000" dirty="0">
                <a:latin typeface="Cambria" panose="02040503050406030204" pitchFamily="18" charset="0"/>
              </a:rPr>
              <a:t> devote varying amounts of either their time, </a:t>
            </a:r>
          </a:p>
          <a:p>
            <a:r>
              <a:rPr lang="en-US" altLang="en-US" sz="2000" dirty="0">
                <a:latin typeface="Cambria" panose="02040503050406030204" pitchFamily="18" charset="0"/>
              </a:rPr>
              <a:t>energy, or material resources to the movement; “activists” vs. </a:t>
            </a:r>
          </a:p>
          <a:p>
            <a:r>
              <a:rPr lang="en-US" altLang="en-US" sz="2000" dirty="0">
                <a:latin typeface="Cambria" panose="02040503050406030204" pitchFamily="18" charset="0"/>
              </a:rPr>
              <a:t>“mere supporters;” some join because they will benefit if the</a:t>
            </a:r>
          </a:p>
          <a:p>
            <a:r>
              <a:rPr lang="en-US" altLang="en-US" sz="2000" dirty="0">
                <a:latin typeface="Cambria" panose="02040503050406030204" pitchFamily="18" charset="0"/>
              </a:rPr>
              <a:t>movement is successful, others join because it is compatible with</a:t>
            </a:r>
          </a:p>
          <a:p>
            <a:r>
              <a:rPr lang="en-US" altLang="en-US" sz="2000" dirty="0">
                <a:latin typeface="Cambria" panose="02040503050406030204" pitchFamily="18" charset="0"/>
              </a:rPr>
              <a:t>their values.</a:t>
            </a:r>
          </a:p>
        </p:txBody>
      </p:sp>
      <p:sp>
        <p:nvSpPr>
          <p:cNvPr id="196617" name="Text Box 9">
            <a:extLst>
              <a:ext uri="{FF2B5EF4-FFF2-40B4-BE49-F238E27FC236}">
                <a16:creationId xmlns:a16="http://schemas.microsoft.com/office/drawing/2014/main" id="{6090B81A-F222-774A-80CD-AADEF0427A01}"/>
              </a:ext>
            </a:extLst>
          </p:cNvPr>
          <p:cNvSpPr txBox="1">
            <a:spLocks noChangeArrowheads="1"/>
          </p:cNvSpPr>
          <p:nvPr/>
        </p:nvSpPr>
        <p:spPr bwMode="auto">
          <a:xfrm>
            <a:off x="4341771" y="3609297"/>
            <a:ext cx="736637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rgbClr val="0000FF"/>
                </a:solidFill>
                <a:latin typeface="Cambria" panose="02040503050406030204" pitchFamily="18" charset="0"/>
              </a:rPr>
              <a:t>“Adherents”</a:t>
            </a:r>
            <a:r>
              <a:rPr lang="en-US" altLang="en-US" sz="2000" dirty="0">
                <a:latin typeface="Cambria" panose="02040503050406030204" pitchFamily="18" charset="0"/>
              </a:rPr>
              <a:t> agree in principle with the goals but have not </a:t>
            </a:r>
          </a:p>
          <a:p>
            <a:r>
              <a:rPr lang="en-US" altLang="en-US" sz="2000" dirty="0">
                <a:latin typeface="Cambria" panose="02040503050406030204" pitchFamily="18" charset="0"/>
              </a:rPr>
              <a:t>contributed resources to the movement; they need to be moved to</a:t>
            </a:r>
          </a:p>
          <a:p>
            <a:r>
              <a:rPr lang="en-US" altLang="en-US" sz="2000" dirty="0">
                <a:latin typeface="Cambria" panose="02040503050406030204" pitchFamily="18" charset="0"/>
              </a:rPr>
              <a:t>action. </a:t>
            </a:r>
          </a:p>
        </p:txBody>
      </p:sp>
      <p:sp>
        <p:nvSpPr>
          <p:cNvPr id="196618" name="Rectangle 10">
            <a:extLst>
              <a:ext uri="{FF2B5EF4-FFF2-40B4-BE49-F238E27FC236}">
                <a16:creationId xmlns:a16="http://schemas.microsoft.com/office/drawing/2014/main" id="{DB9BBDE4-0818-264F-96DF-F7F096A9DAC5}"/>
              </a:ext>
            </a:extLst>
          </p:cNvPr>
          <p:cNvSpPr>
            <a:spLocks noChangeArrowheads="1"/>
          </p:cNvSpPr>
          <p:nvPr/>
        </p:nvSpPr>
        <p:spPr bwMode="auto">
          <a:xfrm>
            <a:off x="2153563" y="4693083"/>
            <a:ext cx="1828800" cy="639763"/>
          </a:xfrm>
          <a:prstGeom prst="rect">
            <a:avLst/>
          </a:prstGeom>
          <a:solidFill>
            <a:srgbClr val="7BC27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1" dirty="0">
                <a:solidFill>
                  <a:srgbClr val="000000"/>
                </a:solidFill>
                <a:latin typeface="Times" pitchFamily="2" charset="0"/>
              </a:rPr>
              <a:t>Bystanders</a:t>
            </a:r>
          </a:p>
        </p:txBody>
      </p:sp>
      <p:sp>
        <p:nvSpPr>
          <p:cNvPr id="196619" name="Rectangle 11">
            <a:extLst>
              <a:ext uri="{FF2B5EF4-FFF2-40B4-BE49-F238E27FC236}">
                <a16:creationId xmlns:a16="http://schemas.microsoft.com/office/drawing/2014/main" id="{44116C3C-9236-0D45-AEA6-2A9D1ABF9997}"/>
              </a:ext>
            </a:extLst>
          </p:cNvPr>
          <p:cNvSpPr>
            <a:spLocks noChangeArrowheads="1"/>
          </p:cNvSpPr>
          <p:nvPr/>
        </p:nvSpPr>
        <p:spPr bwMode="auto">
          <a:xfrm>
            <a:off x="2210871" y="3794919"/>
            <a:ext cx="1828800" cy="639763"/>
          </a:xfrm>
          <a:prstGeom prst="rect">
            <a:avLst/>
          </a:prstGeom>
          <a:solidFill>
            <a:srgbClr val="DFC4B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1" dirty="0">
                <a:solidFill>
                  <a:srgbClr val="000000"/>
                </a:solidFill>
                <a:latin typeface="Times" pitchFamily="2" charset="0"/>
              </a:rPr>
              <a:t>Adherents</a:t>
            </a:r>
            <a:endParaRPr lang="en-US" altLang="en-US" dirty="0">
              <a:latin typeface="Times" pitchFamily="2" charset="0"/>
            </a:endParaRPr>
          </a:p>
        </p:txBody>
      </p:sp>
      <p:sp>
        <p:nvSpPr>
          <p:cNvPr id="196620" name="Text Box 12">
            <a:extLst>
              <a:ext uri="{FF2B5EF4-FFF2-40B4-BE49-F238E27FC236}">
                <a16:creationId xmlns:a16="http://schemas.microsoft.com/office/drawing/2014/main" id="{DADF5F51-5A52-AA40-BAC0-BCEA5CA129E9}"/>
              </a:ext>
            </a:extLst>
          </p:cNvPr>
          <p:cNvSpPr txBox="1">
            <a:spLocks noChangeArrowheads="1"/>
          </p:cNvSpPr>
          <p:nvPr/>
        </p:nvSpPr>
        <p:spPr bwMode="auto">
          <a:xfrm>
            <a:off x="4341771" y="4676469"/>
            <a:ext cx="746428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rgbClr val="0000FF"/>
                </a:solidFill>
                <a:latin typeface="Cambria" panose="02040503050406030204" pitchFamily="18" charset="0"/>
              </a:rPr>
              <a:t>“Bystanders”</a:t>
            </a:r>
            <a:r>
              <a:rPr lang="en-US" altLang="en-US" sz="2000" dirty="0">
                <a:latin typeface="Cambria" panose="02040503050406030204" pitchFamily="18" charset="0"/>
              </a:rPr>
              <a:t> are typically indifferent to the movement or ignorant </a:t>
            </a:r>
          </a:p>
          <a:p>
            <a:r>
              <a:rPr lang="en-US" altLang="en-US" sz="2000" dirty="0">
                <a:latin typeface="Cambria" panose="02040503050406030204" pitchFamily="18" charset="0"/>
              </a:rPr>
              <a:t>of the issues involved; they need to be informed. </a:t>
            </a:r>
          </a:p>
        </p:txBody>
      </p:sp>
      <p:sp>
        <p:nvSpPr>
          <p:cNvPr id="196621" name="Rectangle 13">
            <a:extLst>
              <a:ext uri="{FF2B5EF4-FFF2-40B4-BE49-F238E27FC236}">
                <a16:creationId xmlns:a16="http://schemas.microsoft.com/office/drawing/2014/main" id="{EFFF4535-ECEF-944E-B752-A09B7A352C82}"/>
              </a:ext>
            </a:extLst>
          </p:cNvPr>
          <p:cNvSpPr>
            <a:spLocks noChangeArrowheads="1"/>
          </p:cNvSpPr>
          <p:nvPr/>
        </p:nvSpPr>
        <p:spPr bwMode="auto">
          <a:xfrm>
            <a:off x="2135257" y="5521443"/>
            <a:ext cx="1828800" cy="6397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1">
                <a:solidFill>
                  <a:srgbClr val="000000"/>
                </a:solidFill>
                <a:latin typeface="Times" pitchFamily="2" charset="0"/>
              </a:rPr>
              <a:t>Opponents</a:t>
            </a:r>
          </a:p>
        </p:txBody>
      </p:sp>
      <p:sp>
        <p:nvSpPr>
          <p:cNvPr id="196622" name="Text Box 14">
            <a:extLst>
              <a:ext uri="{FF2B5EF4-FFF2-40B4-BE49-F238E27FC236}">
                <a16:creationId xmlns:a16="http://schemas.microsoft.com/office/drawing/2014/main" id="{63135FA3-58D8-AE43-A20E-D2E54D6C3686}"/>
              </a:ext>
            </a:extLst>
          </p:cNvPr>
          <p:cNvSpPr txBox="1">
            <a:spLocks noChangeArrowheads="1"/>
          </p:cNvSpPr>
          <p:nvPr/>
        </p:nvSpPr>
        <p:spPr bwMode="auto">
          <a:xfrm>
            <a:off x="4274406" y="5521443"/>
            <a:ext cx="665105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solidFill>
                  <a:srgbClr val="0000FF"/>
                </a:solidFill>
                <a:latin typeface="Cambria" panose="02040503050406030204" pitchFamily="18" charset="0"/>
              </a:rPr>
              <a:t>“Opponents”</a:t>
            </a:r>
            <a:r>
              <a:rPr lang="en-US" altLang="en-US" sz="2000" dirty="0">
                <a:latin typeface="Cambria" panose="02040503050406030204" pitchFamily="18" charset="0"/>
              </a:rPr>
              <a:t>  are generally antagonistic to the goals </a:t>
            </a:r>
          </a:p>
          <a:p>
            <a:r>
              <a:rPr lang="en-US" altLang="en-US" sz="2000" dirty="0">
                <a:latin typeface="Cambria" panose="02040503050406030204" pitchFamily="18" charset="0"/>
              </a:rPr>
              <a:t>and principles of the movement; they need to be converted</a:t>
            </a:r>
            <a:r>
              <a:rPr lang="en-US" altLang="en-US" sz="2000" b="1" dirty="0">
                <a:latin typeface="Times" pitchFamily="2" charset="0"/>
              </a:rPr>
              <a:t>.</a:t>
            </a:r>
          </a:p>
        </p:txBody>
      </p:sp>
      <p:sp>
        <p:nvSpPr>
          <p:cNvPr id="196623" name="AutoShape 15">
            <a:extLst>
              <a:ext uri="{FF2B5EF4-FFF2-40B4-BE49-F238E27FC236}">
                <a16:creationId xmlns:a16="http://schemas.microsoft.com/office/drawing/2014/main" id="{1F5A2E27-398C-5F42-BF97-79300E3CAB28}"/>
              </a:ext>
            </a:extLst>
          </p:cNvPr>
          <p:cNvSpPr>
            <a:spLocks/>
          </p:cNvSpPr>
          <p:nvPr/>
        </p:nvSpPr>
        <p:spPr bwMode="auto">
          <a:xfrm>
            <a:off x="1600200" y="3810000"/>
            <a:ext cx="381000" cy="2209800"/>
          </a:xfrm>
          <a:prstGeom prst="leftBrace">
            <a:avLst>
              <a:gd name="adj1" fmla="val 48333"/>
              <a:gd name="adj2" fmla="val 50000"/>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6624" name="Text Box 16">
            <a:extLst>
              <a:ext uri="{FF2B5EF4-FFF2-40B4-BE49-F238E27FC236}">
                <a16:creationId xmlns:a16="http://schemas.microsoft.com/office/drawing/2014/main" id="{8AE63F40-A660-EF43-B2B1-FD87975B12C6}"/>
              </a:ext>
            </a:extLst>
          </p:cNvPr>
          <p:cNvSpPr txBox="1">
            <a:spLocks noChangeArrowheads="1"/>
          </p:cNvSpPr>
          <p:nvPr/>
        </p:nvSpPr>
        <p:spPr bwMode="auto">
          <a:xfrm>
            <a:off x="1006327" y="3810000"/>
            <a:ext cx="364202" cy="20313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chemeClr val="bg1"/>
                </a:solidFill>
                <a:latin typeface="Times" pitchFamily="2" charset="0"/>
              </a:rPr>
              <a:t>T</a:t>
            </a:r>
          </a:p>
          <a:p>
            <a:r>
              <a:rPr lang="en-US" altLang="en-US" b="1" dirty="0">
                <a:solidFill>
                  <a:schemeClr val="bg1"/>
                </a:solidFill>
                <a:latin typeface="Times" pitchFamily="2" charset="0"/>
              </a:rPr>
              <a:t>A</a:t>
            </a:r>
          </a:p>
          <a:p>
            <a:r>
              <a:rPr lang="en-US" altLang="en-US" b="1" dirty="0">
                <a:solidFill>
                  <a:schemeClr val="bg1"/>
                </a:solidFill>
                <a:latin typeface="Times" pitchFamily="2" charset="0"/>
              </a:rPr>
              <a:t>R</a:t>
            </a:r>
          </a:p>
          <a:p>
            <a:r>
              <a:rPr lang="en-US" altLang="en-US" b="1" dirty="0">
                <a:solidFill>
                  <a:schemeClr val="bg1"/>
                </a:solidFill>
                <a:latin typeface="Times" pitchFamily="2" charset="0"/>
              </a:rPr>
              <a:t>G</a:t>
            </a:r>
          </a:p>
          <a:p>
            <a:r>
              <a:rPr lang="en-US" altLang="en-US" b="1" dirty="0">
                <a:solidFill>
                  <a:schemeClr val="bg1"/>
                </a:solidFill>
                <a:latin typeface="Times" pitchFamily="2" charset="0"/>
              </a:rPr>
              <a:t>E</a:t>
            </a:r>
          </a:p>
          <a:p>
            <a:r>
              <a:rPr lang="en-US" altLang="en-US" b="1" dirty="0">
                <a:solidFill>
                  <a:schemeClr val="bg1"/>
                </a:solidFill>
                <a:latin typeface="Times" pitchFamily="2" charset="0"/>
              </a:rPr>
              <a:t>T</a:t>
            </a:r>
          </a:p>
          <a:p>
            <a:r>
              <a:rPr lang="en-US" altLang="en-US" b="1" dirty="0">
                <a:solidFill>
                  <a:schemeClr val="bg1"/>
                </a:solidFill>
                <a:latin typeface="Times" pitchFamily="2" charset="0"/>
              </a:rPr>
              <a:t>S</a:t>
            </a:r>
            <a:endParaRPr lang="en-US" altLang="en-US" dirty="0">
              <a:solidFill>
                <a:schemeClr val="bg1"/>
              </a:solidFill>
              <a:latin typeface="Times" pitchFamily="2" charset="0"/>
            </a:endParaRPr>
          </a:p>
        </p:txBody>
      </p:sp>
    </p:spTree>
    <p:extLst>
      <p:ext uri="{BB962C8B-B14F-4D97-AF65-F5344CB8AC3E}">
        <p14:creationId xmlns:p14="http://schemas.microsoft.com/office/powerpoint/2010/main" val="1549488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2DE2C3-128B-0D4D-85CF-0FE402AE0132}"/>
              </a:ext>
            </a:extLst>
          </p:cNvPr>
          <p:cNvSpPr/>
          <p:nvPr/>
        </p:nvSpPr>
        <p:spPr>
          <a:xfrm>
            <a:off x="2446639" y="1475168"/>
            <a:ext cx="7437869" cy="1754326"/>
          </a:xfrm>
          <a:prstGeom prst="rect">
            <a:avLst/>
          </a:prstGeom>
        </p:spPr>
        <p:txBody>
          <a:bodyPr wrap="none">
            <a:spAutoFit/>
          </a:bodyPr>
          <a:lstStyle/>
          <a:p>
            <a:pPr algn="ctr"/>
            <a:r>
              <a:rPr lang="en-US" sz="5400" b="1" dirty="0"/>
              <a:t>The Sociological Study </a:t>
            </a:r>
          </a:p>
          <a:p>
            <a:pPr algn="ctr"/>
            <a:r>
              <a:rPr lang="en-US" sz="5400" b="1" dirty="0"/>
              <a:t>of Collective Behavior </a:t>
            </a:r>
          </a:p>
        </p:txBody>
      </p:sp>
    </p:spTree>
    <p:extLst>
      <p:ext uri="{BB962C8B-B14F-4D97-AF65-F5344CB8AC3E}">
        <p14:creationId xmlns:p14="http://schemas.microsoft.com/office/powerpoint/2010/main" val="18982673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2">
            <a:extLst>
              <a:ext uri="{FF2B5EF4-FFF2-40B4-BE49-F238E27FC236}">
                <a16:creationId xmlns:a16="http://schemas.microsoft.com/office/drawing/2014/main" id="{65C45A41-4A0D-404D-AE42-5C5A4EE9E281}"/>
              </a:ext>
            </a:extLst>
          </p:cNvPr>
          <p:cNvSpPr txBox="1">
            <a:spLocks noChangeArrowheads="1"/>
          </p:cNvSpPr>
          <p:nvPr/>
        </p:nvSpPr>
        <p:spPr bwMode="auto">
          <a:xfrm>
            <a:off x="3016580" y="83846"/>
            <a:ext cx="585403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Types of Social Movements</a:t>
            </a:r>
          </a:p>
        </p:txBody>
      </p:sp>
      <p:sp>
        <p:nvSpPr>
          <p:cNvPr id="6146" name="Text Box 3">
            <a:extLst>
              <a:ext uri="{FF2B5EF4-FFF2-40B4-BE49-F238E27FC236}">
                <a16:creationId xmlns:a16="http://schemas.microsoft.com/office/drawing/2014/main" id="{1ECACF56-EE95-B345-948E-B96293950724}"/>
              </a:ext>
            </a:extLst>
          </p:cNvPr>
          <p:cNvSpPr txBox="1">
            <a:spLocks noChangeArrowheads="1"/>
          </p:cNvSpPr>
          <p:nvPr/>
        </p:nvSpPr>
        <p:spPr bwMode="auto">
          <a:xfrm>
            <a:off x="1032498" y="888099"/>
            <a:ext cx="10127003"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7200" b="1">
                <a:solidFill>
                  <a:schemeClr val="tx1"/>
                </a:solidFill>
                <a:latin typeface="Times" pitchFamily="2" charset="0"/>
              </a:defRPr>
            </a:lvl1pPr>
            <a:lvl2pPr marL="914400" indent="-457200">
              <a:defRPr sz="7200" b="1">
                <a:solidFill>
                  <a:schemeClr val="tx1"/>
                </a:solidFill>
                <a:latin typeface="Times" pitchFamily="2" charset="0"/>
              </a:defRPr>
            </a:lvl2pPr>
            <a:lvl3pPr marL="1371600" indent="-457200">
              <a:defRPr sz="7200" b="1">
                <a:solidFill>
                  <a:schemeClr val="tx1"/>
                </a:solidFill>
                <a:latin typeface="Times" pitchFamily="2" charset="0"/>
              </a:defRPr>
            </a:lvl3pPr>
            <a:lvl4pPr marL="1828800" indent="-457200">
              <a:defRPr sz="7200" b="1">
                <a:solidFill>
                  <a:schemeClr val="tx1"/>
                </a:solidFill>
                <a:latin typeface="Times" pitchFamily="2" charset="0"/>
              </a:defRPr>
            </a:lvl4pPr>
            <a:lvl5pPr marL="2286000" indent="-457200">
              <a:defRPr sz="7200" b="1">
                <a:solidFill>
                  <a:schemeClr val="tx1"/>
                </a:solidFill>
                <a:latin typeface="Times" pitchFamily="2" charset="0"/>
              </a:defRPr>
            </a:lvl5pPr>
            <a:lvl6pPr marL="2743200" indent="-457200" eaLnBrk="0" fontAlgn="base" hangingPunct="0">
              <a:spcBef>
                <a:spcPct val="0"/>
              </a:spcBef>
              <a:spcAft>
                <a:spcPct val="0"/>
              </a:spcAft>
              <a:defRPr sz="7200" b="1">
                <a:solidFill>
                  <a:schemeClr val="tx1"/>
                </a:solidFill>
                <a:latin typeface="Times" pitchFamily="2" charset="0"/>
              </a:defRPr>
            </a:lvl6pPr>
            <a:lvl7pPr marL="3200400" indent="-457200" eaLnBrk="0" fontAlgn="base" hangingPunct="0">
              <a:spcBef>
                <a:spcPct val="0"/>
              </a:spcBef>
              <a:spcAft>
                <a:spcPct val="0"/>
              </a:spcAft>
              <a:defRPr sz="7200" b="1">
                <a:solidFill>
                  <a:schemeClr val="tx1"/>
                </a:solidFill>
                <a:latin typeface="Times" pitchFamily="2" charset="0"/>
              </a:defRPr>
            </a:lvl7pPr>
            <a:lvl8pPr marL="3657600" indent="-457200" eaLnBrk="0" fontAlgn="base" hangingPunct="0">
              <a:spcBef>
                <a:spcPct val="0"/>
              </a:spcBef>
              <a:spcAft>
                <a:spcPct val="0"/>
              </a:spcAft>
              <a:defRPr sz="7200" b="1">
                <a:solidFill>
                  <a:schemeClr val="tx1"/>
                </a:solidFill>
                <a:latin typeface="Times" pitchFamily="2" charset="0"/>
              </a:defRPr>
            </a:lvl8pPr>
            <a:lvl9pPr marL="4114800" indent="-457200" eaLnBrk="0" fontAlgn="base" hangingPunct="0">
              <a:spcBef>
                <a:spcPct val="0"/>
              </a:spcBef>
              <a:spcAft>
                <a:spcPct val="0"/>
              </a:spcAft>
              <a:defRPr sz="7200" b="1">
                <a:solidFill>
                  <a:schemeClr val="tx1"/>
                </a:solidFill>
                <a:latin typeface="Times" pitchFamily="2" charset="0"/>
              </a:defRPr>
            </a:lvl9pPr>
          </a:lstStyle>
          <a:p>
            <a:r>
              <a:rPr lang="en-US" altLang="en-US" sz="2000" b="0" dirty="0">
                <a:latin typeface="Cambria" panose="02040503050406030204" pitchFamily="18" charset="0"/>
              </a:rPr>
              <a:t>Sociologists classify social movements according to several variables – no one scheme is </a:t>
            </a:r>
          </a:p>
          <a:p>
            <a:r>
              <a:rPr lang="en-US" altLang="en-US" sz="2000" b="0" dirty="0">
                <a:latin typeface="Cambria" panose="02040503050406030204" pitchFamily="18" charset="0"/>
              </a:rPr>
              <a:t>universally accepted. The scheme presented below takes into account </a:t>
            </a:r>
            <a:r>
              <a:rPr lang="en-US" altLang="en-US" sz="2000" b="0" i="1" dirty="0">
                <a:latin typeface="Cambria" panose="02040503050406030204" pitchFamily="18" charset="0"/>
              </a:rPr>
              <a:t>who</a:t>
            </a:r>
            <a:r>
              <a:rPr lang="en-US" altLang="en-US" sz="2000" b="0" dirty="0">
                <a:latin typeface="Cambria" panose="02040503050406030204" pitchFamily="18" charset="0"/>
              </a:rPr>
              <a:t> is being changed</a:t>
            </a:r>
          </a:p>
          <a:p>
            <a:r>
              <a:rPr lang="en-US" altLang="en-US" sz="2000" b="0" dirty="0">
                <a:solidFill>
                  <a:srgbClr val="000000"/>
                </a:solidFill>
                <a:latin typeface="Cambria" panose="02040503050406030204" pitchFamily="18" charset="0"/>
              </a:rPr>
              <a:t>by the social movement – specific individuals such as men who join the “promise keepers”</a:t>
            </a:r>
          </a:p>
          <a:p>
            <a:r>
              <a:rPr lang="en-US" altLang="en-US" sz="2000" b="0" dirty="0">
                <a:solidFill>
                  <a:srgbClr val="000000"/>
                </a:solidFill>
                <a:latin typeface="Cambria" panose="02040503050406030204" pitchFamily="18" charset="0"/>
              </a:rPr>
              <a:t>movement or ”alcoholics anonymous – and and the </a:t>
            </a:r>
            <a:r>
              <a:rPr lang="en-US" altLang="en-US" sz="2000" b="0" i="1" dirty="0">
                <a:solidFill>
                  <a:srgbClr val="000000"/>
                </a:solidFill>
                <a:latin typeface="Cambria" panose="02040503050406030204" pitchFamily="18" charset="0"/>
              </a:rPr>
              <a:t>degree</a:t>
            </a:r>
            <a:r>
              <a:rPr lang="en-US" altLang="en-US" sz="2000" b="0" dirty="0">
                <a:solidFill>
                  <a:srgbClr val="000000"/>
                </a:solidFill>
                <a:latin typeface="Cambria" panose="02040503050406030204" pitchFamily="18" charset="0"/>
              </a:rPr>
              <a:t> of change – whether it is radical</a:t>
            </a:r>
          </a:p>
          <a:p>
            <a:r>
              <a:rPr lang="en-US" altLang="en-US" sz="2000" b="0" dirty="0">
                <a:solidFill>
                  <a:srgbClr val="000000"/>
                </a:solidFill>
                <a:latin typeface="Cambria" panose="02040503050406030204" pitchFamily="18" charset="0"/>
              </a:rPr>
              <a:t>or more limited – that is sought.</a:t>
            </a:r>
          </a:p>
        </p:txBody>
      </p:sp>
      <p:sp>
        <p:nvSpPr>
          <p:cNvPr id="6147" name="Rectangle 4">
            <a:extLst>
              <a:ext uri="{FF2B5EF4-FFF2-40B4-BE49-F238E27FC236}">
                <a16:creationId xmlns:a16="http://schemas.microsoft.com/office/drawing/2014/main" id="{C46424E8-F56C-A643-844C-D42D520D594A}"/>
              </a:ext>
            </a:extLst>
          </p:cNvPr>
          <p:cNvSpPr>
            <a:spLocks noChangeArrowheads="1"/>
          </p:cNvSpPr>
          <p:nvPr/>
        </p:nvSpPr>
        <p:spPr bwMode="auto">
          <a:xfrm>
            <a:off x="5015343" y="3521214"/>
            <a:ext cx="1828800" cy="1371600"/>
          </a:xfrm>
          <a:prstGeom prst="rect">
            <a:avLst/>
          </a:prstGeom>
          <a:solidFill>
            <a:srgbClr val="9ABEF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1600" dirty="0">
                <a:solidFill>
                  <a:srgbClr val="000000"/>
                </a:solidFill>
                <a:latin typeface="Cambria" panose="02040503050406030204" pitchFamily="18" charset="0"/>
              </a:rPr>
              <a:t>Alternative</a:t>
            </a:r>
          </a:p>
          <a:p>
            <a:pPr algn="ctr"/>
            <a:r>
              <a:rPr lang="en-US" altLang="en-US" sz="1600" dirty="0">
                <a:solidFill>
                  <a:srgbClr val="000000"/>
                </a:solidFill>
                <a:latin typeface="Cambria" panose="02040503050406030204" pitchFamily="18" charset="0"/>
              </a:rPr>
              <a:t>Social</a:t>
            </a:r>
          </a:p>
          <a:p>
            <a:pPr algn="ctr"/>
            <a:r>
              <a:rPr lang="en-US" altLang="en-US" sz="1600" dirty="0">
                <a:solidFill>
                  <a:srgbClr val="000000"/>
                </a:solidFill>
                <a:latin typeface="Cambria" panose="02040503050406030204" pitchFamily="18" charset="0"/>
              </a:rPr>
              <a:t>Movement</a:t>
            </a:r>
          </a:p>
          <a:p>
            <a:pPr algn="ctr"/>
            <a:r>
              <a:rPr lang="en-US" altLang="en-US" sz="1600" dirty="0">
                <a:solidFill>
                  <a:srgbClr val="000000"/>
                </a:solidFill>
                <a:latin typeface="Cambria" panose="02040503050406030204" pitchFamily="18" charset="0"/>
              </a:rPr>
              <a:t>(Promise Keepers)</a:t>
            </a:r>
          </a:p>
        </p:txBody>
      </p:sp>
      <p:sp>
        <p:nvSpPr>
          <p:cNvPr id="6148" name="Text Box 8">
            <a:extLst>
              <a:ext uri="{FF2B5EF4-FFF2-40B4-BE49-F238E27FC236}">
                <a16:creationId xmlns:a16="http://schemas.microsoft.com/office/drawing/2014/main" id="{B2903E72-28BC-5E48-880F-EAF78FD49F51}"/>
              </a:ext>
            </a:extLst>
          </p:cNvPr>
          <p:cNvSpPr txBox="1">
            <a:spLocks noChangeArrowheads="1"/>
          </p:cNvSpPr>
          <p:nvPr/>
        </p:nvSpPr>
        <p:spPr bwMode="auto">
          <a:xfrm>
            <a:off x="5484194" y="2444660"/>
            <a:ext cx="274761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2000" b="0" dirty="0">
                <a:latin typeface="Cambria" panose="02040503050406030204" pitchFamily="18" charset="0"/>
              </a:rPr>
              <a:t>Degree of Change</a:t>
            </a:r>
          </a:p>
          <a:p>
            <a:pPr algn="ctr"/>
            <a:endParaRPr lang="en-US" altLang="en-US" sz="2000" b="0" dirty="0">
              <a:latin typeface="Cambria" panose="02040503050406030204" pitchFamily="18" charset="0"/>
            </a:endParaRPr>
          </a:p>
          <a:p>
            <a:pPr algn="ctr"/>
            <a:r>
              <a:rPr lang="en-US" altLang="en-US" sz="2000" b="0" i="1" dirty="0">
                <a:latin typeface="Cambria" panose="02040503050406030204" pitchFamily="18" charset="0"/>
              </a:rPr>
              <a:t>Limited	</a:t>
            </a:r>
            <a:r>
              <a:rPr lang="en-US" altLang="en-US" sz="1800" b="0" i="1" dirty="0">
                <a:latin typeface="Cambria" panose="02040503050406030204" pitchFamily="18" charset="0"/>
              </a:rPr>
              <a:t>     	</a:t>
            </a:r>
            <a:r>
              <a:rPr lang="en-US" altLang="en-US" sz="2000" b="0" i="1" dirty="0">
                <a:latin typeface="Cambria" panose="02040503050406030204" pitchFamily="18" charset="0"/>
              </a:rPr>
              <a:t>Radical</a:t>
            </a:r>
            <a:endParaRPr lang="en-US" altLang="en-US" sz="2000" b="0" dirty="0">
              <a:latin typeface="Cambria" panose="02040503050406030204" pitchFamily="18" charset="0"/>
            </a:endParaRPr>
          </a:p>
        </p:txBody>
      </p:sp>
      <p:sp>
        <p:nvSpPr>
          <p:cNvPr id="6149" name="Text Box 9">
            <a:extLst>
              <a:ext uri="{FF2B5EF4-FFF2-40B4-BE49-F238E27FC236}">
                <a16:creationId xmlns:a16="http://schemas.microsoft.com/office/drawing/2014/main" id="{5F9A9773-9E86-C24B-9B93-0DC5B87DAE5B}"/>
              </a:ext>
            </a:extLst>
          </p:cNvPr>
          <p:cNvSpPr txBox="1">
            <a:spLocks noChangeArrowheads="1"/>
          </p:cNvSpPr>
          <p:nvPr/>
        </p:nvSpPr>
        <p:spPr bwMode="auto">
          <a:xfrm>
            <a:off x="3646057" y="3837057"/>
            <a:ext cx="136928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i="1" dirty="0">
                <a:latin typeface="Cambria" panose="02040503050406030204" pitchFamily="18" charset="0"/>
              </a:rPr>
              <a:t>Specific</a:t>
            </a:r>
          </a:p>
          <a:p>
            <a:r>
              <a:rPr lang="en-US" altLang="en-US" sz="2000" b="0" i="1" dirty="0">
                <a:latin typeface="Cambria" panose="02040503050406030204" pitchFamily="18" charset="0"/>
              </a:rPr>
              <a:t>Individuals</a:t>
            </a:r>
            <a:endParaRPr lang="en-US" altLang="en-US" sz="2000" b="0" dirty="0">
              <a:latin typeface="Cambria" panose="02040503050406030204" pitchFamily="18" charset="0"/>
            </a:endParaRPr>
          </a:p>
        </p:txBody>
      </p:sp>
      <p:sp>
        <p:nvSpPr>
          <p:cNvPr id="6150" name="Text Box 10">
            <a:extLst>
              <a:ext uri="{FF2B5EF4-FFF2-40B4-BE49-F238E27FC236}">
                <a16:creationId xmlns:a16="http://schemas.microsoft.com/office/drawing/2014/main" id="{AD9BD0C9-A8A2-6047-B70D-A9435A4B8E91}"/>
              </a:ext>
            </a:extLst>
          </p:cNvPr>
          <p:cNvSpPr txBox="1">
            <a:spLocks noChangeArrowheads="1"/>
          </p:cNvSpPr>
          <p:nvPr/>
        </p:nvSpPr>
        <p:spPr bwMode="auto">
          <a:xfrm>
            <a:off x="3646057" y="5558571"/>
            <a:ext cx="11749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i="1" dirty="0">
                <a:latin typeface="Cambria" panose="02040503050406030204" pitchFamily="18" charset="0"/>
              </a:rPr>
              <a:t>Everyone</a:t>
            </a:r>
          </a:p>
        </p:txBody>
      </p:sp>
      <p:sp>
        <p:nvSpPr>
          <p:cNvPr id="6151" name="Text Box 11">
            <a:extLst>
              <a:ext uri="{FF2B5EF4-FFF2-40B4-BE49-F238E27FC236}">
                <a16:creationId xmlns:a16="http://schemas.microsoft.com/office/drawing/2014/main" id="{72B9C8E7-7B1C-8A46-ABCD-C9DF27F18CF9}"/>
              </a:ext>
            </a:extLst>
          </p:cNvPr>
          <p:cNvSpPr txBox="1">
            <a:spLocks noChangeArrowheads="1"/>
          </p:cNvSpPr>
          <p:nvPr/>
        </p:nvSpPr>
        <p:spPr bwMode="auto">
          <a:xfrm>
            <a:off x="2362201" y="4572001"/>
            <a:ext cx="11320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dirty="0">
                <a:latin typeface="Cambria" panose="02040503050406030204" pitchFamily="18" charset="0"/>
              </a:rPr>
              <a:t>Who is</a:t>
            </a:r>
          </a:p>
          <a:p>
            <a:r>
              <a:rPr lang="en-US" altLang="en-US" sz="2000" b="0" dirty="0">
                <a:latin typeface="Cambria" panose="02040503050406030204" pitchFamily="18" charset="0"/>
              </a:rPr>
              <a:t>Changed</a:t>
            </a:r>
          </a:p>
        </p:txBody>
      </p:sp>
      <p:sp>
        <p:nvSpPr>
          <p:cNvPr id="6152" name="Rectangle 12">
            <a:extLst>
              <a:ext uri="{FF2B5EF4-FFF2-40B4-BE49-F238E27FC236}">
                <a16:creationId xmlns:a16="http://schemas.microsoft.com/office/drawing/2014/main" id="{2A36FB07-0287-C94A-A6EC-BB45548B4291}"/>
              </a:ext>
            </a:extLst>
          </p:cNvPr>
          <p:cNvSpPr>
            <a:spLocks noChangeArrowheads="1"/>
          </p:cNvSpPr>
          <p:nvPr/>
        </p:nvSpPr>
        <p:spPr bwMode="auto">
          <a:xfrm>
            <a:off x="5029200" y="4876800"/>
            <a:ext cx="1828800" cy="1371600"/>
          </a:xfrm>
          <a:prstGeom prst="rect">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1600" dirty="0">
                <a:solidFill>
                  <a:srgbClr val="000000"/>
                </a:solidFill>
                <a:latin typeface="Cambria" panose="02040503050406030204" pitchFamily="18" charset="0"/>
              </a:rPr>
              <a:t>Reformative</a:t>
            </a:r>
          </a:p>
          <a:p>
            <a:pPr algn="ctr"/>
            <a:r>
              <a:rPr lang="en-US" altLang="en-US" sz="1600" dirty="0">
                <a:solidFill>
                  <a:srgbClr val="000000"/>
                </a:solidFill>
                <a:latin typeface="Cambria" panose="02040503050406030204" pitchFamily="18" charset="0"/>
              </a:rPr>
              <a:t>Social</a:t>
            </a:r>
          </a:p>
          <a:p>
            <a:pPr algn="ctr"/>
            <a:r>
              <a:rPr lang="en-US" altLang="en-US" sz="1600" dirty="0">
                <a:solidFill>
                  <a:srgbClr val="000000"/>
                </a:solidFill>
                <a:latin typeface="Cambria" panose="02040503050406030204" pitchFamily="18" charset="0"/>
              </a:rPr>
              <a:t>Movement</a:t>
            </a:r>
          </a:p>
          <a:p>
            <a:pPr algn="ctr"/>
            <a:r>
              <a:rPr lang="en-US" altLang="en-US" sz="1600" dirty="0">
                <a:solidFill>
                  <a:srgbClr val="000000"/>
                </a:solidFill>
                <a:latin typeface="Cambria" panose="02040503050406030204" pitchFamily="18" charset="0"/>
              </a:rPr>
              <a:t>(NOW, SNCC, MADD</a:t>
            </a:r>
            <a:r>
              <a:rPr lang="en-US" altLang="en-US" sz="1400" dirty="0">
                <a:solidFill>
                  <a:srgbClr val="000000"/>
                </a:solidFill>
                <a:latin typeface="Cambria" panose="02040503050406030204" pitchFamily="18" charset="0"/>
              </a:rPr>
              <a:t>)</a:t>
            </a:r>
            <a:endParaRPr lang="en-US" altLang="en-US" sz="2400" b="0" dirty="0">
              <a:latin typeface="Cambria" panose="02040503050406030204" pitchFamily="18" charset="0"/>
            </a:endParaRPr>
          </a:p>
        </p:txBody>
      </p:sp>
      <p:sp>
        <p:nvSpPr>
          <p:cNvPr id="6153" name="Rectangle 13">
            <a:extLst>
              <a:ext uri="{FF2B5EF4-FFF2-40B4-BE49-F238E27FC236}">
                <a16:creationId xmlns:a16="http://schemas.microsoft.com/office/drawing/2014/main" id="{E478F16C-E904-2C42-A564-3B425493C71C}"/>
              </a:ext>
            </a:extLst>
          </p:cNvPr>
          <p:cNvSpPr>
            <a:spLocks noChangeArrowheads="1"/>
          </p:cNvSpPr>
          <p:nvPr/>
        </p:nvSpPr>
        <p:spPr bwMode="auto">
          <a:xfrm>
            <a:off x="6858000" y="3505200"/>
            <a:ext cx="1828800" cy="1371600"/>
          </a:xfrm>
          <a:prstGeom prst="rect">
            <a:avLst/>
          </a:prstGeom>
          <a:solidFill>
            <a:srgbClr val="E9D1B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1600" dirty="0">
                <a:solidFill>
                  <a:srgbClr val="000000"/>
                </a:solidFill>
                <a:latin typeface="Cambria" panose="02040503050406030204" pitchFamily="18" charset="0"/>
              </a:rPr>
              <a:t>Redemptive</a:t>
            </a:r>
          </a:p>
          <a:p>
            <a:pPr algn="ctr"/>
            <a:r>
              <a:rPr lang="en-US" altLang="en-US" sz="1600" dirty="0">
                <a:solidFill>
                  <a:srgbClr val="000000"/>
                </a:solidFill>
                <a:latin typeface="Cambria" panose="02040503050406030204" pitchFamily="18" charset="0"/>
              </a:rPr>
              <a:t>Social </a:t>
            </a:r>
          </a:p>
          <a:p>
            <a:pPr algn="ctr"/>
            <a:r>
              <a:rPr lang="en-US" altLang="en-US" sz="1600" dirty="0">
                <a:solidFill>
                  <a:srgbClr val="000000"/>
                </a:solidFill>
                <a:latin typeface="Cambria" panose="02040503050406030204" pitchFamily="18" charset="0"/>
              </a:rPr>
              <a:t>Movement</a:t>
            </a:r>
          </a:p>
          <a:p>
            <a:pPr algn="ctr"/>
            <a:r>
              <a:rPr lang="en-US" altLang="en-US" sz="1600" dirty="0">
                <a:solidFill>
                  <a:srgbClr val="000000"/>
                </a:solidFill>
                <a:latin typeface="Cambria" panose="02040503050406030204" pitchFamily="18" charset="0"/>
              </a:rPr>
              <a:t>(Alcoholics</a:t>
            </a:r>
          </a:p>
          <a:p>
            <a:pPr algn="ctr"/>
            <a:r>
              <a:rPr lang="en-US" altLang="en-US" sz="1600" dirty="0">
                <a:solidFill>
                  <a:srgbClr val="000000"/>
                </a:solidFill>
                <a:latin typeface="Cambria" panose="02040503050406030204" pitchFamily="18" charset="0"/>
              </a:rPr>
              <a:t>Anonymous)</a:t>
            </a:r>
          </a:p>
        </p:txBody>
      </p:sp>
      <p:sp>
        <p:nvSpPr>
          <p:cNvPr id="6154" name="Rectangle 14">
            <a:extLst>
              <a:ext uri="{FF2B5EF4-FFF2-40B4-BE49-F238E27FC236}">
                <a16:creationId xmlns:a16="http://schemas.microsoft.com/office/drawing/2014/main" id="{D8D5E85E-83EC-2842-9C2F-FF9A5178CD9D}"/>
              </a:ext>
            </a:extLst>
          </p:cNvPr>
          <p:cNvSpPr>
            <a:spLocks noChangeArrowheads="1"/>
          </p:cNvSpPr>
          <p:nvPr/>
        </p:nvSpPr>
        <p:spPr bwMode="auto">
          <a:xfrm>
            <a:off x="6858000" y="4876800"/>
            <a:ext cx="1828800" cy="1371600"/>
          </a:xfrm>
          <a:prstGeom prst="rect">
            <a:avLst/>
          </a:prstGeom>
          <a:solidFill>
            <a:srgbClr val="7BC27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1600" dirty="0">
                <a:solidFill>
                  <a:srgbClr val="000000"/>
                </a:solidFill>
                <a:latin typeface="Cambria" panose="02040503050406030204" pitchFamily="18" charset="0"/>
              </a:rPr>
              <a:t>Transformative</a:t>
            </a:r>
          </a:p>
          <a:p>
            <a:pPr algn="ctr"/>
            <a:r>
              <a:rPr lang="en-US" altLang="en-US" sz="1600" dirty="0">
                <a:solidFill>
                  <a:srgbClr val="000000"/>
                </a:solidFill>
                <a:latin typeface="Cambria" panose="02040503050406030204" pitchFamily="18" charset="0"/>
              </a:rPr>
              <a:t>Social</a:t>
            </a:r>
          </a:p>
          <a:p>
            <a:pPr algn="ctr"/>
            <a:r>
              <a:rPr lang="en-US" altLang="en-US" sz="1600" dirty="0">
                <a:solidFill>
                  <a:srgbClr val="000000"/>
                </a:solidFill>
                <a:latin typeface="Cambria" panose="02040503050406030204" pitchFamily="18" charset="0"/>
              </a:rPr>
              <a:t>Movement</a:t>
            </a:r>
          </a:p>
          <a:p>
            <a:pPr algn="ctr"/>
            <a:r>
              <a:rPr lang="en-US" altLang="en-US" sz="1600" dirty="0">
                <a:solidFill>
                  <a:srgbClr val="000000"/>
                </a:solidFill>
                <a:latin typeface="Cambria" panose="02040503050406030204" pitchFamily="18" charset="0"/>
              </a:rPr>
              <a:t>(Millennial, </a:t>
            </a:r>
          </a:p>
          <a:p>
            <a:pPr algn="ctr"/>
            <a:r>
              <a:rPr lang="en-US" altLang="en-US" sz="1600" dirty="0">
                <a:solidFill>
                  <a:srgbClr val="000000"/>
                </a:solidFill>
                <a:latin typeface="Cambria" panose="02040503050406030204" pitchFamily="18" charset="0"/>
              </a:rPr>
              <a:t>Communist)</a:t>
            </a:r>
            <a:endParaRPr lang="en-US" altLang="en-US" sz="1600" b="0" dirty="0">
              <a:latin typeface="Cambria" panose="02040503050406030204" pitchFamily="18" charset="0"/>
            </a:endParaRPr>
          </a:p>
        </p:txBody>
      </p:sp>
    </p:spTree>
    <p:extLst>
      <p:ext uri="{BB962C8B-B14F-4D97-AF65-F5344CB8AC3E}">
        <p14:creationId xmlns:p14="http://schemas.microsoft.com/office/powerpoint/2010/main" val="3088376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A19C5D53-6EEA-8847-95E2-8654A26C393F}"/>
              </a:ext>
            </a:extLst>
          </p:cNvPr>
          <p:cNvSpPr>
            <a:spLocks noChangeArrowheads="1"/>
          </p:cNvSpPr>
          <p:nvPr/>
        </p:nvSpPr>
        <p:spPr bwMode="auto">
          <a:xfrm>
            <a:off x="3111916" y="141942"/>
            <a:ext cx="58540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3600" dirty="0">
                <a:latin typeface="Cambria" panose="02040503050406030204" pitchFamily="18" charset="0"/>
              </a:rPr>
              <a:t>Types of Social Movements</a:t>
            </a:r>
          </a:p>
        </p:txBody>
      </p:sp>
      <p:sp>
        <p:nvSpPr>
          <p:cNvPr id="7170" name="Text Box 3">
            <a:extLst>
              <a:ext uri="{FF2B5EF4-FFF2-40B4-BE49-F238E27FC236}">
                <a16:creationId xmlns:a16="http://schemas.microsoft.com/office/drawing/2014/main" id="{B6E18706-6F45-7045-8AFA-6C8F8DD080E2}"/>
              </a:ext>
            </a:extLst>
          </p:cNvPr>
          <p:cNvSpPr txBox="1">
            <a:spLocks noChangeArrowheads="1"/>
          </p:cNvSpPr>
          <p:nvPr/>
        </p:nvSpPr>
        <p:spPr bwMode="auto">
          <a:xfrm>
            <a:off x="1179444" y="1065313"/>
            <a:ext cx="1010077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dirty="0">
                <a:latin typeface="Cambria" panose="02040503050406030204" pitchFamily="18" charset="0"/>
              </a:rPr>
              <a:t>Aldon Morris and Naomi Braine use a different scheme, based on the specific goals of social</a:t>
            </a:r>
          </a:p>
          <a:p>
            <a:r>
              <a:rPr lang="en-US" altLang="en-US" sz="2000" b="0" dirty="0">
                <a:latin typeface="Cambria" panose="02040503050406030204" pitchFamily="18" charset="0"/>
              </a:rPr>
              <a:t>movements, and identifies three different types:</a:t>
            </a:r>
          </a:p>
        </p:txBody>
      </p:sp>
      <p:sp>
        <p:nvSpPr>
          <p:cNvPr id="7171" name="Text Box 4">
            <a:extLst>
              <a:ext uri="{FF2B5EF4-FFF2-40B4-BE49-F238E27FC236}">
                <a16:creationId xmlns:a16="http://schemas.microsoft.com/office/drawing/2014/main" id="{C83F6FEF-FE54-0B4F-95DE-B2B9916A5BB1}"/>
              </a:ext>
            </a:extLst>
          </p:cNvPr>
          <p:cNvSpPr txBox="1">
            <a:spLocks noChangeArrowheads="1"/>
          </p:cNvSpPr>
          <p:nvPr/>
        </p:nvSpPr>
        <p:spPr bwMode="auto">
          <a:xfrm>
            <a:off x="930966" y="2010739"/>
            <a:ext cx="1035931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7200" b="1">
                <a:solidFill>
                  <a:schemeClr val="tx1"/>
                </a:solidFill>
                <a:latin typeface="Times" pitchFamily="2" charset="0"/>
              </a:defRPr>
            </a:lvl1pPr>
            <a:lvl2pPr marL="914400" indent="-457200">
              <a:defRPr sz="7200" b="1">
                <a:solidFill>
                  <a:schemeClr val="tx1"/>
                </a:solidFill>
                <a:latin typeface="Times" pitchFamily="2" charset="0"/>
              </a:defRPr>
            </a:lvl2pPr>
            <a:lvl3pPr marL="1371600" indent="-457200">
              <a:defRPr sz="7200" b="1">
                <a:solidFill>
                  <a:schemeClr val="tx1"/>
                </a:solidFill>
                <a:latin typeface="Times" pitchFamily="2" charset="0"/>
              </a:defRPr>
            </a:lvl3pPr>
            <a:lvl4pPr marL="1828800" indent="-457200">
              <a:defRPr sz="7200" b="1">
                <a:solidFill>
                  <a:schemeClr val="tx1"/>
                </a:solidFill>
                <a:latin typeface="Times" pitchFamily="2" charset="0"/>
              </a:defRPr>
            </a:lvl4pPr>
            <a:lvl5pPr marL="2286000" indent="-457200">
              <a:defRPr sz="7200" b="1">
                <a:solidFill>
                  <a:schemeClr val="tx1"/>
                </a:solidFill>
                <a:latin typeface="Times" pitchFamily="2" charset="0"/>
              </a:defRPr>
            </a:lvl5pPr>
            <a:lvl6pPr marL="2743200" indent="-457200" eaLnBrk="0" fontAlgn="base" hangingPunct="0">
              <a:spcBef>
                <a:spcPct val="0"/>
              </a:spcBef>
              <a:spcAft>
                <a:spcPct val="0"/>
              </a:spcAft>
              <a:defRPr sz="7200" b="1">
                <a:solidFill>
                  <a:schemeClr val="tx1"/>
                </a:solidFill>
                <a:latin typeface="Times" pitchFamily="2" charset="0"/>
              </a:defRPr>
            </a:lvl6pPr>
            <a:lvl7pPr marL="3200400" indent="-457200" eaLnBrk="0" fontAlgn="base" hangingPunct="0">
              <a:spcBef>
                <a:spcPct val="0"/>
              </a:spcBef>
              <a:spcAft>
                <a:spcPct val="0"/>
              </a:spcAft>
              <a:defRPr sz="7200" b="1">
                <a:solidFill>
                  <a:schemeClr val="tx1"/>
                </a:solidFill>
                <a:latin typeface="Times" pitchFamily="2" charset="0"/>
              </a:defRPr>
            </a:lvl7pPr>
            <a:lvl8pPr marL="3657600" indent="-457200" eaLnBrk="0" fontAlgn="base" hangingPunct="0">
              <a:spcBef>
                <a:spcPct val="0"/>
              </a:spcBef>
              <a:spcAft>
                <a:spcPct val="0"/>
              </a:spcAft>
              <a:defRPr sz="7200" b="1">
                <a:solidFill>
                  <a:schemeClr val="tx1"/>
                </a:solidFill>
                <a:latin typeface="Times" pitchFamily="2" charset="0"/>
              </a:defRPr>
            </a:lvl8pPr>
            <a:lvl9pPr marL="4114800" indent="-457200" eaLnBrk="0" fontAlgn="base" hangingPunct="0">
              <a:spcBef>
                <a:spcPct val="0"/>
              </a:spcBef>
              <a:spcAft>
                <a:spcPct val="0"/>
              </a:spcAft>
              <a:defRPr sz="7200" b="1">
                <a:solidFill>
                  <a:schemeClr val="tx1"/>
                </a:solidFill>
                <a:latin typeface="Times" pitchFamily="2" charset="0"/>
              </a:defRPr>
            </a:lvl9pPr>
          </a:lstStyle>
          <a:p>
            <a:pPr>
              <a:buFont typeface="Times" pitchFamily="2" charset="0"/>
              <a:buAutoNum type="arabicPeriod"/>
            </a:pPr>
            <a:r>
              <a:rPr lang="en-US" altLang="en-US" sz="2000" dirty="0">
                <a:solidFill>
                  <a:srgbClr val="0432FF"/>
                </a:solidFill>
                <a:latin typeface="Cambria" panose="02040503050406030204" pitchFamily="18" charset="0"/>
              </a:rPr>
              <a:t>Liberation Movements: </a:t>
            </a:r>
            <a:r>
              <a:rPr lang="en-US" altLang="en-US" sz="2000" b="0" dirty="0">
                <a:latin typeface="Cambria" panose="02040503050406030204" pitchFamily="18" charset="0"/>
              </a:rPr>
              <a:t>populated by members of oppressed groups who draw on </a:t>
            </a:r>
          </a:p>
          <a:p>
            <a:pPr marL="0" indent="0"/>
            <a:r>
              <a:rPr lang="en-US" altLang="en-US" sz="2000" b="0" dirty="0">
                <a:latin typeface="Cambria" panose="02040503050406030204" pitchFamily="18" charset="0"/>
              </a:rPr>
              <a:t>        pre-existing “oppositional culture” and organizations; i.e., black churches were a primary </a:t>
            </a:r>
          </a:p>
          <a:p>
            <a:pPr marL="0" indent="0"/>
            <a:r>
              <a:rPr lang="en-US" altLang="en-US" sz="2000" b="0" dirty="0">
                <a:latin typeface="Cambria" panose="02040503050406030204" pitchFamily="18" charset="0"/>
              </a:rPr>
              <a:t>        source of movement leadership and the participatory tradition and  cultural forms of the </a:t>
            </a:r>
          </a:p>
          <a:p>
            <a:pPr marL="0" indent="0"/>
            <a:r>
              <a:rPr lang="en-US" altLang="en-US" sz="2000" b="0" dirty="0">
                <a:latin typeface="Cambria" panose="02040503050406030204" pitchFamily="18" charset="0"/>
              </a:rPr>
              <a:t>        Church were the backbone of the civil rights movement. </a:t>
            </a:r>
          </a:p>
        </p:txBody>
      </p:sp>
      <p:sp>
        <p:nvSpPr>
          <p:cNvPr id="7172" name="Text Box 5">
            <a:extLst>
              <a:ext uri="{FF2B5EF4-FFF2-40B4-BE49-F238E27FC236}">
                <a16:creationId xmlns:a16="http://schemas.microsoft.com/office/drawing/2014/main" id="{F56064EE-F38D-3F45-A4BB-AB354672AAB4}"/>
              </a:ext>
            </a:extLst>
          </p:cNvPr>
          <p:cNvSpPr txBox="1">
            <a:spLocks noChangeArrowheads="1"/>
          </p:cNvSpPr>
          <p:nvPr/>
        </p:nvSpPr>
        <p:spPr bwMode="auto">
          <a:xfrm>
            <a:off x="930966" y="3611218"/>
            <a:ext cx="1037008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marL="457200" indent="-457200">
              <a:buAutoNum type="arabicPeriod" startAt="2"/>
            </a:pPr>
            <a:r>
              <a:rPr lang="en-US" altLang="en-US" sz="2000" dirty="0">
                <a:solidFill>
                  <a:srgbClr val="0432FF"/>
                </a:solidFill>
                <a:latin typeface="Cambria" panose="02040503050406030204" pitchFamily="18" charset="0"/>
              </a:rPr>
              <a:t>Equality-based Special Issue Movements: </a:t>
            </a:r>
            <a:r>
              <a:rPr lang="en-US" altLang="en-US" sz="2000" b="0" dirty="0">
                <a:latin typeface="Cambria" panose="02040503050406030204" pitchFamily="18" charset="0"/>
              </a:rPr>
              <a:t>focus on specific issues that affect particular </a:t>
            </a:r>
          </a:p>
          <a:p>
            <a:r>
              <a:rPr lang="en-US" altLang="en-US" sz="2000" b="0" dirty="0">
                <a:latin typeface="Cambria" panose="02040503050406030204" pitchFamily="18" charset="0"/>
              </a:rPr>
              <a:t>        oppressed groups; i.e., the abortion rights movement.</a:t>
            </a:r>
            <a:endParaRPr lang="en-US" altLang="en-US" sz="2400" b="0" dirty="0">
              <a:latin typeface="Cambria" panose="02040503050406030204" pitchFamily="18" charset="0"/>
            </a:endParaRPr>
          </a:p>
        </p:txBody>
      </p:sp>
      <p:sp>
        <p:nvSpPr>
          <p:cNvPr id="7173" name="Text Box 6">
            <a:extLst>
              <a:ext uri="{FF2B5EF4-FFF2-40B4-BE49-F238E27FC236}">
                <a16:creationId xmlns:a16="http://schemas.microsoft.com/office/drawing/2014/main" id="{080E4701-9725-F946-BCCF-AFBB832FAACF}"/>
              </a:ext>
            </a:extLst>
          </p:cNvPr>
          <p:cNvSpPr txBox="1">
            <a:spLocks noChangeArrowheads="1"/>
          </p:cNvSpPr>
          <p:nvPr/>
        </p:nvSpPr>
        <p:spPr bwMode="auto">
          <a:xfrm>
            <a:off x="930966" y="4596144"/>
            <a:ext cx="1021593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7200" b="1">
                <a:solidFill>
                  <a:schemeClr val="tx1"/>
                </a:solidFill>
                <a:latin typeface="Times" pitchFamily="2" charset="0"/>
              </a:defRPr>
            </a:lvl1pPr>
            <a:lvl2pPr marL="914400" indent="-457200">
              <a:defRPr sz="7200" b="1">
                <a:solidFill>
                  <a:schemeClr val="tx1"/>
                </a:solidFill>
                <a:latin typeface="Times" pitchFamily="2" charset="0"/>
              </a:defRPr>
            </a:lvl2pPr>
            <a:lvl3pPr marL="1371600" indent="-457200">
              <a:defRPr sz="7200" b="1">
                <a:solidFill>
                  <a:schemeClr val="tx1"/>
                </a:solidFill>
                <a:latin typeface="Times" pitchFamily="2" charset="0"/>
              </a:defRPr>
            </a:lvl3pPr>
            <a:lvl4pPr marL="1828800" indent="-457200">
              <a:defRPr sz="7200" b="1">
                <a:solidFill>
                  <a:schemeClr val="tx1"/>
                </a:solidFill>
                <a:latin typeface="Times" pitchFamily="2" charset="0"/>
              </a:defRPr>
            </a:lvl4pPr>
            <a:lvl5pPr marL="2286000" indent="-457200">
              <a:defRPr sz="7200" b="1">
                <a:solidFill>
                  <a:schemeClr val="tx1"/>
                </a:solidFill>
                <a:latin typeface="Times" pitchFamily="2" charset="0"/>
              </a:defRPr>
            </a:lvl5pPr>
            <a:lvl6pPr marL="2743200" indent="-457200" eaLnBrk="0" fontAlgn="base" hangingPunct="0">
              <a:spcBef>
                <a:spcPct val="0"/>
              </a:spcBef>
              <a:spcAft>
                <a:spcPct val="0"/>
              </a:spcAft>
              <a:defRPr sz="7200" b="1">
                <a:solidFill>
                  <a:schemeClr val="tx1"/>
                </a:solidFill>
                <a:latin typeface="Times" pitchFamily="2" charset="0"/>
              </a:defRPr>
            </a:lvl6pPr>
            <a:lvl7pPr marL="3200400" indent="-457200" eaLnBrk="0" fontAlgn="base" hangingPunct="0">
              <a:spcBef>
                <a:spcPct val="0"/>
              </a:spcBef>
              <a:spcAft>
                <a:spcPct val="0"/>
              </a:spcAft>
              <a:defRPr sz="7200" b="1">
                <a:solidFill>
                  <a:schemeClr val="tx1"/>
                </a:solidFill>
                <a:latin typeface="Times" pitchFamily="2" charset="0"/>
              </a:defRPr>
            </a:lvl7pPr>
            <a:lvl8pPr marL="3657600" indent="-457200" eaLnBrk="0" fontAlgn="base" hangingPunct="0">
              <a:spcBef>
                <a:spcPct val="0"/>
              </a:spcBef>
              <a:spcAft>
                <a:spcPct val="0"/>
              </a:spcAft>
              <a:defRPr sz="7200" b="1">
                <a:solidFill>
                  <a:schemeClr val="tx1"/>
                </a:solidFill>
                <a:latin typeface="Times" pitchFamily="2" charset="0"/>
              </a:defRPr>
            </a:lvl8pPr>
            <a:lvl9pPr marL="4114800" indent="-457200" eaLnBrk="0" fontAlgn="base" hangingPunct="0">
              <a:spcBef>
                <a:spcPct val="0"/>
              </a:spcBef>
              <a:spcAft>
                <a:spcPct val="0"/>
              </a:spcAft>
              <a:defRPr sz="7200" b="1">
                <a:solidFill>
                  <a:schemeClr val="tx1"/>
                </a:solidFill>
                <a:latin typeface="Times" pitchFamily="2" charset="0"/>
              </a:defRPr>
            </a:lvl9pPr>
          </a:lstStyle>
          <a:p>
            <a:pPr>
              <a:buFont typeface="Times" pitchFamily="2" charset="0"/>
              <a:buAutoNum type="arabicPeriod" startAt="3"/>
            </a:pPr>
            <a:r>
              <a:rPr lang="en-US" altLang="en-US" sz="2000" dirty="0">
                <a:solidFill>
                  <a:srgbClr val="0432FF"/>
                </a:solidFill>
                <a:latin typeface="Cambria" panose="02040503050406030204" pitchFamily="18" charset="0"/>
              </a:rPr>
              <a:t>Social Responsibility Movements: </a:t>
            </a:r>
            <a:r>
              <a:rPr lang="en-US" altLang="en-US" sz="2000" b="0" dirty="0">
                <a:latin typeface="Cambria" panose="02040503050406030204" pitchFamily="18" charset="0"/>
              </a:rPr>
              <a:t>challenge certain conditions that affect the general </a:t>
            </a:r>
          </a:p>
          <a:p>
            <a:pPr marL="0" indent="0"/>
            <a:r>
              <a:rPr lang="en-US" altLang="en-US" sz="2000" b="0" dirty="0">
                <a:latin typeface="Cambria" panose="02040503050406030204" pitchFamily="18" charset="0"/>
              </a:rPr>
              <a:t>        population; “suddenly imposed grievances” such as nuclear accidents, oil spills, Mothers</a:t>
            </a:r>
          </a:p>
          <a:p>
            <a:pPr marL="0" indent="0"/>
            <a:r>
              <a:rPr lang="en-US" altLang="en-US" sz="2000" b="0" dirty="0">
                <a:latin typeface="Cambria" panose="02040503050406030204" pitchFamily="18" charset="0"/>
              </a:rPr>
              <a:t>        Against Drunk Driving (MADD).</a:t>
            </a:r>
          </a:p>
        </p:txBody>
      </p:sp>
    </p:spTree>
    <p:extLst>
      <p:ext uri="{BB962C8B-B14F-4D97-AF65-F5344CB8AC3E}">
        <p14:creationId xmlns:p14="http://schemas.microsoft.com/office/powerpoint/2010/main" val="858689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A19C5D53-6EEA-8847-95E2-8654A26C393F}"/>
              </a:ext>
            </a:extLst>
          </p:cNvPr>
          <p:cNvSpPr>
            <a:spLocks noChangeArrowheads="1"/>
          </p:cNvSpPr>
          <p:nvPr/>
        </p:nvSpPr>
        <p:spPr bwMode="auto">
          <a:xfrm>
            <a:off x="1641769" y="141942"/>
            <a:ext cx="89377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3600" dirty="0">
                <a:latin typeface="Cambria" panose="02040503050406030204" pitchFamily="18" charset="0"/>
              </a:rPr>
              <a:t>Stages and Life Cycle of Social Movements</a:t>
            </a:r>
          </a:p>
        </p:txBody>
      </p:sp>
      <p:sp>
        <p:nvSpPr>
          <p:cNvPr id="7170" name="Text Box 3">
            <a:extLst>
              <a:ext uri="{FF2B5EF4-FFF2-40B4-BE49-F238E27FC236}">
                <a16:creationId xmlns:a16="http://schemas.microsoft.com/office/drawing/2014/main" id="{B6E18706-6F45-7045-8AFA-6C8F8DD080E2}"/>
              </a:ext>
            </a:extLst>
          </p:cNvPr>
          <p:cNvSpPr txBox="1">
            <a:spLocks noChangeArrowheads="1"/>
          </p:cNvSpPr>
          <p:nvPr/>
        </p:nvSpPr>
        <p:spPr bwMode="auto">
          <a:xfrm>
            <a:off x="1006274" y="1245574"/>
            <a:ext cx="102086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dirty="0">
                <a:latin typeface="Cambria" panose="02040503050406030204" pitchFamily="18" charset="0"/>
              </a:rPr>
              <a:t>Other sociologists, like Herbert Blumer and Charles Tilly, have identified specific stages in </a:t>
            </a:r>
          </a:p>
          <a:p>
            <a:r>
              <a:rPr lang="en-US" altLang="en-US" sz="2000" b="0" dirty="0">
                <a:latin typeface="Cambria" panose="02040503050406030204" pitchFamily="18" charset="0"/>
              </a:rPr>
              <a:t>the life-cycle of social movements: Emergence, Coalescence,  Bureaucratization, and Decline. </a:t>
            </a:r>
          </a:p>
        </p:txBody>
      </p:sp>
      <p:sp>
        <p:nvSpPr>
          <p:cNvPr id="2" name="TextBox 1">
            <a:extLst>
              <a:ext uri="{FF2B5EF4-FFF2-40B4-BE49-F238E27FC236}">
                <a16:creationId xmlns:a16="http://schemas.microsoft.com/office/drawing/2014/main" id="{12886706-5862-0342-BE09-10E599211064}"/>
              </a:ext>
            </a:extLst>
          </p:cNvPr>
          <p:cNvSpPr txBox="1"/>
          <p:nvPr/>
        </p:nvSpPr>
        <p:spPr>
          <a:xfrm>
            <a:off x="815874" y="4155399"/>
            <a:ext cx="10788274" cy="2246769"/>
          </a:xfrm>
          <a:prstGeom prst="rect">
            <a:avLst/>
          </a:prstGeom>
          <a:noFill/>
        </p:spPr>
        <p:txBody>
          <a:bodyPr wrap="none" rtlCol="0">
            <a:spAutoFit/>
          </a:bodyPr>
          <a:lstStyle/>
          <a:p>
            <a:r>
              <a:rPr lang="en-US" sz="2000" dirty="0"/>
              <a:t>In the first </a:t>
            </a:r>
            <a:r>
              <a:rPr lang="en-US" sz="2000" i="1" dirty="0"/>
              <a:t>preliminary stage</a:t>
            </a:r>
            <a:r>
              <a:rPr lang="en-US" sz="2000" dirty="0"/>
              <a:t>, referred to as </a:t>
            </a:r>
            <a:r>
              <a:rPr lang="en-US" sz="2000" i="1" dirty="0"/>
              <a:t>emergence, </a:t>
            </a:r>
            <a:r>
              <a:rPr lang="en-US" sz="2000" dirty="0"/>
              <a:t>people first become aware of an issue and</a:t>
            </a:r>
          </a:p>
          <a:p>
            <a:r>
              <a:rPr lang="en-US" sz="2000" dirty="0"/>
              <a:t>leaders emerge. This is followed by the </a:t>
            </a:r>
            <a:r>
              <a:rPr lang="en-US" sz="2000" i="1" dirty="0"/>
              <a:t>coalescence</a:t>
            </a:r>
            <a:r>
              <a:rPr lang="en-US" sz="2000" dirty="0"/>
              <a:t> stage when people join together and organize </a:t>
            </a:r>
          </a:p>
          <a:p>
            <a:r>
              <a:rPr lang="en-US" sz="2000" dirty="0"/>
              <a:t>in order to publicize the issue and raise awareness. During the third stage, referred to as either</a:t>
            </a:r>
          </a:p>
          <a:p>
            <a:r>
              <a:rPr lang="en-US" sz="2000" dirty="0"/>
              <a:t>The </a:t>
            </a:r>
            <a:r>
              <a:rPr lang="en-US" sz="2000" i="1" dirty="0"/>
              <a:t>bureaucratization </a:t>
            </a:r>
            <a:r>
              <a:rPr lang="en-US" sz="2000" dirty="0"/>
              <a:t>or </a:t>
            </a:r>
            <a:r>
              <a:rPr lang="en-US" sz="2000" i="1" dirty="0"/>
              <a:t>institutionalization</a:t>
            </a:r>
            <a:r>
              <a:rPr lang="en-US" sz="2000" dirty="0"/>
              <a:t> stage, the movement no longer requires grassroots </a:t>
            </a:r>
          </a:p>
          <a:p>
            <a:r>
              <a:rPr lang="en-US" sz="2000" dirty="0"/>
              <a:t>volunteerism: it has become an established organization, typically peopled with a paid staff. The</a:t>
            </a:r>
          </a:p>
          <a:p>
            <a:r>
              <a:rPr lang="en-US" sz="2000" dirty="0"/>
              <a:t>final stage is one of </a:t>
            </a:r>
            <a:r>
              <a:rPr lang="en-US" sz="2000" i="1" dirty="0"/>
              <a:t>decline,</a:t>
            </a:r>
            <a:r>
              <a:rPr lang="en-US" sz="2000" dirty="0"/>
              <a:t> which may occur for several reasons: the success of the movement, </a:t>
            </a:r>
          </a:p>
          <a:p>
            <a:r>
              <a:rPr lang="en-US" sz="2000" dirty="0"/>
              <a:t>organizational failure, Co-optation by other movements, or Repression by powerful authorities. </a:t>
            </a:r>
          </a:p>
        </p:txBody>
      </p:sp>
      <p:sp>
        <p:nvSpPr>
          <p:cNvPr id="4" name="Rectangle 3">
            <a:extLst>
              <a:ext uri="{FF2B5EF4-FFF2-40B4-BE49-F238E27FC236}">
                <a16:creationId xmlns:a16="http://schemas.microsoft.com/office/drawing/2014/main" id="{7476221A-6F74-7341-83C2-78DB3C0A2976}"/>
              </a:ext>
            </a:extLst>
          </p:cNvPr>
          <p:cNvSpPr/>
          <p:nvPr/>
        </p:nvSpPr>
        <p:spPr>
          <a:xfrm>
            <a:off x="1058149" y="2652511"/>
            <a:ext cx="1739602"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Emergence</a:t>
            </a:r>
          </a:p>
        </p:txBody>
      </p:sp>
      <p:sp>
        <p:nvSpPr>
          <p:cNvPr id="10" name="Rectangle 9">
            <a:extLst>
              <a:ext uri="{FF2B5EF4-FFF2-40B4-BE49-F238E27FC236}">
                <a16:creationId xmlns:a16="http://schemas.microsoft.com/office/drawing/2014/main" id="{A149D4E6-1E33-BA47-8BDA-369EC42C8597}"/>
              </a:ext>
            </a:extLst>
          </p:cNvPr>
          <p:cNvSpPr/>
          <p:nvPr/>
        </p:nvSpPr>
        <p:spPr>
          <a:xfrm>
            <a:off x="3483511" y="2652511"/>
            <a:ext cx="1885658"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Coalescence</a:t>
            </a:r>
          </a:p>
        </p:txBody>
      </p:sp>
      <p:sp>
        <p:nvSpPr>
          <p:cNvPr id="11" name="Rectangle 10">
            <a:extLst>
              <a:ext uri="{FF2B5EF4-FFF2-40B4-BE49-F238E27FC236}">
                <a16:creationId xmlns:a16="http://schemas.microsoft.com/office/drawing/2014/main" id="{BAB7A207-88A1-4944-87F6-FE54B8B7D701}"/>
              </a:ext>
            </a:extLst>
          </p:cNvPr>
          <p:cNvSpPr/>
          <p:nvPr/>
        </p:nvSpPr>
        <p:spPr>
          <a:xfrm>
            <a:off x="6094244" y="2652511"/>
            <a:ext cx="2304066"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Bureaucratization or Institutionalization</a:t>
            </a:r>
          </a:p>
        </p:txBody>
      </p:sp>
      <p:sp>
        <p:nvSpPr>
          <p:cNvPr id="13" name="Rectangle 12">
            <a:extLst>
              <a:ext uri="{FF2B5EF4-FFF2-40B4-BE49-F238E27FC236}">
                <a16:creationId xmlns:a16="http://schemas.microsoft.com/office/drawing/2014/main" id="{9883DCF9-03FF-7B44-BDF1-5BD007EA5DC2}"/>
              </a:ext>
            </a:extLst>
          </p:cNvPr>
          <p:cNvSpPr/>
          <p:nvPr/>
        </p:nvSpPr>
        <p:spPr>
          <a:xfrm>
            <a:off x="9084070" y="2652511"/>
            <a:ext cx="1818392" cy="914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Decline</a:t>
            </a:r>
          </a:p>
        </p:txBody>
      </p:sp>
      <p:sp>
        <p:nvSpPr>
          <p:cNvPr id="9" name="Right Arrow 8">
            <a:extLst>
              <a:ext uri="{FF2B5EF4-FFF2-40B4-BE49-F238E27FC236}">
                <a16:creationId xmlns:a16="http://schemas.microsoft.com/office/drawing/2014/main" id="{2D7ADE8E-80C7-384A-AC92-AD41DE0339BE}"/>
              </a:ext>
            </a:extLst>
          </p:cNvPr>
          <p:cNvSpPr/>
          <p:nvPr/>
        </p:nvSpPr>
        <p:spPr>
          <a:xfrm>
            <a:off x="2797752" y="2944368"/>
            <a:ext cx="685760" cy="2794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C91BDA57-78F8-5144-99F4-84AEB420C53B}"/>
              </a:ext>
            </a:extLst>
          </p:cNvPr>
          <p:cNvSpPr/>
          <p:nvPr/>
        </p:nvSpPr>
        <p:spPr>
          <a:xfrm>
            <a:off x="5408484" y="2969972"/>
            <a:ext cx="685760" cy="2794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0BE8987E-899B-1B4B-B4AB-257B9F2EB09E}"/>
              </a:ext>
            </a:extLst>
          </p:cNvPr>
          <p:cNvSpPr/>
          <p:nvPr/>
        </p:nvSpPr>
        <p:spPr>
          <a:xfrm>
            <a:off x="8398310" y="2969972"/>
            <a:ext cx="685760" cy="2794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4452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484BA991-C0B1-0F49-BE79-A7A4875EE0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17041" y="1699590"/>
            <a:ext cx="4373217" cy="4323522"/>
          </a:xfrm>
          <a:prstGeom prst="rect">
            <a:avLst/>
          </a:prstGeom>
        </p:spPr>
      </p:pic>
      <p:sp>
        <p:nvSpPr>
          <p:cNvPr id="5" name="TextBox 4">
            <a:extLst>
              <a:ext uri="{FF2B5EF4-FFF2-40B4-BE49-F238E27FC236}">
                <a16:creationId xmlns:a16="http://schemas.microsoft.com/office/drawing/2014/main" id="{A3093605-3128-454C-A5ED-813A5E28F319}"/>
              </a:ext>
            </a:extLst>
          </p:cNvPr>
          <p:cNvSpPr txBox="1"/>
          <p:nvPr/>
        </p:nvSpPr>
        <p:spPr>
          <a:xfrm>
            <a:off x="2114252" y="109331"/>
            <a:ext cx="7678128" cy="1200329"/>
          </a:xfrm>
          <a:prstGeom prst="rect">
            <a:avLst/>
          </a:prstGeom>
          <a:noFill/>
        </p:spPr>
        <p:txBody>
          <a:bodyPr wrap="none" rtlCol="0">
            <a:spAutoFit/>
          </a:bodyPr>
          <a:lstStyle/>
          <a:p>
            <a:pPr algn="ctr"/>
            <a:r>
              <a:rPr lang="en-US" altLang="en-US" sz="3600" b="1" dirty="0">
                <a:latin typeface="Cambria" panose="02040503050406030204" pitchFamily="18" charset="0"/>
              </a:rPr>
              <a:t>Emergence, Dynamics, &amp; Outcomes </a:t>
            </a:r>
          </a:p>
          <a:p>
            <a:pPr algn="ctr"/>
            <a:r>
              <a:rPr lang="en-US" altLang="en-US" sz="3600" b="1" dirty="0">
                <a:latin typeface="Cambria" panose="02040503050406030204" pitchFamily="18" charset="0"/>
              </a:rPr>
              <a:t>of Social Movements</a:t>
            </a:r>
          </a:p>
        </p:txBody>
      </p:sp>
      <p:sp>
        <p:nvSpPr>
          <p:cNvPr id="6" name="TextBox 5">
            <a:extLst>
              <a:ext uri="{FF2B5EF4-FFF2-40B4-BE49-F238E27FC236}">
                <a16:creationId xmlns:a16="http://schemas.microsoft.com/office/drawing/2014/main" id="{E593C5B0-E712-B949-B912-E123BD722DC3}"/>
              </a:ext>
            </a:extLst>
          </p:cNvPr>
          <p:cNvSpPr txBox="1"/>
          <p:nvPr/>
        </p:nvSpPr>
        <p:spPr>
          <a:xfrm>
            <a:off x="739445" y="1429538"/>
            <a:ext cx="7285649" cy="5324535"/>
          </a:xfrm>
          <a:prstGeom prst="rect">
            <a:avLst/>
          </a:prstGeom>
          <a:noFill/>
        </p:spPr>
        <p:txBody>
          <a:bodyPr wrap="none" rtlCol="0">
            <a:spAutoFit/>
          </a:bodyPr>
          <a:lstStyle/>
          <a:p>
            <a:r>
              <a:rPr lang="en-US" sz="2000" dirty="0"/>
              <a:t>Given the diversity of social movements it is no easy task</a:t>
            </a:r>
          </a:p>
          <a:p>
            <a:r>
              <a:rPr lang="en-US" sz="2000" dirty="0"/>
              <a:t>to study their emergence, dynamics (how they operate),</a:t>
            </a:r>
          </a:p>
          <a:p>
            <a:r>
              <a:rPr lang="en-US" sz="2000" dirty="0"/>
              <a:t>and outcomes (success or failure).  As always, things get</a:t>
            </a:r>
          </a:p>
          <a:p>
            <a:r>
              <a:rPr lang="en-US" sz="2000" dirty="0"/>
              <a:t>complicated. </a:t>
            </a:r>
          </a:p>
          <a:p>
            <a:endParaRPr lang="en-US" sz="2000" dirty="0"/>
          </a:p>
          <a:p>
            <a:r>
              <a:rPr lang="en-US" sz="2000" dirty="0"/>
              <a:t>The figure on the right consolidates many of the key </a:t>
            </a:r>
          </a:p>
          <a:p>
            <a:r>
              <a:rPr lang="en-US" sz="2000" dirty="0"/>
              <a:t>elements involved in such an analysis. A few of these – </a:t>
            </a:r>
          </a:p>
          <a:p>
            <a:r>
              <a:rPr lang="en-US" sz="2000" dirty="0"/>
              <a:t>structural strains, precipitating events, structural </a:t>
            </a:r>
          </a:p>
          <a:p>
            <a:r>
              <a:rPr lang="en-US" sz="2000" dirty="0"/>
              <a:t>opportunities (or structural conduciveness), resource </a:t>
            </a:r>
          </a:p>
          <a:p>
            <a:r>
              <a:rPr lang="en-US" sz="2000" dirty="0"/>
              <a:t>mobilization, and the different types of constituents and </a:t>
            </a:r>
          </a:p>
          <a:p>
            <a:r>
              <a:rPr lang="en-US" sz="2000" dirty="0"/>
              <a:t>potential targets for recruitment – have already been </a:t>
            </a:r>
          </a:p>
          <a:p>
            <a:r>
              <a:rPr lang="en-US" sz="2000" dirty="0"/>
              <a:t>discussed.</a:t>
            </a:r>
          </a:p>
          <a:p>
            <a:endParaRPr lang="en-US" sz="2000" dirty="0"/>
          </a:p>
          <a:p>
            <a:r>
              <a:rPr lang="en-US" sz="2000" dirty="0"/>
              <a:t>In what follows I will provide examples of four more of these </a:t>
            </a:r>
          </a:p>
          <a:p>
            <a:r>
              <a:rPr lang="en-US" sz="2000" dirty="0"/>
              <a:t>elements: the role of leaders, tactics and strategies, the strength </a:t>
            </a:r>
          </a:p>
          <a:p>
            <a:r>
              <a:rPr lang="en-US" sz="2000" dirty="0"/>
              <a:t>of the opposition and last how music leads to the social solidarity</a:t>
            </a:r>
          </a:p>
          <a:p>
            <a:r>
              <a:rPr lang="en-US" sz="2000" dirty="0"/>
              <a:t>of movement members. </a:t>
            </a:r>
          </a:p>
        </p:txBody>
      </p:sp>
    </p:spTree>
    <p:extLst>
      <p:ext uri="{BB962C8B-B14F-4D97-AF65-F5344CB8AC3E}">
        <p14:creationId xmlns:p14="http://schemas.microsoft.com/office/powerpoint/2010/main" val="2161675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2EE800-C7E0-8148-B72F-3B19E84DB341}"/>
              </a:ext>
            </a:extLst>
          </p:cNvPr>
          <p:cNvSpPr txBox="1"/>
          <p:nvPr/>
        </p:nvSpPr>
        <p:spPr>
          <a:xfrm>
            <a:off x="1428985" y="1878496"/>
            <a:ext cx="9334030" cy="923330"/>
          </a:xfrm>
          <a:prstGeom prst="rect">
            <a:avLst/>
          </a:prstGeom>
          <a:noFill/>
        </p:spPr>
        <p:txBody>
          <a:bodyPr wrap="none" rtlCol="0">
            <a:spAutoFit/>
          </a:bodyPr>
          <a:lstStyle/>
          <a:p>
            <a:r>
              <a:rPr lang="en-US" sz="5400" b="1" dirty="0"/>
              <a:t>Leaders of Social Movements</a:t>
            </a:r>
          </a:p>
        </p:txBody>
      </p:sp>
    </p:spTree>
    <p:extLst>
      <p:ext uri="{BB962C8B-B14F-4D97-AF65-F5344CB8AC3E}">
        <p14:creationId xmlns:p14="http://schemas.microsoft.com/office/powerpoint/2010/main" val="960972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2">
            <a:extLst>
              <a:ext uri="{FF2B5EF4-FFF2-40B4-BE49-F238E27FC236}">
                <a16:creationId xmlns:a16="http://schemas.microsoft.com/office/drawing/2014/main" id="{840E4764-0271-2D49-A182-E106C774BDDE}"/>
              </a:ext>
            </a:extLst>
          </p:cNvPr>
          <p:cNvSpPr txBox="1">
            <a:spLocks noChangeArrowheads="1"/>
          </p:cNvSpPr>
          <p:nvPr/>
        </p:nvSpPr>
        <p:spPr bwMode="auto">
          <a:xfrm>
            <a:off x="2117606" y="228600"/>
            <a:ext cx="791075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Social Movement Leaders: Questions</a:t>
            </a:r>
            <a:endParaRPr lang="en-US" altLang="en-US" sz="3600" b="0" dirty="0">
              <a:latin typeface="Cambria" panose="02040503050406030204" pitchFamily="18" charset="0"/>
            </a:endParaRPr>
          </a:p>
        </p:txBody>
      </p:sp>
      <p:sp>
        <p:nvSpPr>
          <p:cNvPr id="18434" name="Text Box 3">
            <a:extLst>
              <a:ext uri="{FF2B5EF4-FFF2-40B4-BE49-F238E27FC236}">
                <a16:creationId xmlns:a16="http://schemas.microsoft.com/office/drawing/2014/main" id="{A9B43180-E8C9-F54F-B392-E9D6F546B331}"/>
              </a:ext>
            </a:extLst>
          </p:cNvPr>
          <p:cNvSpPr txBox="1">
            <a:spLocks noChangeArrowheads="1"/>
          </p:cNvSpPr>
          <p:nvPr/>
        </p:nvSpPr>
        <p:spPr bwMode="auto">
          <a:xfrm>
            <a:off x="1298714" y="1013648"/>
            <a:ext cx="10277878" cy="686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dirty="0">
                <a:latin typeface="Cambria" panose="02040503050406030204" pitchFamily="18" charset="0"/>
              </a:rPr>
              <a:t>What social processes are involved in the emergence of leaders in social movements?</a:t>
            </a:r>
          </a:p>
          <a:p>
            <a:endParaRPr lang="en-US" altLang="en-US" sz="2000" b="0" dirty="0">
              <a:latin typeface="Cambria" panose="02040503050406030204" pitchFamily="18" charset="0"/>
            </a:endParaRPr>
          </a:p>
          <a:p>
            <a:r>
              <a:rPr lang="en-US" altLang="en-US" sz="2000" b="0" dirty="0">
                <a:latin typeface="Cambria" panose="02040503050406030204" pitchFamily="18" charset="0"/>
              </a:rPr>
              <a:t>What social factors– all apart from personality and leadership style – affect the likelihood </a:t>
            </a:r>
          </a:p>
          <a:p>
            <a:r>
              <a:rPr lang="en-US" altLang="en-US" sz="2000" b="0" dirty="0">
                <a:latin typeface="Cambria" panose="02040503050406030204" pitchFamily="18" charset="0"/>
              </a:rPr>
              <a:t>that one or another person is elevated to that position?</a:t>
            </a:r>
          </a:p>
          <a:p>
            <a:endParaRPr lang="en-US" altLang="en-US" sz="2000" b="0" dirty="0">
              <a:latin typeface="Cambria" panose="02040503050406030204" pitchFamily="18" charset="0"/>
            </a:endParaRPr>
          </a:p>
          <a:p>
            <a:r>
              <a:rPr lang="en-US" altLang="en-US" sz="2000" b="0" dirty="0">
                <a:latin typeface="Cambria" panose="02040503050406030204" pitchFamily="18" charset="0"/>
              </a:rPr>
              <a:t>How do leaders gain legitimate authority in social movements once they attain that position?</a:t>
            </a:r>
          </a:p>
          <a:p>
            <a:endParaRPr lang="en-US" altLang="en-US" sz="2000" b="0" dirty="0">
              <a:latin typeface="Cambria" panose="02040503050406030204" pitchFamily="18" charset="0"/>
            </a:endParaRPr>
          </a:p>
          <a:p>
            <a:r>
              <a:rPr lang="en-US" altLang="en-US" sz="2000" b="0" dirty="0">
                <a:latin typeface="Cambria" panose="02040503050406030204" pitchFamily="18" charset="0"/>
              </a:rPr>
              <a:t>Is leadership democratic, autocratic, charismatic?</a:t>
            </a:r>
          </a:p>
          <a:p>
            <a:endParaRPr lang="en-US" altLang="en-US" sz="2000" b="0" dirty="0">
              <a:latin typeface="Cambria" panose="02040503050406030204" pitchFamily="18" charset="0"/>
            </a:endParaRPr>
          </a:p>
          <a:p>
            <a:r>
              <a:rPr lang="en-US" altLang="en-US" sz="2000" b="0" dirty="0">
                <a:latin typeface="Cambria" panose="02040503050406030204" pitchFamily="18" charset="0"/>
              </a:rPr>
              <a:t>What are the different types of functional roles that leaders fill? </a:t>
            </a:r>
          </a:p>
          <a:p>
            <a:endParaRPr lang="en-US" altLang="en-US" sz="2000" b="0" dirty="0">
              <a:latin typeface="Cambria" panose="02040503050406030204" pitchFamily="18" charset="0"/>
            </a:endParaRPr>
          </a:p>
          <a:p>
            <a:r>
              <a:rPr lang="en-US" altLang="en-US" sz="2000" b="0" dirty="0">
                <a:latin typeface="Cambria" panose="02040503050406030204" pitchFamily="18" charset="0"/>
              </a:rPr>
              <a:t>Are their different levels of leadership, each with specific goals and spheres of influence?</a:t>
            </a:r>
          </a:p>
          <a:p>
            <a:endParaRPr lang="en-US" altLang="en-US" sz="2000" b="0" dirty="0">
              <a:latin typeface="Cambria" panose="02040503050406030204" pitchFamily="18" charset="0"/>
            </a:endParaRPr>
          </a:p>
          <a:p>
            <a:r>
              <a:rPr lang="en-US" altLang="en-US" sz="2000" b="0" dirty="0">
                <a:latin typeface="Cambria" panose="02040503050406030204" pitchFamily="18" charset="0"/>
              </a:rPr>
              <a:t>How are differences in opinion over goals, tactics, and overall strategy – which invariably </a:t>
            </a:r>
          </a:p>
          <a:p>
            <a:r>
              <a:rPr lang="en-US" altLang="en-US" sz="2000" b="0" dirty="0">
                <a:latin typeface="Cambria" panose="02040503050406030204" pitchFamily="18" charset="0"/>
              </a:rPr>
              <a:t>occur – managed? </a:t>
            </a:r>
          </a:p>
          <a:p>
            <a:endParaRPr lang="en-US" altLang="en-US" sz="2000" b="0" dirty="0">
              <a:latin typeface="Cambria" panose="02040503050406030204" pitchFamily="18" charset="0"/>
            </a:endParaRPr>
          </a:p>
          <a:p>
            <a:r>
              <a:rPr lang="en-US" altLang="en-US" sz="2000" b="0" dirty="0">
                <a:latin typeface="Cambria" panose="02040503050406030204" pitchFamily="18" charset="0"/>
              </a:rPr>
              <a:t>How does all this – and more – affect the emergence, dynamics, and outcomes of social </a:t>
            </a:r>
          </a:p>
          <a:p>
            <a:r>
              <a:rPr lang="en-US" altLang="en-US" sz="2000" b="0" dirty="0">
                <a:latin typeface="Cambria" panose="02040503050406030204" pitchFamily="18" charset="0"/>
              </a:rPr>
              <a:t>movement processes?</a:t>
            </a:r>
          </a:p>
          <a:p>
            <a:endParaRPr lang="en-US" altLang="en-US" sz="2000" b="0" dirty="0">
              <a:latin typeface="Cambria" panose="02040503050406030204" pitchFamily="18" charset="0"/>
            </a:endParaRPr>
          </a:p>
          <a:p>
            <a:r>
              <a:rPr lang="en-US" altLang="en-US" sz="2000" b="0" dirty="0">
                <a:latin typeface="Cambria" panose="02040503050406030204" pitchFamily="18" charset="0"/>
              </a:rPr>
              <a:t> </a:t>
            </a:r>
          </a:p>
          <a:p>
            <a:endParaRPr lang="en-US" altLang="en-US" sz="2000" b="0" dirty="0">
              <a:latin typeface="Cambria" panose="02040503050406030204" pitchFamily="18" charset="0"/>
            </a:endParaRPr>
          </a:p>
          <a:p>
            <a:endParaRPr lang="en-US" altLang="en-US" sz="2000" b="0" dirty="0">
              <a:latin typeface="Cambria" panose="02040503050406030204" pitchFamily="18" charset="0"/>
            </a:endParaRPr>
          </a:p>
        </p:txBody>
      </p:sp>
    </p:spTree>
    <p:extLst>
      <p:ext uri="{BB962C8B-B14F-4D97-AF65-F5344CB8AC3E}">
        <p14:creationId xmlns:p14="http://schemas.microsoft.com/office/powerpoint/2010/main" val="2440937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2">
            <a:extLst>
              <a:ext uri="{FF2B5EF4-FFF2-40B4-BE49-F238E27FC236}">
                <a16:creationId xmlns:a16="http://schemas.microsoft.com/office/drawing/2014/main" id="{2BB12932-A20E-5B41-A1D2-2D08B3CEF168}"/>
              </a:ext>
            </a:extLst>
          </p:cNvPr>
          <p:cNvSpPr txBox="1">
            <a:spLocks noChangeArrowheads="1"/>
          </p:cNvSpPr>
          <p:nvPr/>
        </p:nvSpPr>
        <p:spPr bwMode="auto">
          <a:xfrm>
            <a:off x="5105400" y="228600"/>
            <a:ext cx="1758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3600"/>
              <a:t>Leaders</a:t>
            </a:r>
          </a:p>
        </p:txBody>
      </p:sp>
      <p:sp>
        <p:nvSpPr>
          <p:cNvPr id="20482" name="Text Box 3">
            <a:extLst>
              <a:ext uri="{FF2B5EF4-FFF2-40B4-BE49-F238E27FC236}">
                <a16:creationId xmlns:a16="http://schemas.microsoft.com/office/drawing/2014/main" id="{50FFA62E-BF2A-F64D-B79E-0865183A0902}"/>
              </a:ext>
            </a:extLst>
          </p:cNvPr>
          <p:cNvSpPr txBox="1">
            <a:spLocks noChangeArrowheads="1"/>
          </p:cNvSpPr>
          <p:nvPr/>
        </p:nvSpPr>
        <p:spPr bwMode="auto">
          <a:xfrm>
            <a:off x="1003853" y="1031817"/>
            <a:ext cx="1046267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dirty="0">
                <a:latin typeface="Cambria" panose="02040503050406030204" pitchFamily="18" charset="0"/>
              </a:rPr>
              <a:t>Leaders are critical to social movements: they inspire commitment, mobilize resources, create </a:t>
            </a:r>
          </a:p>
          <a:p>
            <a:r>
              <a:rPr lang="en-US" altLang="en-US" sz="2000" b="0" dirty="0">
                <a:latin typeface="Cambria" panose="02040503050406030204" pitchFamily="18" charset="0"/>
              </a:rPr>
              <a:t>and recognize opportunities, devise strategies frame demands, and influence outcomes.</a:t>
            </a:r>
          </a:p>
          <a:p>
            <a:endParaRPr lang="en-US" altLang="en-US" sz="2000" b="0" dirty="0">
              <a:latin typeface="Cambria" panose="02040503050406030204" pitchFamily="18" charset="0"/>
            </a:endParaRPr>
          </a:p>
          <a:p>
            <a:r>
              <a:rPr lang="en-US" altLang="en-US" sz="2000" b="0" dirty="0">
                <a:latin typeface="Cambria" panose="02040503050406030204" pitchFamily="18" charset="0"/>
              </a:rPr>
              <a:t>Any approach to leadership in social movements must examine the actions of leaders within </a:t>
            </a:r>
          </a:p>
          <a:p>
            <a:r>
              <a:rPr lang="en-US" altLang="en-US" sz="2000" b="0" dirty="0">
                <a:latin typeface="Cambria" panose="02040503050406030204" pitchFamily="18" charset="0"/>
              </a:rPr>
              <a:t>social contexts that both limit and facilitate opportunities, recognize the different levels </a:t>
            </a:r>
          </a:p>
          <a:p>
            <a:r>
              <a:rPr lang="en-US" altLang="en-US" sz="2000" b="0" dirty="0">
                <a:latin typeface="Cambria" panose="02040503050406030204" pitchFamily="18" charset="0"/>
              </a:rPr>
              <a:t>of leadership, and understand the various functional roles filled by different types of </a:t>
            </a:r>
          </a:p>
          <a:p>
            <a:r>
              <a:rPr lang="en-US" altLang="en-US" sz="2000" b="0" dirty="0">
                <a:latin typeface="Cambria" panose="02040503050406030204" pitchFamily="18" charset="0"/>
              </a:rPr>
              <a:t>movement leaders at different stages in movement development.</a:t>
            </a:r>
          </a:p>
        </p:txBody>
      </p:sp>
      <p:sp>
        <p:nvSpPr>
          <p:cNvPr id="47108" name="Text Box 4">
            <a:extLst>
              <a:ext uri="{FF2B5EF4-FFF2-40B4-BE49-F238E27FC236}">
                <a16:creationId xmlns:a16="http://schemas.microsoft.com/office/drawing/2014/main" id="{603DC174-0070-B348-A2A7-3397F613E5DD}"/>
              </a:ext>
            </a:extLst>
          </p:cNvPr>
          <p:cNvSpPr txBox="1">
            <a:spLocks noChangeArrowheads="1"/>
          </p:cNvSpPr>
          <p:nvPr/>
        </p:nvSpPr>
        <p:spPr bwMode="auto">
          <a:xfrm>
            <a:off x="2252525" y="3715683"/>
            <a:ext cx="73821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dirty="0">
                <a:latin typeface="Cambria" panose="02040503050406030204" pitchFamily="18" charset="0"/>
              </a:rPr>
              <a:t>Four ideal types of leadership tiers often exist within movements: </a:t>
            </a:r>
          </a:p>
        </p:txBody>
      </p:sp>
      <p:sp>
        <p:nvSpPr>
          <p:cNvPr id="47109" name="Rectangle 5">
            <a:extLst>
              <a:ext uri="{FF2B5EF4-FFF2-40B4-BE49-F238E27FC236}">
                <a16:creationId xmlns:a16="http://schemas.microsoft.com/office/drawing/2014/main" id="{AECA4D02-C1B9-C748-9C46-C45EA7CDD50A}"/>
              </a:ext>
            </a:extLst>
          </p:cNvPr>
          <p:cNvSpPr>
            <a:spLocks noChangeArrowheads="1"/>
          </p:cNvSpPr>
          <p:nvPr/>
        </p:nvSpPr>
        <p:spPr bwMode="auto">
          <a:xfrm>
            <a:off x="1508386" y="4475922"/>
            <a:ext cx="1828800" cy="639763"/>
          </a:xfrm>
          <a:prstGeom prst="rect">
            <a:avLst/>
          </a:prstGeom>
          <a:solidFill>
            <a:srgbClr val="BBB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2000" b="0" dirty="0">
                <a:solidFill>
                  <a:srgbClr val="000000"/>
                </a:solidFill>
                <a:latin typeface="Cambria" panose="02040503050406030204" pitchFamily="18" charset="0"/>
              </a:rPr>
              <a:t>Formal Leaders</a:t>
            </a:r>
            <a:endParaRPr lang="en-US" altLang="en-US" sz="2000" b="0" dirty="0">
              <a:latin typeface="Cambria" panose="02040503050406030204" pitchFamily="18" charset="0"/>
            </a:endParaRPr>
          </a:p>
        </p:txBody>
      </p:sp>
      <p:sp>
        <p:nvSpPr>
          <p:cNvPr id="47110" name="Rectangle 6">
            <a:extLst>
              <a:ext uri="{FF2B5EF4-FFF2-40B4-BE49-F238E27FC236}">
                <a16:creationId xmlns:a16="http://schemas.microsoft.com/office/drawing/2014/main" id="{DFBACCA3-01C7-B94A-A6D4-A562E4064672}"/>
              </a:ext>
            </a:extLst>
          </p:cNvPr>
          <p:cNvSpPr>
            <a:spLocks noChangeArrowheads="1"/>
          </p:cNvSpPr>
          <p:nvPr/>
        </p:nvSpPr>
        <p:spPr bwMode="auto">
          <a:xfrm>
            <a:off x="3787995" y="4475922"/>
            <a:ext cx="2032552" cy="6397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2000" b="0" dirty="0">
                <a:solidFill>
                  <a:srgbClr val="000000"/>
                </a:solidFill>
                <a:latin typeface="Cambria" panose="02040503050406030204" pitchFamily="18" charset="0"/>
              </a:rPr>
              <a:t>Leadership Team</a:t>
            </a:r>
            <a:endParaRPr lang="en-US" altLang="en-US" sz="2000" b="0" dirty="0">
              <a:latin typeface="Cambria" panose="02040503050406030204" pitchFamily="18" charset="0"/>
            </a:endParaRPr>
          </a:p>
        </p:txBody>
      </p:sp>
      <p:sp>
        <p:nvSpPr>
          <p:cNvPr id="47111" name="Rectangle 7">
            <a:extLst>
              <a:ext uri="{FF2B5EF4-FFF2-40B4-BE49-F238E27FC236}">
                <a16:creationId xmlns:a16="http://schemas.microsoft.com/office/drawing/2014/main" id="{5A718C69-184F-4C43-815C-956997A71E30}"/>
              </a:ext>
            </a:extLst>
          </p:cNvPr>
          <p:cNvSpPr>
            <a:spLocks noChangeArrowheads="1"/>
          </p:cNvSpPr>
          <p:nvPr/>
        </p:nvSpPr>
        <p:spPr bwMode="auto">
          <a:xfrm>
            <a:off x="6271356" y="4475922"/>
            <a:ext cx="1828800" cy="639763"/>
          </a:xfrm>
          <a:prstGeom prst="rect">
            <a:avLst/>
          </a:prstGeom>
          <a:solidFill>
            <a:srgbClr val="7BC27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2000" b="0" dirty="0">
                <a:solidFill>
                  <a:srgbClr val="000000"/>
                </a:solidFill>
                <a:latin typeface="Cambria" panose="02040503050406030204" pitchFamily="18" charset="0"/>
              </a:rPr>
              <a:t>Bridge Leaders</a:t>
            </a:r>
            <a:endParaRPr lang="en-US" altLang="en-US" sz="2000" b="0" dirty="0">
              <a:latin typeface="Cambria" panose="02040503050406030204" pitchFamily="18" charset="0"/>
            </a:endParaRPr>
          </a:p>
        </p:txBody>
      </p:sp>
      <p:sp>
        <p:nvSpPr>
          <p:cNvPr id="47112" name="Rectangle 8">
            <a:extLst>
              <a:ext uri="{FF2B5EF4-FFF2-40B4-BE49-F238E27FC236}">
                <a16:creationId xmlns:a16="http://schemas.microsoft.com/office/drawing/2014/main" id="{797B7F72-2158-EF4B-A772-C78AF8242DB8}"/>
              </a:ext>
            </a:extLst>
          </p:cNvPr>
          <p:cNvSpPr>
            <a:spLocks noChangeArrowheads="1"/>
          </p:cNvSpPr>
          <p:nvPr/>
        </p:nvSpPr>
        <p:spPr bwMode="auto">
          <a:xfrm>
            <a:off x="8550965" y="4475922"/>
            <a:ext cx="1828800" cy="639763"/>
          </a:xfrm>
          <a:prstGeom prst="rect">
            <a:avLst/>
          </a:prstGeom>
          <a:solidFill>
            <a:srgbClr val="D5C7B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2000" b="0" dirty="0">
                <a:solidFill>
                  <a:srgbClr val="000000"/>
                </a:solidFill>
                <a:latin typeface="Cambria" panose="02040503050406030204" pitchFamily="18" charset="0"/>
              </a:rPr>
              <a:t>Organizers</a:t>
            </a:r>
          </a:p>
        </p:txBody>
      </p:sp>
    </p:spTree>
    <p:extLst>
      <p:ext uri="{BB962C8B-B14F-4D97-AF65-F5344CB8AC3E}">
        <p14:creationId xmlns:p14="http://schemas.microsoft.com/office/powerpoint/2010/main" val="444412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3">
            <a:extLst>
              <a:ext uri="{FF2B5EF4-FFF2-40B4-BE49-F238E27FC236}">
                <a16:creationId xmlns:a16="http://schemas.microsoft.com/office/drawing/2014/main" id="{E856F515-87BD-6440-90BF-C53E052E24F3}"/>
              </a:ext>
            </a:extLst>
          </p:cNvPr>
          <p:cNvSpPr txBox="1">
            <a:spLocks noChangeArrowheads="1"/>
          </p:cNvSpPr>
          <p:nvPr/>
        </p:nvSpPr>
        <p:spPr bwMode="auto">
          <a:xfrm>
            <a:off x="854762" y="1325504"/>
            <a:ext cx="1073409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dirty="0">
                <a:latin typeface="Cambria" panose="02040503050406030204" pitchFamily="18" charset="0"/>
              </a:rPr>
              <a:t>The first tier consists of leaders who occupy the top </a:t>
            </a:r>
            <a:r>
              <a:rPr lang="en-US" altLang="en-US" sz="2000" b="0" i="1" dirty="0">
                <a:latin typeface="Cambria" panose="02040503050406030204" pitchFamily="18" charset="0"/>
              </a:rPr>
              <a:t>formal leadership positions</a:t>
            </a:r>
            <a:r>
              <a:rPr lang="en-US" altLang="en-US" sz="2000" b="0" dirty="0">
                <a:latin typeface="Cambria" panose="02040503050406030204" pitchFamily="18" charset="0"/>
              </a:rPr>
              <a:t>. The formal </a:t>
            </a:r>
          </a:p>
          <a:p>
            <a:r>
              <a:rPr lang="en-US" altLang="en-US" sz="2000" b="0" dirty="0">
                <a:latin typeface="Cambria" panose="02040503050406030204" pitchFamily="18" charset="0"/>
              </a:rPr>
              <a:t>leaders typically the most </a:t>
            </a:r>
            <a:r>
              <a:rPr lang="en-US" altLang="en-US" sz="2000" b="0" i="1" dirty="0">
                <a:latin typeface="Cambria" panose="02040503050406030204" pitchFamily="18" charset="0"/>
              </a:rPr>
              <a:t>visible</a:t>
            </a:r>
            <a:r>
              <a:rPr lang="en-US" altLang="en-US" sz="2000" b="0" dirty="0">
                <a:latin typeface="Cambria" panose="02040503050406030204" pitchFamily="18" charset="0"/>
              </a:rPr>
              <a:t> members and the </a:t>
            </a:r>
            <a:r>
              <a:rPr lang="en-US" altLang="en-US" sz="2000" b="0" i="1" dirty="0">
                <a:latin typeface="Cambria" panose="02040503050406030204" pitchFamily="18" charset="0"/>
              </a:rPr>
              <a:t>spokesperson</a:t>
            </a:r>
            <a:r>
              <a:rPr lang="en-US" altLang="en-US" sz="2000" b="0" dirty="0">
                <a:latin typeface="Cambria" panose="02040503050406030204" pitchFamily="18" charset="0"/>
              </a:rPr>
              <a:t> of any given movement – </a:t>
            </a:r>
          </a:p>
          <a:p>
            <a:r>
              <a:rPr lang="en-US" altLang="en-US" sz="2000" b="0" dirty="0">
                <a:latin typeface="Cambria" panose="02040503050406030204" pitchFamily="18" charset="0"/>
              </a:rPr>
              <a:t>they provide the </a:t>
            </a:r>
            <a:r>
              <a:rPr lang="en-US" altLang="en-US" sz="2000" b="0" i="1" dirty="0">
                <a:latin typeface="Cambria" panose="02040503050406030204" pitchFamily="18" charset="0"/>
              </a:rPr>
              <a:t>public face</a:t>
            </a:r>
            <a:r>
              <a:rPr lang="en-US" altLang="en-US" sz="2000" b="0" dirty="0">
                <a:latin typeface="Cambria" panose="02040503050406030204" pitchFamily="18" charset="0"/>
              </a:rPr>
              <a:t> of the movement. </a:t>
            </a:r>
          </a:p>
          <a:p>
            <a:endParaRPr lang="en-US" altLang="en-US" sz="2000" b="0" dirty="0">
              <a:latin typeface="Cambria" panose="02040503050406030204" pitchFamily="18" charset="0"/>
            </a:endParaRPr>
          </a:p>
          <a:p>
            <a:r>
              <a:rPr lang="en-US" altLang="en-US" sz="2000" b="0" dirty="0">
                <a:latin typeface="Cambria" panose="02040503050406030204" pitchFamily="18" charset="0"/>
              </a:rPr>
              <a:t>In addition to articulating the main positions of the movement, devising movement strategies, </a:t>
            </a:r>
          </a:p>
          <a:p>
            <a:r>
              <a:rPr lang="en-US" altLang="en-US" sz="2000" b="0" dirty="0">
                <a:latin typeface="Cambria" panose="02040503050406030204" pitchFamily="18" charset="0"/>
              </a:rPr>
              <a:t>and rallying the movement base, successful leaders are able to capitalize on connections to elites </a:t>
            </a:r>
          </a:p>
          <a:p>
            <a:r>
              <a:rPr lang="en-US" altLang="en-US" sz="2000" b="0" dirty="0">
                <a:latin typeface="Cambria" panose="02040503050406030204" pitchFamily="18" charset="0"/>
              </a:rPr>
              <a:t>in other sectors such as political parties, unions, and mass media and turn them into allies.</a:t>
            </a:r>
          </a:p>
        </p:txBody>
      </p:sp>
      <p:sp>
        <p:nvSpPr>
          <p:cNvPr id="45061" name="Rectangle 5">
            <a:extLst>
              <a:ext uri="{FF2B5EF4-FFF2-40B4-BE49-F238E27FC236}">
                <a16:creationId xmlns:a16="http://schemas.microsoft.com/office/drawing/2014/main" id="{1AB80732-51BE-2842-85F5-EC505B83E5A8}"/>
              </a:ext>
            </a:extLst>
          </p:cNvPr>
          <p:cNvSpPr>
            <a:spLocks noChangeArrowheads="1"/>
          </p:cNvSpPr>
          <p:nvPr/>
        </p:nvSpPr>
        <p:spPr bwMode="auto">
          <a:xfrm>
            <a:off x="4802371" y="228600"/>
            <a:ext cx="2559050" cy="914400"/>
          </a:xfrm>
          <a:prstGeom prst="rect">
            <a:avLst/>
          </a:prstGeom>
          <a:solidFill>
            <a:srgbClr val="BBB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2400" dirty="0">
                <a:solidFill>
                  <a:srgbClr val="000000"/>
                </a:solidFill>
              </a:rPr>
              <a:t>Formal Leaders</a:t>
            </a:r>
            <a:endParaRPr lang="en-US" altLang="en-US" sz="2400" b="0" dirty="0"/>
          </a:p>
        </p:txBody>
      </p:sp>
      <p:pic>
        <p:nvPicPr>
          <p:cNvPr id="21507" name="Picture 9">
            <a:extLst>
              <a:ext uri="{FF2B5EF4-FFF2-40B4-BE49-F238E27FC236}">
                <a16:creationId xmlns:a16="http://schemas.microsoft.com/office/drawing/2014/main" id="{6EF68800-C39E-5E49-ADFE-FBFB8014497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0084" y="3754777"/>
            <a:ext cx="2956634" cy="216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0">
            <a:extLst>
              <a:ext uri="{FF2B5EF4-FFF2-40B4-BE49-F238E27FC236}">
                <a16:creationId xmlns:a16="http://schemas.microsoft.com/office/drawing/2014/main" id="{710B9481-1E2F-F049-A070-6BD2B44E67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75284" y="3808562"/>
            <a:ext cx="2709679" cy="2094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1">
            <a:extLst>
              <a:ext uri="{FF2B5EF4-FFF2-40B4-BE49-F238E27FC236}">
                <a16:creationId xmlns:a16="http://schemas.microsoft.com/office/drawing/2014/main" id="{16F43A24-F659-954E-9735-EF1C7197963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2371" y="3815925"/>
            <a:ext cx="2709679" cy="2093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12">
            <a:extLst>
              <a:ext uri="{FF2B5EF4-FFF2-40B4-BE49-F238E27FC236}">
                <a16:creationId xmlns:a16="http://schemas.microsoft.com/office/drawing/2014/main" id="{3F9C4C05-E2EB-9F46-AD70-D222E5C04100}"/>
              </a:ext>
            </a:extLst>
          </p:cNvPr>
          <p:cNvSpPr txBox="1">
            <a:spLocks noChangeArrowheads="1"/>
          </p:cNvSpPr>
          <p:nvPr/>
        </p:nvSpPr>
        <p:spPr bwMode="auto">
          <a:xfrm>
            <a:off x="1505820" y="6009255"/>
            <a:ext cx="165301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1400" b="0" dirty="0">
                <a:latin typeface="Cambria" panose="02040503050406030204" pitchFamily="18" charset="0"/>
              </a:rPr>
              <a:t>Martin Luther King</a:t>
            </a:r>
          </a:p>
        </p:txBody>
      </p:sp>
      <p:sp>
        <p:nvSpPr>
          <p:cNvPr id="21511" name="Text Box 13">
            <a:extLst>
              <a:ext uri="{FF2B5EF4-FFF2-40B4-BE49-F238E27FC236}">
                <a16:creationId xmlns:a16="http://schemas.microsoft.com/office/drawing/2014/main" id="{AE6E668D-0FF0-A844-8739-D0300F2821FC}"/>
              </a:ext>
            </a:extLst>
          </p:cNvPr>
          <p:cNvSpPr txBox="1">
            <a:spLocks noChangeArrowheads="1"/>
          </p:cNvSpPr>
          <p:nvPr/>
        </p:nvSpPr>
        <p:spPr bwMode="auto">
          <a:xfrm>
            <a:off x="5120605" y="5901534"/>
            <a:ext cx="19507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1400" b="0" dirty="0">
                <a:latin typeface="Cambria" panose="02040503050406030204" pitchFamily="18" charset="0"/>
              </a:rPr>
              <a:t>Elizabeth Cady Stanton</a:t>
            </a:r>
          </a:p>
          <a:p>
            <a:pPr algn="ctr"/>
            <a:r>
              <a:rPr lang="en-US" altLang="en-US" sz="1400" b="0" dirty="0">
                <a:latin typeface="Cambria" panose="02040503050406030204" pitchFamily="18" charset="0"/>
              </a:rPr>
              <a:t>Susan B. Anthony</a:t>
            </a:r>
          </a:p>
        </p:txBody>
      </p:sp>
      <p:sp>
        <p:nvSpPr>
          <p:cNvPr id="21512" name="Text Box 14">
            <a:extLst>
              <a:ext uri="{FF2B5EF4-FFF2-40B4-BE49-F238E27FC236}">
                <a16:creationId xmlns:a16="http://schemas.microsoft.com/office/drawing/2014/main" id="{23CA52BA-AE19-FF47-AE98-DA9666AE2AED}"/>
              </a:ext>
            </a:extLst>
          </p:cNvPr>
          <p:cNvSpPr txBox="1">
            <a:spLocks noChangeArrowheads="1"/>
          </p:cNvSpPr>
          <p:nvPr/>
        </p:nvSpPr>
        <p:spPr bwMode="auto">
          <a:xfrm>
            <a:off x="9033164" y="5912356"/>
            <a:ext cx="119391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1400" b="0" dirty="0">
                <a:latin typeface="Cambria" panose="02040503050406030204" pitchFamily="18" charset="0"/>
              </a:rPr>
              <a:t>Cesar Chavez</a:t>
            </a:r>
            <a:endParaRPr lang="en-US" altLang="en-US" sz="2400" b="0" dirty="0">
              <a:latin typeface="Cambria" panose="02040503050406030204" pitchFamily="18" charset="0"/>
            </a:endParaRPr>
          </a:p>
        </p:txBody>
      </p:sp>
    </p:spTree>
    <p:extLst>
      <p:ext uri="{BB962C8B-B14F-4D97-AF65-F5344CB8AC3E}">
        <p14:creationId xmlns:p14="http://schemas.microsoft.com/office/powerpoint/2010/main" val="3115123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3">
            <a:extLst>
              <a:ext uri="{FF2B5EF4-FFF2-40B4-BE49-F238E27FC236}">
                <a16:creationId xmlns:a16="http://schemas.microsoft.com/office/drawing/2014/main" id="{52EF532C-43EB-394C-992D-58F52AC5EFB5}"/>
              </a:ext>
            </a:extLst>
          </p:cNvPr>
          <p:cNvSpPr txBox="1">
            <a:spLocks noChangeArrowheads="1"/>
          </p:cNvSpPr>
          <p:nvPr/>
        </p:nvSpPr>
        <p:spPr bwMode="auto">
          <a:xfrm>
            <a:off x="1023732" y="1315016"/>
            <a:ext cx="1049037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dirty="0">
                <a:latin typeface="Cambria" panose="02040503050406030204" pitchFamily="18" charset="0"/>
              </a:rPr>
              <a:t>The second tier consists of those who constitute the immediate </a:t>
            </a:r>
            <a:r>
              <a:rPr lang="en-US" altLang="en-US" sz="2000" b="0" i="1" dirty="0">
                <a:latin typeface="Cambria" panose="02040503050406030204" pitchFamily="18" charset="0"/>
              </a:rPr>
              <a:t>leadership team </a:t>
            </a:r>
            <a:r>
              <a:rPr lang="en-US" altLang="en-US" sz="2000" b="0" dirty="0">
                <a:latin typeface="Cambria" panose="02040503050406030204" pitchFamily="18" charset="0"/>
              </a:rPr>
              <a:t>chosen by </a:t>
            </a:r>
          </a:p>
          <a:p>
            <a:r>
              <a:rPr lang="en-US" altLang="en-US" sz="2000" b="0" dirty="0">
                <a:latin typeface="Cambria" panose="02040503050406030204" pitchFamily="18" charset="0"/>
              </a:rPr>
              <a:t>formal leaders. Such leaders often occupy secondary formal positions within movements. </a:t>
            </a:r>
          </a:p>
          <a:p>
            <a:endParaRPr lang="en-US" altLang="en-US" sz="2000" b="0" dirty="0">
              <a:latin typeface="Cambria" panose="02040503050406030204" pitchFamily="18" charset="0"/>
            </a:endParaRPr>
          </a:p>
          <a:p>
            <a:r>
              <a:rPr lang="en-US" altLang="en-US" sz="2000" b="0" dirty="0">
                <a:latin typeface="Cambria" panose="02040503050406030204" pitchFamily="18" charset="0"/>
              </a:rPr>
              <a:t>Social movement leaders in these two tiers </a:t>
            </a:r>
            <a:r>
              <a:rPr lang="en-US" altLang="en-US" sz="2000" b="0" i="1" dirty="0">
                <a:latin typeface="Cambria" panose="02040503050406030204" pitchFamily="18" charset="0"/>
              </a:rPr>
              <a:t>tend</a:t>
            </a:r>
            <a:r>
              <a:rPr lang="en-US" altLang="en-US" sz="2000" b="0" dirty="0">
                <a:latin typeface="Cambria" panose="02040503050406030204" pitchFamily="18" charset="0"/>
              </a:rPr>
              <a:t> to come from the educated middle and upper </a:t>
            </a:r>
          </a:p>
          <a:p>
            <a:r>
              <a:rPr lang="en-US" altLang="en-US" sz="2000" b="0" dirty="0">
                <a:latin typeface="Cambria" panose="02040503050406030204" pitchFamily="18" charset="0"/>
              </a:rPr>
              <a:t>classes, are disproportionately male, and usually share the race or ethnicity of their supporters.</a:t>
            </a:r>
          </a:p>
        </p:txBody>
      </p:sp>
      <p:sp>
        <p:nvSpPr>
          <p:cNvPr id="22530" name="Rectangle 6">
            <a:extLst>
              <a:ext uri="{FF2B5EF4-FFF2-40B4-BE49-F238E27FC236}">
                <a16:creationId xmlns:a16="http://schemas.microsoft.com/office/drawing/2014/main" id="{C453ED93-9600-144E-AC84-FAB6853F1B81}"/>
              </a:ext>
            </a:extLst>
          </p:cNvPr>
          <p:cNvSpPr>
            <a:spLocks noChangeArrowheads="1"/>
          </p:cNvSpPr>
          <p:nvPr/>
        </p:nvSpPr>
        <p:spPr bwMode="auto">
          <a:xfrm>
            <a:off x="4953000" y="152400"/>
            <a:ext cx="2559050" cy="914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2400">
                <a:solidFill>
                  <a:srgbClr val="000000"/>
                </a:solidFill>
              </a:rPr>
              <a:t>Leadership Team</a:t>
            </a:r>
            <a:endParaRPr lang="en-US" altLang="en-US" sz="2400"/>
          </a:p>
        </p:txBody>
      </p:sp>
      <p:pic>
        <p:nvPicPr>
          <p:cNvPr id="22531" name="Picture 10">
            <a:extLst>
              <a:ext uri="{FF2B5EF4-FFF2-40B4-BE49-F238E27FC236}">
                <a16:creationId xmlns:a16="http://schemas.microsoft.com/office/drawing/2014/main" id="{53E3ADB8-99B0-4942-85C7-6D20538CA11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386" y="3429000"/>
            <a:ext cx="214532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12">
            <a:extLst>
              <a:ext uri="{FF2B5EF4-FFF2-40B4-BE49-F238E27FC236}">
                <a16:creationId xmlns:a16="http://schemas.microsoft.com/office/drawing/2014/main" id="{6154DFD0-8F6E-AE43-A7D4-37F5F9EA4CFF}"/>
              </a:ext>
            </a:extLst>
          </p:cNvPr>
          <p:cNvPicPr>
            <a:picLocks noChangeAspect="1" noChangeArrowheads="1"/>
          </p:cNvPicPr>
          <p:nvPr/>
        </p:nvPicPr>
        <p:blipFill>
          <a:blip r:embed="rId3">
            <a:lum bright="-10000"/>
            <a:extLst>
              <a:ext uri="{28A0092B-C50C-407E-A947-70E740481C1C}">
                <a14:useLocalDpi xmlns:a14="http://schemas.microsoft.com/office/drawing/2010/main"/>
              </a:ext>
            </a:extLst>
          </a:blip>
          <a:srcRect/>
          <a:stretch>
            <a:fillRect/>
          </a:stretch>
        </p:blipFill>
        <p:spPr bwMode="auto">
          <a:xfrm>
            <a:off x="8935279" y="3462128"/>
            <a:ext cx="1812584" cy="2388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13">
            <a:extLst>
              <a:ext uri="{FF2B5EF4-FFF2-40B4-BE49-F238E27FC236}">
                <a16:creationId xmlns:a16="http://schemas.microsoft.com/office/drawing/2014/main" id="{82F9C92C-A701-E841-9202-4BBA8463902C}"/>
              </a:ext>
            </a:extLst>
          </p:cNvPr>
          <p:cNvSpPr txBox="1">
            <a:spLocks noChangeArrowheads="1"/>
          </p:cNvSpPr>
          <p:nvPr/>
        </p:nvSpPr>
        <p:spPr bwMode="auto">
          <a:xfrm>
            <a:off x="1256887" y="5850835"/>
            <a:ext cx="22508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1400" b="0" dirty="0">
                <a:latin typeface="Cambria" panose="02040503050406030204" pitchFamily="18" charset="0"/>
              </a:rPr>
              <a:t>James Farmer</a:t>
            </a:r>
          </a:p>
          <a:p>
            <a:pPr algn="ctr"/>
            <a:r>
              <a:rPr lang="en-US" altLang="en-US" sz="1400" b="0" dirty="0">
                <a:latin typeface="Cambria" panose="02040503050406030204" pitchFamily="18" charset="0"/>
              </a:rPr>
              <a:t>Congress of Racial Equality</a:t>
            </a:r>
          </a:p>
        </p:txBody>
      </p:sp>
      <p:sp>
        <p:nvSpPr>
          <p:cNvPr id="22534" name="Text Box 15">
            <a:extLst>
              <a:ext uri="{FF2B5EF4-FFF2-40B4-BE49-F238E27FC236}">
                <a16:creationId xmlns:a16="http://schemas.microsoft.com/office/drawing/2014/main" id="{1606F425-4B8C-694F-8D6C-EF1E3F6427F1}"/>
              </a:ext>
            </a:extLst>
          </p:cNvPr>
          <p:cNvSpPr txBox="1">
            <a:spLocks noChangeArrowheads="1"/>
          </p:cNvSpPr>
          <p:nvPr/>
        </p:nvSpPr>
        <p:spPr bwMode="auto">
          <a:xfrm>
            <a:off x="8373892" y="5867400"/>
            <a:ext cx="293535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1400" b="0" dirty="0">
                <a:latin typeface="Cambria" panose="02040503050406030204" pitchFamily="18" charset="0"/>
              </a:rPr>
              <a:t>Fred Shuttlesworth</a:t>
            </a:r>
          </a:p>
          <a:p>
            <a:pPr algn="ctr"/>
            <a:r>
              <a:rPr lang="en-US" altLang="en-US" sz="1400" b="0" dirty="0">
                <a:latin typeface="Cambria" panose="02040503050406030204" pitchFamily="18" charset="0"/>
              </a:rPr>
              <a:t>Southern Christian Leadership Conference</a:t>
            </a:r>
          </a:p>
        </p:txBody>
      </p:sp>
      <p:pic>
        <p:nvPicPr>
          <p:cNvPr id="22535" name="Picture 17">
            <a:extLst>
              <a:ext uri="{FF2B5EF4-FFF2-40B4-BE49-F238E27FC236}">
                <a16:creationId xmlns:a16="http://schemas.microsoft.com/office/drawing/2014/main" id="{054A326C-9034-044B-9252-6C9DEAD29C7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91854" y="3428999"/>
            <a:ext cx="4656822" cy="2421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8076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3">
            <a:extLst>
              <a:ext uri="{FF2B5EF4-FFF2-40B4-BE49-F238E27FC236}">
                <a16:creationId xmlns:a16="http://schemas.microsoft.com/office/drawing/2014/main" id="{DA149279-E89C-9045-92FA-0DDA4EE9CE51}"/>
              </a:ext>
            </a:extLst>
          </p:cNvPr>
          <p:cNvSpPr txBox="1">
            <a:spLocks noChangeArrowheads="1"/>
          </p:cNvSpPr>
          <p:nvPr/>
        </p:nvSpPr>
        <p:spPr bwMode="auto">
          <a:xfrm>
            <a:off x="914400" y="1464366"/>
            <a:ext cx="1064721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dirty="0">
                <a:latin typeface="Cambria" panose="02040503050406030204" pitchFamily="18" charset="0"/>
              </a:rPr>
              <a:t>The third leadership tier consists of </a:t>
            </a:r>
            <a:r>
              <a:rPr lang="en-US" altLang="en-US" sz="2000" b="0" i="1" dirty="0">
                <a:latin typeface="Cambria" panose="02040503050406030204" pitchFamily="18" charset="0"/>
              </a:rPr>
              <a:t>bridge leaders</a:t>
            </a:r>
            <a:r>
              <a:rPr lang="en-US" altLang="en-US" sz="2000" b="0" dirty="0">
                <a:latin typeface="Cambria" panose="02040503050406030204" pitchFamily="18" charset="0"/>
              </a:rPr>
              <a:t>. Bridge leaders are those neighborhood and </a:t>
            </a:r>
          </a:p>
          <a:p>
            <a:r>
              <a:rPr lang="en-US" altLang="en-US" sz="2000" b="0" dirty="0">
                <a:latin typeface="Cambria" panose="02040503050406030204" pitchFamily="18" charset="0"/>
              </a:rPr>
              <a:t>community organizers who mediate between top leadership and the vast bulk of followers. </a:t>
            </a:r>
          </a:p>
          <a:p>
            <a:r>
              <a:rPr lang="en-US" altLang="en-US" sz="2000" b="0" dirty="0">
                <a:latin typeface="Cambria" panose="02040503050406030204" pitchFamily="18" charset="0"/>
              </a:rPr>
              <a:t>Such leaders also perform the bulk of a movement’s emotional work and may play dominant </a:t>
            </a:r>
          </a:p>
          <a:p>
            <a:r>
              <a:rPr lang="en-US" altLang="en-US" sz="2000" b="0" dirty="0">
                <a:latin typeface="Cambria" panose="02040503050406030204" pitchFamily="18" charset="0"/>
              </a:rPr>
              <a:t>roles during periods of crisis and spontaneity. During the civil rights movement, many women </a:t>
            </a:r>
          </a:p>
          <a:p>
            <a:r>
              <a:rPr lang="en-US" altLang="en-US" sz="2000" b="0" dirty="0">
                <a:latin typeface="Cambria" panose="02040503050406030204" pitchFamily="18" charset="0"/>
              </a:rPr>
              <a:t>who were previously active in churches and in community organizations became bridge leaders </a:t>
            </a:r>
          </a:p>
          <a:p>
            <a:r>
              <a:rPr lang="en-US" altLang="en-US" sz="2000" b="0" dirty="0">
                <a:latin typeface="Cambria" panose="02040503050406030204" pitchFamily="18" charset="0"/>
              </a:rPr>
              <a:t>who connected other members of the community to the movement.</a:t>
            </a:r>
            <a:endParaRPr lang="en-US" altLang="en-US" sz="2400" b="0" dirty="0">
              <a:latin typeface="Cambria" panose="02040503050406030204" pitchFamily="18" charset="0"/>
            </a:endParaRPr>
          </a:p>
        </p:txBody>
      </p:sp>
      <p:sp>
        <p:nvSpPr>
          <p:cNvPr id="23554" name="Rectangle 7">
            <a:extLst>
              <a:ext uri="{FF2B5EF4-FFF2-40B4-BE49-F238E27FC236}">
                <a16:creationId xmlns:a16="http://schemas.microsoft.com/office/drawing/2014/main" id="{BEB9E0FF-CB16-7044-A2D8-E6D3D16BF0FA}"/>
              </a:ext>
            </a:extLst>
          </p:cNvPr>
          <p:cNvSpPr>
            <a:spLocks noChangeArrowheads="1"/>
          </p:cNvSpPr>
          <p:nvPr/>
        </p:nvSpPr>
        <p:spPr bwMode="auto">
          <a:xfrm>
            <a:off x="4724400" y="228600"/>
            <a:ext cx="2559050" cy="914400"/>
          </a:xfrm>
          <a:prstGeom prst="rect">
            <a:avLst/>
          </a:prstGeom>
          <a:solidFill>
            <a:srgbClr val="7BC27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2400">
                <a:solidFill>
                  <a:srgbClr val="000000"/>
                </a:solidFill>
              </a:rPr>
              <a:t>Bridge Leaders</a:t>
            </a:r>
            <a:endParaRPr lang="en-US" altLang="en-US" sz="1800" b="0"/>
          </a:p>
        </p:txBody>
      </p:sp>
      <p:pic>
        <p:nvPicPr>
          <p:cNvPr id="23555" name="Picture 11">
            <a:extLst>
              <a:ext uri="{FF2B5EF4-FFF2-40B4-BE49-F238E27FC236}">
                <a16:creationId xmlns:a16="http://schemas.microsoft.com/office/drawing/2014/main" id="{8B06F025-86DE-0746-936D-B072081867D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48068" y="3604592"/>
            <a:ext cx="3469493" cy="230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13">
            <a:extLst>
              <a:ext uri="{FF2B5EF4-FFF2-40B4-BE49-F238E27FC236}">
                <a16:creationId xmlns:a16="http://schemas.microsoft.com/office/drawing/2014/main" id="{04AB9229-6704-4C49-9B8B-E58B1CB3F541}"/>
              </a:ext>
            </a:extLst>
          </p:cNvPr>
          <p:cNvPicPr>
            <a:picLocks noChangeAspect="1" noChangeArrowheads="1"/>
          </p:cNvPicPr>
          <p:nvPr/>
        </p:nvPicPr>
        <p:blipFill>
          <a:blip r:embed="rId3" cstate="screen">
            <a:lum bright="-18000" contrast="28000"/>
            <a:extLst>
              <a:ext uri="{28A0092B-C50C-407E-A947-70E740481C1C}">
                <a14:useLocalDpi xmlns:a14="http://schemas.microsoft.com/office/drawing/2010/main"/>
              </a:ext>
            </a:extLst>
          </a:blip>
          <a:srcRect/>
          <a:stretch>
            <a:fillRect/>
          </a:stretch>
        </p:blipFill>
        <p:spPr bwMode="auto">
          <a:xfrm>
            <a:off x="6905120" y="3624059"/>
            <a:ext cx="3087756" cy="2328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14">
            <a:extLst>
              <a:ext uri="{FF2B5EF4-FFF2-40B4-BE49-F238E27FC236}">
                <a16:creationId xmlns:a16="http://schemas.microsoft.com/office/drawing/2014/main" id="{75F3B9D2-4A2F-D142-9815-976A9FEBCDEF}"/>
              </a:ext>
            </a:extLst>
          </p:cNvPr>
          <p:cNvSpPr txBox="1">
            <a:spLocks noChangeArrowheads="1"/>
          </p:cNvSpPr>
          <p:nvPr/>
        </p:nvSpPr>
        <p:spPr bwMode="auto">
          <a:xfrm>
            <a:off x="7619741" y="5952717"/>
            <a:ext cx="12545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1400" b="0" dirty="0" err="1">
                <a:latin typeface="Cambria" panose="02040503050406030204" pitchFamily="18" charset="0"/>
              </a:rPr>
              <a:t>Septima</a:t>
            </a:r>
            <a:r>
              <a:rPr lang="en-US" altLang="en-US" sz="1400" b="0" dirty="0">
                <a:latin typeface="Cambria" panose="02040503050406030204" pitchFamily="18" charset="0"/>
              </a:rPr>
              <a:t> Clark</a:t>
            </a:r>
          </a:p>
          <a:p>
            <a:pPr algn="ctr"/>
            <a:r>
              <a:rPr lang="en-US" altLang="en-US" sz="1400" b="0" dirty="0">
                <a:latin typeface="Cambria" panose="02040503050406030204" pitchFamily="18" charset="0"/>
              </a:rPr>
              <a:t>1898 - 1987</a:t>
            </a:r>
            <a:endParaRPr lang="en-US" altLang="en-US" sz="2400" b="0" dirty="0">
              <a:latin typeface="Cambria" panose="02040503050406030204" pitchFamily="18" charset="0"/>
            </a:endParaRPr>
          </a:p>
        </p:txBody>
      </p:sp>
      <p:sp>
        <p:nvSpPr>
          <p:cNvPr id="23558" name="Text Box 15">
            <a:extLst>
              <a:ext uri="{FF2B5EF4-FFF2-40B4-BE49-F238E27FC236}">
                <a16:creationId xmlns:a16="http://schemas.microsoft.com/office/drawing/2014/main" id="{ED06DC83-6976-C34C-802C-0977341CA4FD}"/>
              </a:ext>
            </a:extLst>
          </p:cNvPr>
          <p:cNvSpPr txBox="1">
            <a:spLocks noChangeArrowheads="1"/>
          </p:cNvSpPr>
          <p:nvPr/>
        </p:nvSpPr>
        <p:spPr bwMode="auto">
          <a:xfrm>
            <a:off x="3094384" y="5936974"/>
            <a:ext cx="10390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1400" b="0" dirty="0">
                <a:latin typeface="Cambria" panose="02040503050406030204" pitchFamily="18" charset="0"/>
              </a:rPr>
              <a:t>Ella Baker</a:t>
            </a:r>
          </a:p>
          <a:p>
            <a:pPr algn="ctr"/>
            <a:r>
              <a:rPr lang="en-US" altLang="en-US" sz="1400" b="0" dirty="0">
                <a:latin typeface="Cambria" panose="02040503050406030204" pitchFamily="18" charset="0"/>
              </a:rPr>
              <a:t>1903-1986</a:t>
            </a:r>
            <a:endParaRPr lang="en-US" altLang="en-US" sz="2400" b="0" dirty="0">
              <a:latin typeface="Cambria" panose="02040503050406030204" pitchFamily="18" charset="0"/>
            </a:endParaRPr>
          </a:p>
        </p:txBody>
      </p:sp>
    </p:spTree>
    <p:extLst>
      <p:ext uri="{BB962C8B-B14F-4D97-AF65-F5344CB8AC3E}">
        <p14:creationId xmlns:p14="http://schemas.microsoft.com/office/powerpoint/2010/main" val="1741205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CD2378-2536-C740-8AE5-12CD6A08D79D}"/>
              </a:ext>
            </a:extLst>
          </p:cNvPr>
          <p:cNvPicPr>
            <a:picLocks noChangeAspect="1"/>
          </p:cNvPicPr>
          <p:nvPr/>
        </p:nvPicPr>
        <p:blipFill>
          <a:blip r:embed="rId2"/>
          <a:stretch>
            <a:fillRect/>
          </a:stretch>
        </p:blipFill>
        <p:spPr>
          <a:xfrm>
            <a:off x="7681108" y="1865897"/>
            <a:ext cx="4053693" cy="2276531"/>
          </a:xfrm>
          <a:prstGeom prst="rect">
            <a:avLst/>
          </a:prstGeom>
        </p:spPr>
      </p:pic>
      <p:sp>
        <p:nvSpPr>
          <p:cNvPr id="3" name="TextBox 2">
            <a:extLst>
              <a:ext uri="{FF2B5EF4-FFF2-40B4-BE49-F238E27FC236}">
                <a16:creationId xmlns:a16="http://schemas.microsoft.com/office/drawing/2014/main" id="{D9EA12B2-EC5A-9A40-91B9-B1EFF2D43F3F}"/>
              </a:ext>
            </a:extLst>
          </p:cNvPr>
          <p:cNvSpPr txBox="1"/>
          <p:nvPr/>
        </p:nvSpPr>
        <p:spPr>
          <a:xfrm>
            <a:off x="2454073" y="74915"/>
            <a:ext cx="7934865" cy="646331"/>
          </a:xfrm>
          <a:prstGeom prst="rect">
            <a:avLst/>
          </a:prstGeom>
          <a:noFill/>
        </p:spPr>
        <p:txBody>
          <a:bodyPr wrap="none" rtlCol="0">
            <a:spAutoFit/>
          </a:bodyPr>
          <a:lstStyle/>
          <a:p>
            <a:r>
              <a:rPr lang="en-US" sz="3600" b="1" dirty="0"/>
              <a:t>Types of Collective Behavior: Crowds</a:t>
            </a:r>
          </a:p>
        </p:txBody>
      </p:sp>
      <p:sp>
        <p:nvSpPr>
          <p:cNvPr id="4" name="TextBox 3">
            <a:extLst>
              <a:ext uri="{FF2B5EF4-FFF2-40B4-BE49-F238E27FC236}">
                <a16:creationId xmlns:a16="http://schemas.microsoft.com/office/drawing/2014/main" id="{E8EBC49E-7C3E-AD4F-94D2-AA3CDB0327ED}"/>
              </a:ext>
            </a:extLst>
          </p:cNvPr>
          <p:cNvSpPr txBox="1"/>
          <p:nvPr/>
        </p:nvSpPr>
        <p:spPr>
          <a:xfrm>
            <a:off x="1415808" y="4564821"/>
            <a:ext cx="9360383" cy="1323439"/>
          </a:xfrm>
          <a:prstGeom prst="rect">
            <a:avLst/>
          </a:prstGeom>
          <a:noFill/>
        </p:spPr>
        <p:txBody>
          <a:bodyPr wrap="none" rtlCol="0">
            <a:spAutoFit/>
          </a:bodyPr>
          <a:lstStyle/>
          <a:p>
            <a:r>
              <a:rPr lang="en-US" sz="2000" dirty="0"/>
              <a:t>A crowd is a temporary gathering of people who share a common focus of attention: </a:t>
            </a:r>
          </a:p>
          <a:p>
            <a:r>
              <a:rPr lang="en-US" sz="2000" dirty="0"/>
              <a:t>examples are attendees of rock-concerts, sporting events, political demonstrations.</a:t>
            </a:r>
          </a:p>
          <a:p>
            <a:endParaRPr lang="en-US" sz="2000" dirty="0"/>
          </a:p>
          <a:p>
            <a:r>
              <a:rPr lang="en-US" sz="2000" dirty="0"/>
              <a:t>In some instances, crowd behavior turns into a riot; i.e. soccer events in Europe.</a:t>
            </a:r>
          </a:p>
        </p:txBody>
      </p:sp>
      <p:pic>
        <p:nvPicPr>
          <p:cNvPr id="5" name="Picture 4">
            <a:extLst>
              <a:ext uri="{FF2B5EF4-FFF2-40B4-BE49-F238E27FC236}">
                <a16:creationId xmlns:a16="http://schemas.microsoft.com/office/drawing/2014/main" id="{52FD0666-6B9A-1C4D-8E27-6ED6B69726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199" y="1865897"/>
            <a:ext cx="3346389" cy="2262159"/>
          </a:xfrm>
          <a:prstGeom prst="rect">
            <a:avLst/>
          </a:prstGeom>
        </p:spPr>
      </p:pic>
      <p:pic>
        <p:nvPicPr>
          <p:cNvPr id="7" name="Picture 6">
            <a:extLst>
              <a:ext uri="{FF2B5EF4-FFF2-40B4-BE49-F238E27FC236}">
                <a16:creationId xmlns:a16="http://schemas.microsoft.com/office/drawing/2014/main" id="{ACB2C053-9917-1048-9447-D20E162EB7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34678" y="1880269"/>
            <a:ext cx="3401094" cy="2262159"/>
          </a:xfrm>
          <a:prstGeom prst="rect">
            <a:avLst/>
          </a:prstGeom>
        </p:spPr>
      </p:pic>
    </p:spTree>
    <p:extLst>
      <p:ext uri="{BB962C8B-B14F-4D97-AF65-F5344CB8AC3E}">
        <p14:creationId xmlns:p14="http://schemas.microsoft.com/office/powerpoint/2010/main" val="25491219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4">
            <a:extLst>
              <a:ext uri="{FF2B5EF4-FFF2-40B4-BE49-F238E27FC236}">
                <a16:creationId xmlns:a16="http://schemas.microsoft.com/office/drawing/2014/main" id="{78941D13-2816-F547-93C2-06C94301FB2F}"/>
              </a:ext>
            </a:extLst>
          </p:cNvPr>
          <p:cNvSpPr txBox="1">
            <a:spLocks noChangeArrowheads="1"/>
          </p:cNvSpPr>
          <p:nvPr/>
        </p:nvSpPr>
        <p:spPr bwMode="auto">
          <a:xfrm>
            <a:off x="877957" y="1495960"/>
            <a:ext cx="10655033"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dirty="0">
                <a:latin typeface="Cambria" panose="02040503050406030204" pitchFamily="18" charset="0"/>
              </a:rPr>
              <a:t>The fourth tier of leadership consists of those </a:t>
            </a:r>
            <a:r>
              <a:rPr lang="en-US" altLang="en-US" sz="2000" b="0" i="1" dirty="0">
                <a:latin typeface="Cambria" panose="02040503050406030204" pitchFamily="18" charset="0"/>
              </a:rPr>
              <a:t>organizers</a:t>
            </a:r>
            <a:r>
              <a:rPr lang="en-US" altLang="en-US" sz="2000" b="0" dirty="0">
                <a:latin typeface="Cambria" panose="02040503050406030204" pitchFamily="18" charset="0"/>
              </a:rPr>
              <a:t> who, in addition to building </a:t>
            </a:r>
          </a:p>
          <a:p>
            <a:r>
              <a:rPr lang="en-US" altLang="en-US" sz="2000" b="0" dirty="0">
                <a:latin typeface="Cambria" panose="02040503050406030204" pitchFamily="18" charset="0"/>
              </a:rPr>
              <a:t>connections between members of the local movement and helping them develop organizations, </a:t>
            </a:r>
          </a:p>
          <a:p>
            <a:r>
              <a:rPr lang="en-US" altLang="en-US" sz="2000" b="0" dirty="0">
                <a:latin typeface="Cambria" panose="02040503050406030204" pitchFamily="18" charset="0"/>
              </a:rPr>
              <a:t>also routinely engage in leadership activity.</a:t>
            </a:r>
          </a:p>
          <a:p>
            <a:endParaRPr lang="en-US" altLang="en-US" sz="2000" b="0" dirty="0">
              <a:latin typeface="Cambria" panose="02040503050406030204" pitchFamily="18" charset="0"/>
            </a:endParaRPr>
          </a:p>
          <a:p>
            <a:r>
              <a:rPr lang="en-US" altLang="en-US" sz="2000" b="0" i="1" dirty="0">
                <a:latin typeface="Cambria" panose="02040503050406030204" pitchFamily="18" charset="0"/>
              </a:rPr>
              <a:t>Bridge leaders and organizers</a:t>
            </a:r>
            <a:r>
              <a:rPr lang="en-US" altLang="en-US" sz="2000" b="0" dirty="0">
                <a:latin typeface="Cambria" panose="02040503050406030204" pitchFamily="18" charset="0"/>
              </a:rPr>
              <a:t> typically learn “what works” through on the job hands-on </a:t>
            </a:r>
          </a:p>
          <a:p>
            <a:r>
              <a:rPr lang="en-US" altLang="en-US" sz="2000" b="0" dirty="0">
                <a:latin typeface="Cambria" panose="02040503050406030204" pitchFamily="18" charset="0"/>
              </a:rPr>
              <a:t>experience. They affect movement success through their work within the movement, mobilizing </a:t>
            </a:r>
          </a:p>
          <a:p>
            <a:r>
              <a:rPr lang="en-US" altLang="en-US" sz="2000" b="0" dirty="0">
                <a:latin typeface="Cambria" panose="02040503050406030204" pitchFamily="18" charset="0"/>
              </a:rPr>
              <a:t>the support necessary to carry out collective action tactics, which result in concrete gains for</a:t>
            </a:r>
          </a:p>
          <a:p>
            <a:r>
              <a:rPr lang="en-US" altLang="en-US" sz="2000" b="0" dirty="0">
                <a:latin typeface="Cambria" panose="02040503050406030204" pitchFamily="18" charset="0"/>
              </a:rPr>
              <a:t>the movement.</a:t>
            </a:r>
          </a:p>
          <a:p>
            <a:endParaRPr lang="en-US" altLang="en-US" sz="2000" b="0" dirty="0">
              <a:latin typeface="Cambria" panose="02040503050406030204" pitchFamily="18" charset="0"/>
            </a:endParaRPr>
          </a:p>
        </p:txBody>
      </p:sp>
      <p:sp>
        <p:nvSpPr>
          <p:cNvPr id="24578" name="Rectangle 5">
            <a:extLst>
              <a:ext uri="{FF2B5EF4-FFF2-40B4-BE49-F238E27FC236}">
                <a16:creationId xmlns:a16="http://schemas.microsoft.com/office/drawing/2014/main" id="{BACBD18C-CF05-2041-B16B-2180EF13A8E9}"/>
              </a:ext>
            </a:extLst>
          </p:cNvPr>
          <p:cNvSpPr>
            <a:spLocks noChangeAspect="1" noChangeArrowheads="1"/>
          </p:cNvSpPr>
          <p:nvPr/>
        </p:nvSpPr>
        <p:spPr bwMode="auto">
          <a:xfrm>
            <a:off x="4724401" y="304800"/>
            <a:ext cx="2614613" cy="914400"/>
          </a:xfrm>
          <a:prstGeom prst="rect">
            <a:avLst/>
          </a:prstGeom>
          <a:solidFill>
            <a:srgbClr val="D5C7B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2400">
                <a:solidFill>
                  <a:srgbClr val="000000"/>
                </a:solidFill>
              </a:rPr>
              <a:t>Organizers</a:t>
            </a:r>
          </a:p>
        </p:txBody>
      </p:sp>
      <p:pic>
        <p:nvPicPr>
          <p:cNvPr id="50182" name="Picture 6">
            <a:extLst>
              <a:ext uri="{FF2B5EF4-FFF2-40B4-BE49-F238E27FC236}">
                <a16:creationId xmlns:a16="http://schemas.microsoft.com/office/drawing/2014/main" id="{AA1202B5-3196-B648-B1B7-D312A82D9F3A}"/>
              </a:ext>
            </a:extLst>
          </p:cNvPr>
          <p:cNvPicPr>
            <a:picLocks noChangeAspect="1" noChangeArrowheads="1"/>
          </p:cNvPicPr>
          <p:nvPr/>
        </p:nvPicPr>
        <p:blipFill>
          <a:blip r:embed="rId2" cstate="screen">
            <a:lum bright="-6000" contrast="24000"/>
            <a:extLst>
              <a:ext uri="{28A0092B-C50C-407E-A947-70E740481C1C}">
                <a14:useLocalDpi xmlns:a14="http://schemas.microsoft.com/office/drawing/2010/main"/>
              </a:ext>
            </a:extLst>
          </a:blip>
          <a:srcRect/>
          <a:stretch>
            <a:fillRect/>
          </a:stretch>
        </p:blipFill>
        <p:spPr bwMode="auto">
          <a:xfrm>
            <a:off x="1752601" y="4241693"/>
            <a:ext cx="95408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8">
            <a:extLst>
              <a:ext uri="{FF2B5EF4-FFF2-40B4-BE49-F238E27FC236}">
                <a16:creationId xmlns:a16="http://schemas.microsoft.com/office/drawing/2014/main" id="{EC6B33B8-A6B1-A444-991F-41826254E0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03556" y="4291256"/>
            <a:ext cx="224472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9">
            <a:extLst>
              <a:ext uri="{FF2B5EF4-FFF2-40B4-BE49-F238E27FC236}">
                <a16:creationId xmlns:a16="http://schemas.microsoft.com/office/drawing/2014/main" id="{A1CAE321-B83F-FA47-94FF-F94B4555C8CF}"/>
              </a:ext>
            </a:extLst>
          </p:cNvPr>
          <p:cNvPicPr>
            <a:picLocks noChangeAspect="1" noChangeArrowheads="1"/>
          </p:cNvPicPr>
          <p:nvPr/>
        </p:nvPicPr>
        <p:blipFill>
          <a:blip r:embed="rId4" cstate="screen">
            <a:lum bright="-12000" contrast="20000"/>
            <a:extLst>
              <a:ext uri="{28A0092B-C50C-407E-A947-70E740481C1C}">
                <a14:useLocalDpi xmlns:a14="http://schemas.microsoft.com/office/drawing/2010/main"/>
              </a:ext>
            </a:extLst>
          </a:blip>
          <a:srcRect/>
          <a:stretch>
            <a:fillRect/>
          </a:stretch>
        </p:blipFill>
        <p:spPr bwMode="auto">
          <a:xfrm>
            <a:off x="4046312" y="4279007"/>
            <a:ext cx="12223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10">
            <a:extLst>
              <a:ext uri="{FF2B5EF4-FFF2-40B4-BE49-F238E27FC236}">
                <a16:creationId xmlns:a16="http://schemas.microsoft.com/office/drawing/2014/main" id="{CC353C4D-78B2-7441-AB33-5E957EF42AB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43190" y="4358282"/>
            <a:ext cx="11858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984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B6D9E5-6ED3-5741-8C8B-68CAA08EDFAD}"/>
              </a:ext>
            </a:extLst>
          </p:cNvPr>
          <p:cNvSpPr txBox="1"/>
          <p:nvPr/>
        </p:nvSpPr>
        <p:spPr>
          <a:xfrm>
            <a:off x="1905878" y="795131"/>
            <a:ext cx="8380243" cy="1754326"/>
          </a:xfrm>
          <a:prstGeom prst="rect">
            <a:avLst/>
          </a:prstGeom>
          <a:noFill/>
        </p:spPr>
        <p:txBody>
          <a:bodyPr wrap="none" rtlCol="0">
            <a:spAutoFit/>
          </a:bodyPr>
          <a:lstStyle/>
          <a:p>
            <a:pPr algn="ctr"/>
            <a:r>
              <a:rPr lang="en-US" altLang="en-US" sz="5400" b="1" dirty="0">
                <a:latin typeface="Cambria" panose="02040503050406030204" pitchFamily="18" charset="0"/>
              </a:rPr>
              <a:t>Tactics and Strategies</a:t>
            </a:r>
          </a:p>
          <a:p>
            <a:pPr algn="ctr"/>
            <a:r>
              <a:rPr lang="en-US" altLang="en-US" sz="5400" b="1" dirty="0">
                <a:latin typeface="Cambria" panose="02040503050406030204" pitchFamily="18" charset="0"/>
              </a:rPr>
              <a:t>Used in Social Movements</a:t>
            </a:r>
          </a:p>
        </p:txBody>
      </p:sp>
      <p:sp>
        <p:nvSpPr>
          <p:cNvPr id="3" name="TextBox 2">
            <a:extLst>
              <a:ext uri="{FF2B5EF4-FFF2-40B4-BE49-F238E27FC236}">
                <a16:creationId xmlns:a16="http://schemas.microsoft.com/office/drawing/2014/main" id="{C2FCDEDA-17FB-2143-BD03-AB7673224CA2}"/>
              </a:ext>
            </a:extLst>
          </p:cNvPr>
          <p:cNvSpPr txBox="1"/>
          <p:nvPr/>
        </p:nvSpPr>
        <p:spPr>
          <a:xfrm>
            <a:off x="2567608" y="2703444"/>
            <a:ext cx="7056782" cy="3139321"/>
          </a:xfrm>
          <a:prstGeom prst="rect">
            <a:avLst/>
          </a:prstGeom>
          <a:noFill/>
        </p:spPr>
        <p:txBody>
          <a:bodyPr wrap="square" rtlCol="0">
            <a:spAutoFit/>
          </a:bodyPr>
          <a:lstStyle/>
          <a:p>
            <a:r>
              <a:rPr lang="en-US" dirty="0"/>
              <a:t>Litigation</a:t>
            </a:r>
          </a:p>
          <a:p>
            <a:endParaRPr lang="en-US" dirty="0"/>
          </a:p>
          <a:p>
            <a:r>
              <a:rPr lang="en-US" dirty="0"/>
              <a:t>Legislation</a:t>
            </a:r>
          </a:p>
          <a:p>
            <a:endParaRPr lang="en-US" dirty="0"/>
          </a:p>
          <a:p>
            <a:r>
              <a:rPr lang="en-US" dirty="0"/>
              <a:t>Direct Action:</a:t>
            </a:r>
          </a:p>
          <a:p>
            <a:r>
              <a:rPr lang="en-US" dirty="0"/>
              <a:t> </a:t>
            </a:r>
          </a:p>
          <a:p>
            <a:r>
              <a:rPr lang="en-US" dirty="0"/>
              <a:t>	Sit-Ins</a:t>
            </a:r>
          </a:p>
          <a:p>
            <a:r>
              <a:rPr lang="en-US" dirty="0"/>
              <a:t>	Boycotts</a:t>
            </a:r>
          </a:p>
          <a:p>
            <a:r>
              <a:rPr lang="en-US" dirty="0"/>
              <a:t>	Forcing Compliance with Federal Law</a:t>
            </a:r>
          </a:p>
          <a:p>
            <a:r>
              <a:rPr lang="en-US" dirty="0"/>
              <a:t>	Demonstrations and Marches</a:t>
            </a:r>
          </a:p>
          <a:p>
            <a:r>
              <a:rPr lang="en-US" dirty="0"/>
              <a:t>	Voter Registration Drives</a:t>
            </a:r>
          </a:p>
        </p:txBody>
      </p:sp>
    </p:spTree>
    <p:extLst>
      <p:ext uri="{BB962C8B-B14F-4D97-AF65-F5344CB8AC3E}">
        <p14:creationId xmlns:p14="http://schemas.microsoft.com/office/powerpoint/2010/main" val="40255875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a:extLst>
              <a:ext uri="{FF2B5EF4-FFF2-40B4-BE49-F238E27FC236}">
                <a16:creationId xmlns:a16="http://schemas.microsoft.com/office/drawing/2014/main" id="{CCD0A6C7-DA12-624F-B0FC-186B2CB65C19}"/>
              </a:ext>
            </a:extLst>
          </p:cNvPr>
          <p:cNvSpPr txBox="1">
            <a:spLocks noChangeArrowheads="1"/>
          </p:cNvSpPr>
          <p:nvPr/>
        </p:nvSpPr>
        <p:spPr bwMode="auto">
          <a:xfrm>
            <a:off x="877936" y="1594555"/>
            <a:ext cx="10436127"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dirty="0">
                <a:latin typeface="Cambria" panose="02040503050406030204" pitchFamily="18" charset="0"/>
              </a:rPr>
              <a:t>Tactics and strategies will vary depending upon the immediate goal – i.e., attracting members </a:t>
            </a:r>
          </a:p>
          <a:p>
            <a:r>
              <a:rPr lang="en-US" altLang="en-US" sz="2000" b="0" dirty="0">
                <a:latin typeface="Cambria" panose="02040503050406030204" pitchFamily="18" charset="0"/>
              </a:rPr>
              <a:t>and mobilizing resources, publicizing grievances to reach a national audience, confronting the </a:t>
            </a:r>
          </a:p>
          <a:p>
            <a:r>
              <a:rPr lang="en-US" altLang="en-US" sz="2000" b="0" dirty="0">
                <a:latin typeface="Cambria" panose="02040503050406030204" pitchFamily="18" charset="0"/>
              </a:rPr>
              <a:t>perceived cause or those responsible for the grievance.</a:t>
            </a:r>
          </a:p>
          <a:p>
            <a:endParaRPr lang="en-US" altLang="en-US" sz="2000" b="0" dirty="0">
              <a:latin typeface="Cambria" panose="02040503050406030204" pitchFamily="18" charset="0"/>
            </a:endParaRPr>
          </a:p>
          <a:p>
            <a:r>
              <a:rPr lang="en-US" altLang="en-US" sz="2000" b="0" dirty="0">
                <a:latin typeface="Cambria" panose="02040503050406030204" pitchFamily="18" charset="0"/>
              </a:rPr>
              <a:t>Tactics and strategies will change during the life-course of the movement as it matures.</a:t>
            </a:r>
          </a:p>
          <a:p>
            <a:endParaRPr lang="en-US" altLang="en-US" sz="2000" b="0" dirty="0">
              <a:latin typeface="Cambria" panose="02040503050406030204" pitchFamily="18" charset="0"/>
            </a:endParaRPr>
          </a:p>
          <a:p>
            <a:r>
              <a:rPr lang="en-US" altLang="en-US" sz="2000" b="0" dirty="0">
                <a:latin typeface="Cambria" panose="02040503050406030204" pitchFamily="18" charset="0"/>
              </a:rPr>
              <a:t>Tactics and strategies will change in response to both local and national circumstances – i.e., </a:t>
            </a:r>
          </a:p>
          <a:p>
            <a:r>
              <a:rPr lang="en-US" altLang="en-US" sz="2000" b="0" dirty="0">
                <a:latin typeface="Cambria" panose="02040503050406030204" pitchFamily="18" charset="0"/>
              </a:rPr>
              <a:t>past successes and failures of movement tactics and the response of the targeted group.</a:t>
            </a:r>
          </a:p>
          <a:p>
            <a:endParaRPr lang="en-US" altLang="en-US" sz="2000" b="0" dirty="0">
              <a:latin typeface="Cambria" panose="02040503050406030204" pitchFamily="18" charset="0"/>
            </a:endParaRPr>
          </a:p>
          <a:p>
            <a:r>
              <a:rPr lang="en-US" altLang="en-US" sz="2000" b="0" dirty="0">
                <a:latin typeface="Cambria" panose="02040503050406030204" pitchFamily="18" charset="0"/>
              </a:rPr>
              <a:t>Tactics and strategies are affected by the ongoing social constraints and opportunities of the </a:t>
            </a:r>
          </a:p>
          <a:p>
            <a:r>
              <a:rPr lang="en-US" altLang="en-US" sz="2000" b="0" dirty="0">
                <a:latin typeface="Cambria" panose="02040503050406030204" pitchFamily="18" charset="0"/>
              </a:rPr>
              <a:t>situation – the rise and importance of mass media; the schism in the Democratic Party </a:t>
            </a:r>
          </a:p>
          <a:p>
            <a:r>
              <a:rPr lang="en-US" altLang="en-US" sz="2000" b="0" dirty="0">
                <a:latin typeface="Cambria" panose="02040503050406030204" pitchFamily="18" charset="0"/>
              </a:rPr>
              <a:t>once President Johnson signed the Civil Rights Act.</a:t>
            </a:r>
          </a:p>
          <a:p>
            <a:endParaRPr lang="en-US" altLang="en-US" sz="2000" b="0" dirty="0">
              <a:latin typeface="Cambria" panose="02040503050406030204" pitchFamily="18" charset="0"/>
            </a:endParaRPr>
          </a:p>
        </p:txBody>
      </p:sp>
      <p:sp>
        <p:nvSpPr>
          <p:cNvPr id="31746" name="Text Box 3">
            <a:extLst>
              <a:ext uri="{FF2B5EF4-FFF2-40B4-BE49-F238E27FC236}">
                <a16:creationId xmlns:a16="http://schemas.microsoft.com/office/drawing/2014/main" id="{C61F5527-86D1-804D-B81E-A6BB99320D68}"/>
              </a:ext>
            </a:extLst>
          </p:cNvPr>
          <p:cNvSpPr txBox="1">
            <a:spLocks noChangeArrowheads="1"/>
          </p:cNvSpPr>
          <p:nvPr/>
        </p:nvSpPr>
        <p:spPr bwMode="auto">
          <a:xfrm>
            <a:off x="3750734" y="200378"/>
            <a:ext cx="47606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3600" dirty="0">
                <a:latin typeface="Cambria" panose="02040503050406030204" pitchFamily="18" charset="0"/>
              </a:rPr>
              <a:t>Tactics and Strategies</a:t>
            </a:r>
            <a:endParaRPr lang="en-US" altLang="en-US" sz="2400" dirty="0">
              <a:latin typeface="Cambria" panose="02040503050406030204" pitchFamily="18" charset="0"/>
            </a:endParaRPr>
          </a:p>
        </p:txBody>
      </p:sp>
    </p:spTree>
    <p:extLst>
      <p:ext uri="{BB962C8B-B14F-4D97-AF65-F5344CB8AC3E}">
        <p14:creationId xmlns:p14="http://schemas.microsoft.com/office/powerpoint/2010/main" val="373925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
            <a:extLst>
              <a:ext uri="{FF2B5EF4-FFF2-40B4-BE49-F238E27FC236}">
                <a16:creationId xmlns:a16="http://schemas.microsoft.com/office/drawing/2014/main" id="{CCD0A6C7-DA12-624F-B0FC-186B2CB65C19}"/>
              </a:ext>
            </a:extLst>
          </p:cNvPr>
          <p:cNvSpPr txBox="1">
            <a:spLocks noChangeArrowheads="1"/>
          </p:cNvSpPr>
          <p:nvPr/>
        </p:nvSpPr>
        <p:spPr bwMode="auto">
          <a:xfrm>
            <a:off x="956959" y="1086555"/>
            <a:ext cx="10066667"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dirty="0">
                <a:latin typeface="Cambria" panose="02040503050406030204" pitchFamily="18" charset="0"/>
              </a:rPr>
              <a:t>There will be times when leaders of different Social Movement Organizations, sensitive to </a:t>
            </a:r>
          </a:p>
          <a:p>
            <a:r>
              <a:rPr lang="en-US" altLang="en-US" sz="2000" b="0" dirty="0">
                <a:latin typeface="Cambria" panose="02040503050406030204" pitchFamily="18" charset="0"/>
              </a:rPr>
              <a:t>their local constituents and concerns, will advocate </a:t>
            </a:r>
            <a:r>
              <a:rPr lang="en-US" altLang="en-US" sz="2000" b="0" i="1" dirty="0">
                <a:latin typeface="Cambria" panose="02040503050406030204" pitchFamily="18" charset="0"/>
              </a:rPr>
              <a:t>different</a:t>
            </a:r>
            <a:r>
              <a:rPr lang="en-US" altLang="en-US" sz="2000" b="0" dirty="0">
                <a:latin typeface="Cambria" panose="02040503050406030204" pitchFamily="18" charset="0"/>
              </a:rPr>
              <a:t> tactics and strategies, causing </a:t>
            </a:r>
          </a:p>
          <a:p>
            <a:r>
              <a:rPr lang="en-US" altLang="en-US" sz="2000" b="0" dirty="0">
                <a:latin typeface="Cambria" panose="02040503050406030204" pitchFamily="18" charset="0"/>
              </a:rPr>
              <a:t>strains and fractures in the larger movement.</a:t>
            </a:r>
          </a:p>
          <a:p>
            <a:endParaRPr lang="en-US" altLang="en-US" sz="2000" b="0" dirty="0">
              <a:latin typeface="Cambria" panose="02040503050406030204" pitchFamily="18" charset="0"/>
            </a:endParaRPr>
          </a:p>
          <a:p>
            <a:r>
              <a:rPr lang="en-US" altLang="en-US" sz="2000" b="0" dirty="0">
                <a:latin typeface="Cambria" panose="02040503050406030204" pitchFamily="18" charset="0"/>
              </a:rPr>
              <a:t>For example, during the Civil Rights Movement, Martin Luther King and </a:t>
            </a:r>
          </a:p>
          <a:p>
            <a:r>
              <a:rPr lang="en-US" altLang="en-US" sz="2000" b="0" dirty="0">
                <a:latin typeface="Cambria" panose="02040503050406030204" pitchFamily="18" charset="0"/>
              </a:rPr>
              <a:t>the Southern Christian Leadership Conference favored mobilizing the </a:t>
            </a:r>
          </a:p>
          <a:p>
            <a:r>
              <a:rPr lang="en-US" altLang="en-US" sz="2000" b="0" dirty="0">
                <a:latin typeface="Cambria" panose="02040503050406030204" pitchFamily="18" charset="0"/>
              </a:rPr>
              <a:t>community around a particular campaign to capture national attention </a:t>
            </a:r>
          </a:p>
          <a:p>
            <a:r>
              <a:rPr lang="en-US" altLang="en-US" sz="2000" b="0" dirty="0">
                <a:latin typeface="Cambria" panose="02040503050406030204" pitchFamily="18" charset="0"/>
              </a:rPr>
              <a:t>and, as a result, SCLC members stayed in communities for short periods </a:t>
            </a:r>
          </a:p>
          <a:p>
            <a:r>
              <a:rPr lang="en-US" altLang="en-US" sz="2000" b="0" dirty="0">
                <a:latin typeface="Cambria" panose="02040503050406030204" pitchFamily="18" charset="0"/>
              </a:rPr>
              <a:t>of time – arriving to set up marches and press conferences and then </a:t>
            </a:r>
          </a:p>
          <a:p>
            <a:r>
              <a:rPr lang="en-US" altLang="en-US" sz="2000" b="0" dirty="0">
                <a:latin typeface="Cambria" panose="02040503050406030204" pitchFamily="18" charset="0"/>
              </a:rPr>
              <a:t>leaving once the demonstrations were concluded.</a:t>
            </a:r>
          </a:p>
          <a:p>
            <a:endParaRPr lang="en-US" altLang="en-US" sz="2000" b="0" dirty="0">
              <a:latin typeface="Cambria" panose="02040503050406030204" pitchFamily="18" charset="0"/>
            </a:endParaRPr>
          </a:p>
          <a:p>
            <a:r>
              <a:rPr lang="en-US" altLang="en-US" sz="2000" b="0" dirty="0">
                <a:latin typeface="Cambria" panose="02040503050406030204" pitchFamily="18" charset="0"/>
              </a:rPr>
              <a:t>In marked contrast Bob Moses, the leader of the Student Non-Violent </a:t>
            </a:r>
          </a:p>
          <a:p>
            <a:r>
              <a:rPr lang="en-US" altLang="en-US" sz="2000" b="0" dirty="0">
                <a:latin typeface="Cambria" panose="02040503050406030204" pitchFamily="18" charset="0"/>
              </a:rPr>
              <a:t>Coordinating Committee, made certain that SNCC members remain </a:t>
            </a:r>
          </a:p>
          <a:p>
            <a:r>
              <a:rPr lang="en-US" altLang="en-US" sz="2000" b="0" dirty="0">
                <a:latin typeface="Cambria" panose="02040503050406030204" pitchFamily="18" charset="0"/>
              </a:rPr>
              <a:t>for the long haul, looking to develop local leadership and address the </a:t>
            </a:r>
          </a:p>
          <a:p>
            <a:r>
              <a:rPr lang="en-US" altLang="en-US" sz="2000" b="0" dirty="0">
                <a:latin typeface="Cambria" panose="02040503050406030204" pitchFamily="18" charset="0"/>
              </a:rPr>
              <a:t>issues of concern to local people.</a:t>
            </a:r>
          </a:p>
        </p:txBody>
      </p:sp>
      <p:sp>
        <p:nvSpPr>
          <p:cNvPr id="31746" name="Text Box 3">
            <a:extLst>
              <a:ext uri="{FF2B5EF4-FFF2-40B4-BE49-F238E27FC236}">
                <a16:creationId xmlns:a16="http://schemas.microsoft.com/office/drawing/2014/main" id="{C61F5527-86D1-804D-B81E-A6BB99320D68}"/>
              </a:ext>
            </a:extLst>
          </p:cNvPr>
          <p:cNvSpPr txBox="1">
            <a:spLocks noChangeArrowheads="1"/>
          </p:cNvSpPr>
          <p:nvPr/>
        </p:nvSpPr>
        <p:spPr bwMode="auto">
          <a:xfrm>
            <a:off x="3750734" y="200378"/>
            <a:ext cx="47606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3600" dirty="0">
                <a:latin typeface="Cambria" panose="02040503050406030204" pitchFamily="18" charset="0"/>
              </a:rPr>
              <a:t>Tactics and Strategies</a:t>
            </a:r>
            <a:endParaRPr lang="en-US" altLang="en-US" sz="2400" dirty="0">
              <a:latin typeface="Cambria" panose="02040503050406030204" pitchFamily="18" charset="0"/>
            </a:endParaRPr>
          </a:p>
        </p:txBody>
      </p:sp>
      <p:pic>
        <p:nvPicPr>
          <p:cNvPr id="6" name="Picture 7">
            <a:extLst>
              <a:ext uri="{FF2B5EF4-FFF2-40B4-BE49-F238E27FC236}">
                <a16:creationId xmlns:a16="http://schemas.microsoft.com/office/drawing/2014/main" id="{58BF8367-CF3E-2E4E-A34F-137357D2BAF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19482" y="2240845"/>
            <a:ext cx="14684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26D8AFF-7BDB-4942-B4B8-66E5689ACE5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19482" y="4264377"/>
            <a:ext cx="1524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96344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a:extLst>
              <a:ext uri="{FF2B5EF4-FFF2-40B4-BE49-F238E27FC236}">
                <a16:creationId xmlns:a16="http://schemas.microsoft.com/office/drawing/2014/main" id="{5BAB6B95-C45E-E84E-8BF9-927BBD8B9DE5}"/>
              </a:ext>
            </a:extLst>
          </p:cNvPr>
          <p:cNvSpPr txBox="1">
            <a:spLocks noChangeArrowheads="1"/>
          </p:cNvSpPr>
          <p:nvPr/>
        </p:nvSpPr>
        <p:spPr bwMode="auto">
          <a:xfrm>
            <a:off x="1086556" y="966636"/>
            <a:ext cx="1016541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dirty="0">
                <a:latin typeface="Cambria" panose="02040503050406030204" pitchFamily="18" charset="0"/>
              </a:rPr>
              <a:t>In the early days of the civil rights movement, litigation and lobbying for legislative change </a:t>
            </a:r>
          </a:p>
          <a:p>
            <a:r>
              <a:rPr lang="en-US" altLang="en-US" sz="2000" b="0" dirty="0">
                <a:latin typeface="Cambria" panose="02040503050406030204" pitchFamily="18" charset="0"/>
              </a:rPr>
              <a:t>were the focus of civil rights efforts.  The goal was to get the Supreme Court to rule that</a:t>
            </a:r>
          </a:p>
          <a:p>
            <a:r>
              <a:rPr lang="en-US" altLang="en-US" sz="2000" b="0" dirty="0">
                <a:latin typeface="Cambria" panose="02040503050406030204" pitchFamily="18" charset="0"/>
              </a:rPr>
              <a:t>existing institutional arrangements targeting minority group members were in violation</a:t>
            </a:r>
          </a:p>
          <a:p>
            <a:r>
              <a:rPr lang="en-US" altLang="en-US" sz="2000" b="0" dirty="0">
                <a:latin typeface="Cambria" panose="02040503050406030204" pitchFamily="18" charset="0"/>
              </a:rPr>
              <a:t>of the constitution. Here’s a sampling of cases heard and the Court’s decisions – remember,</a:t>
            </a:r>
          </a:p>
          <a:p>
            <a:r>
              <a:rPr lang="en-US" altLang="en-US" sz="2000" b="0" dirty="0">
                <a:latin typeface="Cambria" panose="02040503050406030204" pitchFamily="18" charset="0"/>
              </a:rPr>
              <a:t>each of these cases were brought to trial in response to real-life situations:</a:t>
            </a:r>
          </a:p>
        </p:txBody>
      </p:sp>
      <p:sp>
        <p:nvSpPr>
          <p:cNvPr id="34818" name="Text Box 3">
            <a:extLst>
              <a:ext uri="{FF2B5EF4-FFF2-40B4-BE49-F238E27FC236}">
                <a16:creationId xmlns:a16="http://schemas.microsoft.com/office/drawing/2014/main" id="{2306CF40-96C1-AD45-8B2C-D81CDC6FC61D}"/>
              </a:ext>
            </a:extLst>
          </p:cNvPr>
          <p:cNvSpPr txBox="1">
            <a:spLocks noChangeArrowheads="1"/>
          </p:cNvSpPr>
          <p:nvPr/>
        </p:nvSpPr>
        <p:spPr bwMode="auto">
          <a:xfrm>
            <a:off x="4953000" y="228600"/>
            <a:ext cx="2114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3600"/>
              <a:t>Litigation</a:t>
            </a:r>
          </a:p>
        </p:txBody>
      </p:sp>
      <p:sp>
        <p:nvSpPr>
          <p:cNvPr id="188420" name="Text Box 4">
            <a:extLst>
              <a:ext uri="{FF2B5EF4-FFF2-40B4-BE49-F238E27FC236}">
                <a16:creationId xmlns:a16="http://schemas.microsoft.com/office/drawing/2014/main" id="{DEA85071-59BC-7849-A648-933608CCE6BC}"/>
              </a:ext>
            </a:extLst>
          </p:cNvPr>
          <p:cNvSpPr txBox="1">
            <a:spLocks noChangeArrowheads="1"/>
          </p:cNvSpPr>
          <p:nvPr/>
        </p:nvSpPr>
        <p:spPr bwMode="auto">
          <a:xfrm>
            <a:off x="1086556" y="2938844"/>
            <a:ext cx="1017163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i="1" dirty="0">
                <a:latin typeface="Cambria" panose="02040503050406030204" pitchFamily="18" charset="0"/>
              </a:rPr>
              <a:t>Moore v. Dempsey, </a:t>
            </a:r>
            <a:r>
              <a:rPr lang="en-US" altLang="en-US" sz="2000" b="0" dirty="0">
                <a:latin typeface="Cambria" panose="02040503050406030204" pitchFamily="18" charset="0"/>
              </a:rPr>
              <a:t>1923</a:t>
            </a:r>
          </a:p>
          <a:p>
            <a:r>
              <a:rPr lang="en-US" altLang="en-US" sz="1400" b="0" dirty="0">
                <a:latin typeface="Cambria" panose="02040503050406030204" pitchFamily="18" charset="0"/>
              </a:rPr>
              <a:t> </a:t>
            </a:r>
            <a:r>
              <a:rPr lang="en-US" altLang="en-US" sz="2000" b="0" dirty="0">
                <a:latin typeface="Cambria" panose="02040503050406030204" pitchFamily="18" charset="0"/>
              </a:rPr>
              <a:t>The Supreme Court interpreted the due process clause of the 14</a:t>
            </a:r>
            <a:r>
              <a:rPr lang="en-US" altLang="en-US" sz="2000" b="0" baseline="30000" dirty="0">
                <a:latin typeface="Cambria" panose="02040503050406030204" pitchFamily="18" charset="0"/>
              </a:rPr>
              <a:t>th</a:t>
            </a:r>
            <a:r>
              <a:rPr lang="en-US" altLang="en-US" sz="2000" b="0" dirty="0">
                <a:latin typeface="Cambria" panose="02040503050406030204" pitchFamily="18" charset="0"/>
              </a:rPr>
              <a:t> Amendment to forbid </a:t>
            </a:r>
          </a:p>
          <a:p>
            <a:r>
              <a:rPr lang="en-US" altLang="en-US" sz="2000" b="0" dirty="0">
                <a:latin typeface="Cambria" panose="02040503050406030204" pitchFamily="18" charset="0"/>
              </a:rPr>
              <a:t>criminal convictions obtained while howling mobs surrounded courthouses demanding </a:t>
            </a:r>
          </a:p>
          <a:p>
            <a:r>
              <a:rPr lang="en-US" altLang="en-US" sz="2000" b="0" dirty="0">
                <a:latin typeface="Cambria" panose="02040503050406030204" pitchFamily="18" charset="0"/>
              </a:rPr>
              <a:t>that the defendant(s) be turned over for lynching.</a:t>
            </a:r>
          </a:p>
          <a:p>
            <a:endParaRPr lang="en-US" altLang="en-US" sz="2000" b="0" dirty="0">
              <a:latin typeface="Cambria" panose="02040503050406030204" pitchFamily="18" charset="0"/>
            </a:endParaRPr>
          </a:p>
          <a:p>
            <a:r>
              <a:rPr lang="en-US" altLang="en-US" sz="2000" b="0" i="1" dirty="0">
                <a:latin typeface="Cambria" panose="02040503050406030204" pitchFamily="18" charset="0"/>
              </a:rPr>
              <a:t>Powell v. Alabama, </a:t>
            </a:r>
            <a:r>
              <a:rPr lang="en-US" altLang="en-US" sz="2000" b="0" dirty="0">
                <a:latin typeface="Cambria" panose="02040503050406030204" pitchFamily="18" charset="0"/>
              </a:rPr>
              <a:t>1932 </a:t>
            </a:r>
          </a:p>
          <a:p>
            <a:r>
              <a:rPr lang="en-US" altLang="en-US" sz="2000" b="0" dirty="0">
                <a:latin typeface="Cambria" panose="02040503050406030204" pitchFamily="18" charset="0"/>
              </a:rPr>
              <a:t>The Supreme court ruled that the due process clause requires state appointment of counsel </a:t>
            </a:r>
          </a:p>
          <a:p>
            <a:r>
              <a:rPr lang="en-US" altLang="en-US" sz="2000" b="0" dirty="0">
                <a:latin typeface="Cambria" panose="02040503050406030204" pitchFamily="18" charset="0"/>
              </a:rPr>
              <a:t>for indigent defendants in capital cases and overturned convictions where defense counsel </a:t>
            </a:r>
          </a:p>
          <a:p>
            <a:r>
              <a:rPr lang="en-US" altLang="en-US" sz="2000" b="0" dirty="0">
                <a:latin typeface="Cambria" panose="02040503050406030204" pitchFamily="18" charset="0"/>
              </a:rPr>
              <a:t>had been appointed the morning of the trial.</a:t>
            </a:r>
          </a:p>
        </p:txBody>
      </p:sp>
    </p:spTree>
    <p:extLst>
      <p:ext uri="{BB962C8B-B14F-4D97-AF65-F5344CB8AC3E}">
        <p14:creationId xmlns:p14="http://schemas.microsoft.com/office/powerpoint/2010/main" val="18052036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a:extLst>
              <a:ext uri="{FF2B5EF4-FFF2-40B4-BE49-F238E27FC236}">
                <a16:creationId xmlns:a16="http://schemas.microsoft.com/office/drawing/2014/main" id="{5BAB6B95-C45E-E84E-8BF9-927BBD8B9DE5}"/>
              </a:ext>
            </a:extLst>
          </p:cNvPr>
          <p:cNvSpPr txBox="1">
            <a:spLocks noChangeArrowheads="1"/>
          </p:cNvSpPr>
          <p:nvPr/>
        </p:nvSpPr>
        <p:spPr bwMode="auto">
          <a:xfrm>
            <a:off x="1086556" y="966636"/>
            <a:ext cx="9991005"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i="1" dirty="0">
                <a:latin typeface="Cambria" panose="02040503050406030204" pitchFamily="18" charset="0"/>
              </a:rPr>
              <a:t>Norris v. Alabama, </a:t>
            </a:r>
            <a:r>
              <a:rPr lang="en-US" altLang="en-US" sz="2000" b="0" dirty="0">
                <a:latin typeface="Cambria" panose="02040503050406030204" pitchFamily="18" charset="0"/>
              </a:rPr>
              <a:t>1935</a:t>
            </a:r>
          </a:p>
          <a:p>
            <a:r>
              <a:rPr lang="en-US" altLang="en-US" sz="2000" b="0" dirty="0">
                <a:latin typeface="Cambria" panose="02040503050406030204" pitchFamily="18" charset="0"/>
              </a:rPr>
              <a:t>The Supreme Court, invoking the equal protection clause, revised the rules that had </a:t>
            </a:r>
          </a:p>
          <a:p>
            <a:r>
              <a:rPr lang="en-US" altLang="en-US" sz="2000" b="0" dirty="0">
                <a:latin typeface="Cambria" panose="02040503050406030204" pitchFamily="18" charset="0"/>
              </a:rPr>
              <a:t>previously made it nearly impossible to prove that blacks had been intentionally excluded </a:t>
            </a:r>
          </a:p>
          <a:p>
            <a:r>
              <a:rPr lang="en-US" altLang="en-US" sz="2000" b="0" dirty="0">
                <a:latin typeface="Cambria" panose="02040503050406030204" pitchFamily="18" charset="0"/>
              </a:rPr>
              <a:t>from juries.</a:t>
            </a:r>
          </a:p>
          <a:p>
            <a:endParaRPr lang="en-US" altLang="en-US" sz="2000" b="0" dirty="0">
              <a:latin typeface="Cambria" panose="02040503050406030204" pitchFamily="18" charset="0"/>
            </a:endParaRPr>
          </a:p>
          <a:p>
            <a:r>
              <a:rPr lang="en-US" altLang="en-US" sz="2000" b="0" i="1" dirty="0">
                <a:latin typeface="Cambria" panose="02040503050406030204" pitchFamily="18" charset="0"/>
              </a:rPr>
              <a:t>Brown v. Mississippi, </a:t>
            </a:r>
            <a:r>
              <a:rPr lang="en-US" altLang="en-US" sz="2000" b="0" dirty="0">
                <a:latin typeface="Cambria" panose="02040503050406030204" pitchFamily="18" charset="0"/>
              </a:rPr>
              <a:t>1936</a:t>
            </a:r>
          </a:p>
          <a:p>
            <a:r>
              <a:rPr lang="en-US" altLang="en-US" sz="2000" b="0" dirty="0">
                <a:latin typeface="Cambria" panose="02040503050406030204" pitchFamily="18" charset="0"/>
              </a:rPr>
              <a:t>The Supreme Court construed the due process clause to forbid convictions based on </a:t>
            </a:r>
          </a:p>
          <a:p>
            <a:r>
              <a:rPr lang="en-US" altLang="en-US" sz="2000" b="0" dirty="0">
                <a:latin typeface="Cambria" panose="02040503050406030204" pitchFamily="18" charset="0"/>
              </a:rPr>
              <a:t>confession extracted through torture.</a:t>
            </a:r>
          </a:p>
          <a:p>
            <a:endParaRPr lang="en-US" altLang="en-US" sz="2000" b="0" dirty="0">
              <a:latin typeface="Cambria" panose="02040503050406030204" pitchFamily="18" charset="0"/>
            </a:endParaRPr>
          </a:p>
          <a:p>
            <a:r>
              <a:rPr lang="en-US" altLang="en-US" sz="2000" b="0" i="1" dirty="0">
                <a:latin typeface="Cambria" panose="02040503050406030204" pitchFamily="18" charset="0"/>
              </a:rPr>
              <a:t>Chambers v. Florida, </a:t>
            </a:r>
            <a:r>
              <a:rPr lang="en-US" altLang="en-US" sz="2000" b="0" dirty="0">
                <a:latin typeface="Cambria" panose="02040503050406030204" pitchFamily="18" charset="0"/>
              </a:rPr>
              <a:t>1940</a:t>
            </a:r>
          </a:p>
          <a:p>
            <a:r>
              <a:rPr lang="en-US" altLang="en-US" sz="2000" b="0" dirty="0">
                <a:latin typeface="Cambria" panose="02040503050406030204" pitchFamily="18" charset="0"/>
              </a:rPr>
              <a:t>Broadening the </a:t>
            </a:r>
            <a:r>
              <a:rPr lang="en-US" altLang="en-US" sz="2000" b="0" i="1" dirty="0">
                <a:latin typeface="Cambria" panose="02040503050406030204" pitchFamily="18" charset="0"/>
              </a:rPr>
              <a:t>Brown</a:t>
            </a:r>
            <a:r>
              <a:rPr lang="en-US" altLang="en-US" sz="2000" b="0" dirty="0">
                <a:latin typeface="Cambria" panose="02040503050406030204" pitchFamily="18" charset="0"/>
              </a:rPr>
              <a:t> decision, the Supreme Court overturns convictions of four young </a:t>
            </a:r>
          </a:p>
          <a:p>
            <a:r>
              <a:rPr lang="en-US" altLang="en-US" sz="2000" b="0" dirty="0">
                <a:latin typeface="Cambria" panose="02040503050406030204" pitchFamily="18" charset="0"/>
              </a:rPr>
              <a:t>black defendants accused of murdering an elderly white man, holding that they were </a:t>
            </a:r>
          </a:p>
          <a:p>
            <a:r>
              <a:rPr lang="en-US" altLang="en-US" sz="2000" b="0" dirty="0">
                <a:latin typeface="Cambria" panose="02040503050406030204" pitchFamily="18" charset="0"/>
              </a:rPr>
              <a:t>based on confessions obtained under circumstances that were inherently coercive.</a:t>
            </a:r>
          </a:p>
        </p:txBody>
      </p:sp>
      <p:sp>
        <p:nvSpPr>
          <p:cNvPr id="34818" name="Text Box 3">
            <a:extLst>
              <a:ext uri="{FF2B5EF4-FFF2-40B4-BE49-F238E27FC236}">
                <a16:creationId xmlns:a16="http://schemas.microsoft.com/office/drawing/2014/main" id="{2306CF40-96C1-AD45-8B2C-D81CDC6FC61D}"/>
              </a:ext>
            </a:extLst>
          </p:cNvPr>
          <p:cNvSpPr txBox="1">
            <a:spLocks noChangeArrowheads="1"/>
          </p:cNvSpPr>
          <p:nvPr/>
        </p:nvSpPr>
        <p:spPr bwMode="auto">
          <a:xfrm>
            <a:off x="4953000" y="228600"/>
            <a:ext cx="2114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3600"/>
              <a:t>Litigation</a:t>
            </a:r>
          </a:p>
        </p:txBody>
      </p:sp>
    </p:spTree>
    <p:extLst>
      <p:ext uri="{BB962C8B-B14F-4D97-AF65-F5344CB8AC3E}">
        <p14:creationId xmlns:p14="http://schemas.microsoft.com/office/powerpoint/2010/main" val="2888258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a:extLst>
              <a:ext uri="{FF2B5EF4-FFF2-40B4-BE49-F238E27FC236}">
                <a16:creationId xmlns:a16="http://schemas.microsoft.com/office/drawing/2014/main" id="{5BAB6B95-C45E-E84E-8BF9-927BBD8B9DE5}"/>
              </a:ext>
            </a:extLst>
          </p:cNvPr>
          <p:cNvSpPr txBox="1">
            <a:spLocks noChangeArrowheads="1"/>
          </p:cNvSpPr>
          <p:nvPr/>
        </p:nvSpPr>
        <p:spPr bwMode="auto">
          <a:xfrm>
            <a:off x="1086556" y="966636"/>
            <a:ext cx="10213886"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i="1" dirty="0">
                <a:latin typeface="Cambria" panose="02040503050406030204" pitchFamily="18" charset="0"/>
              </a:rPr>
              <a:t>Smith v. </a:t>
            </a:r>
            <a:r>
              <a:rPr lang="en-US" altLang="en-US" sz="2000" b="0" i="1" dirty="0" err="1">
                <a:latin typeface="Cambria" panose="02040503050406030204" pitchFamily="18" charset="0"/>
              </a:rPr>
              <a:t>Allwright</a:t>
            </a:r>
            <a:r>
              <a:rPr lang="en-US" altLang="en-US" sz="2000" b="0" i="1" dirty="0">
                <a:latin typeface="Cambria" panose="02040503050406030204" pitchFamily="18" charset="0"/>
              </a:rPr>
              <a:t>, </a:t>
            </a:r>
            <a:r>
              <a:rPr lang="en-US" altLang="en-US" sz="2000" b="0" dirty="0">
                <a:latin typeface="Cambria" panose="02040503050406030204" pitchFamily="18" charset="0"/>
              </a:rPr>
              <a:t>1944 </a:t>
            </a:r>
          </a:p>
          <a:p>
            <a:r>
              <a:rPr lang="en-US" altLang="en-US" sz="2000" b="0" dirty="0">
                <a:latin typeface="Cambria" panose="02040503050406030204" pitchFamily="18" charset="0"/>
              </a:rPr>
              <a:t>The Supreme Court ruled that exclusion of African Americans from voting in Texas primary </a:t>
            </a:r>
          </a:p>
          <a:p>
            <a:r>
              <a:rPr lang="en-US" altLang="en-US" sz="2000" b="0" dirty="0">
                <a:latin typeface="Cambria" panose="02040503050406030204" pitchFamily="18" charset="0"/>
              </a:rPr>
              <a:t>elections violates the Fifteenth Amendment.</a:t>
            </a:r>
          </a:p>
          <a:p>
            <a:endParaRPr lang="en-US" altLang="en-US" sz="2000" b="0" dirty="0">
              <a:latin typeface="Cambria" panose="02040503050406030204" pitchFamily="18" charset="0"/>
            </a:endParaRPr>
          </a:p>
          <a:p>
            <a:r>
              <a:rPr lang="en-US" altLang="en-US" sz="2000" b="0" i="1" dirty="0">
                <a:latin typeface="Cambria" panose="02040503050406030204" pitchFamily="18" charset="0"/>
              </a:rPr>
              <a:t>Morgan v. Virginia, </a:t>
            </a:r>
            <a:r>
              <a:rPr lang="en-US" altLang="en-US" sz="2000" b="0" dirty="0">
                <a:latin typeface="Cambria" panose="02040503050406030204" pitchFamily="18" charset="0"/>
              </a:rPr>
              <a:t>1946  </a:t>
            </a:r>
          </a:p>
          <a:p>
            <a:r>
              <a:rPr lang="en-US" altLang="en-US" sz="2000" b="0" dirty="0">
                <a:latin typeface="Cambria" panose="02040503050406030204" pitchFamily="18" charset="0"/>
              </a:rPr>
              <a:t>The Supreme Court outlawed state requirements for segregated seating on interstate buses. </a:t>
            </a:r>
          </a:p>
          <a:p>
            <a:r>
              <a:rPr lang="en-US" altLang="en-US" sz="2000" b="0" dirty="0">
                <a:latin typeface="Cambria" panose="02040503050406030204" pitchFamily="18" charset="0"/>
              </a:rPr>
              <a:t>[As shall be seen, this court ruling led to the Freedom Rides.]</a:t>
            </a:r>
          </a:p>
          <a:p>
            <a:endParaRPr lang="en-US" altLang="en-US" sz="2000" b="0" dirty="0">
              <a:latin typeface="Cambria" panose="02040503050406030204" pitchFamily="18" charset="0"/>
            </a:endParaRPr>
          </a:p>
          <a:p>
            <a:r>
              <a:rPr lang="en-US" altLang="en-US" sz="2000" b="0" i="1" dirty="0">
                <a:latin typeface="Cambria" panose="02040503050406030204" pitchFamily="18" charset="0"/>
              </a:rPr>
              <a:t>Patton v. Mississippi, </a:t>
            </a:r>
            <a:r>
              <a:rPr lang="en-US" altLang="en-US" sz="2000" b="0" dirty="0">
                <a:latin typeface="Cambria" panose="02040503050406030204" pitchFamily="18" charset="0"/>
              </a:rPr>
              <a:t>1947 </a:t>
            </a:r>
          </a:p>
          <a:p>
            <a:r>
              <a:rPr lang="en-US" altLang="en-US" sz="2000" b="0" dirty="0">
                <a:latin typeface="Cambria" panose="02040503050406030204" pitchFamily="18" charset="0"/>
              </a:rPr>
              <a:t>The Supreme Court ruled against strategies that excluded African Americans from criminal </a:t>
            </a:r>
          </a:p>
          <a:p>
            <a:r>
              <a:rPr lang="en-US" altLang="en-US" sz="2000" b="0" dirty="0">
                <a:latin typeface="Cambria" panose="02040503050406030204" pitchFamily="18" charset="0"/>
              </a:rPr>
              <a:t>juries, and reverses a conviction obtained from one such jury.</a:t>
            </a:r>
          </a:p>
          <a:p>
            <a:endParaRPr lang="en-US" altLang="en-US" sz="2000" b="0" dirty="0">
              <a:latin typeface="Cambria" panose="02040503050406030204" pitchFamily="18" charset="0"/>
            </a:endParaRPr>
          </a:p>
          <a:p>
            <a:r>
              <a:rPr lang="en-US" altLang="en-US" sz="2000" b="0" i="1" dirty="0">
                <a:latin typeface="Cambria" panose="02040503050406030204" pitchFamily="18" charset="0"/>
              </a:rPr>
              <a:t>Shelley v. Kraemer, </a:t>
            </a:r>
            <a:r>
              <a:rPr lang="en-US" altLang="en-US" sz="2000" b="0" dirty="0">
                <a:latin typeface="Cambria" panose="02040503050406030204" pitchFamily="18" charset="0"/>
              </a:rPr>
              <a:t>1948 </a:t>
            </a:r>
            <a:r>
              <a:rPr lang="en-US" altLang="en-US" sz="2000" b="0" i="1" dirty="0">
                <a:latin typeface="Cambria" panose="02040503050406030204" pitchFamily="18" charset="0"/>
              </a:rPr>
              <a:t> &amp; Barrows v Jackson</a:t>
            </a:r>
            <a:r>
              <a:rPr lang="en-US" altLang="en-US" sz="2000" b="0" dirty="0">
                <a:latin typeface="Cambria" panose="02040503050406030204" pitchFamily="18" charset="0"/>
              </a:rPr>
              <a:t>, 1953 </a:t>
            </a:r>
          </a:p>
          <a:p>
            <a:r>
              <a:rPr lang="en-US" altLang="en-US" sz="2000" b="0" dirty="0">
                <a:latin typeface="Cambria" panose="02040503050406030204" pitchFamily="18" charset="0"/>
              </a:rPr>
              <a:t>In these cases the Supreme Court established that the federal Constitution prohibited state </a:t>
            </a:r>
          </a:p>
          <a:p>
            <a:r>
              <a:rPr lang="en-US" altLang="en-US" sz="2000" b="0" dirty="0">
                <a:latin typeface="Cambria" panose="02040503050406030204" pitchFamily="18" charset="0"/>
              </a:rPr>
              <a:t>courts from enforcing racially restrictive covenants, either by attempting to bar the </a:t>
            </a:r>
          </a:p>
          <a:p>
            <a:r>
              <a:rPr lang="en-US" altLang="en-US" sz="2000" b="0" dirty="0">
                <a:latin typeface="Cambria" panose="02040503050406030204" pitchFamily="18" charset="0"/>
              </a:rPr>
              <a:t>transfer of property in violation of the covenants or by awarding damages, if the transfer </a:t>
            </a:r>
          </a:p>
          <a:p>
            <a:r>
              <a:rPr lang="en-US" altLang="en-US" sz="2000" b="0" dirty="0">
                <a:latin typeface="Cambria" panose="02040503050406030204" pitchFamily="18" charset="0"/>
              </a:rPr>
              <a:t>was permitted.</a:t>
            </a:r>
          </a:p>
        </p:txBody>
      </p:sp>
      <p:sp>
        <p:nvSpPr>
          <p:cNvPr id="34818" name="Text Box 3">
            <a:extLst>
              <a:ext uri="{FF2B5EF4-FFF2-40B4-BE49-F238E27FC236}">
                <a16:creationId xmlns:a16="http://schemas.microsoft.com/office/drawing/2014/main" id="{2306CF40-96C1-AD45-8B2C-D81CDC6FC61D}"/>
              </a:ext>
            </a:extLst>
          </p:cNvPr>
          <p:cNvSpPr txBox="1">
            <a:spLocks noChangeArrowheads="1"/>
          </p:cNvSpPr>
          <p:nvPr/>
        </p:nvSpPr>
        <p:spPr bwMode="auto">
          <a:xfrm>
            <a:off x="4953000" y="228600"/>
            <a:ext cx="2114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3600"/>
              <a:t>Litigation</a:t>
            </a:r>
          </a:p>
        </p:txBody>
      </p:sp>
    </p:spTree>
    <p:extLst>
      <p:ext uri="{BB962C8B-B14F-4D97-AF65-F5344CB8AC3E}">
        <p14:creationId xmlns:p14="http://schemas.microsoft.com/office/powerpoint/2010/main" val="18353907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a:extLst>
              <a:ext uri="{FF2B5EF4-FFF2-40B4-BE49-F238E27FC236}">
                <a16:creationId xmlns:a16="http://schemas.microsoft.com/office/drawing/2014/main" id="{5BAB6B95-C45E-E84E-8BF9-927BBD8B9DE5}"/>
              </a:ext>
            </a:extLst>
          </p:cNvPr>
          <p:cNvSpPr txBox="1">
            <a:spLocks noChangeArrowheads="1"/>
          </p:cNvSpPr>
          <p:nvPr/>
        </p:nvSpPr>
        <p:spPr bwMode="auto">
          <a:xfrm>
            <a:off x="931391" y="3054067"/>
            <a:ext cx="835389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dirty="0">
                <a:latin typeface="Cambria" panose="02040503050406030204" pitchFamily="18" charset="0"/>
              </a:rPr>
              <a:t>After the University of Missouri refused to admit Lloyd Gaines to its law </a:t>
            </a:r>
          </a:p>
          <a:p>
            <a:r>
              <a:rPr lang="en-US" altLang="en-US" sz="2000" b="0" dirty="0">
                <a:latin typeface="Cambria" panose="02040503050406030204" pitchFamily="18" charset="0"/>
              </a:rPr>
              <a:t>school, the Supreme Court invalidated state laws that required African-</a:t>
            </a:r>
          </a:p>
          <a:p>
            <a:r>
              <a:rPr lang="en-US" altLang="en-US" sz="2000" b="0" dirty="0">
                <a:latin typeface="Cambria" panose="02040503050406030204" pitchFamily="18" charset="0"/>
              </a:rPr>
              <a:t>American students to attend out-of-state graduate schools rather than </a:t>
            </a:r>
          </a:p>
          <a:p>
            <a:r>
              <a:rPr lang="en-US" altLang="en-US" sz="2000" b="0" dirty="0">
                <a:latin typeface="Cambria" panose="02040503050406030204" pitchFamily="18" charset="0"/>
              </a:rPr>
              <a:t>admit them to their states’ all-white facilities. The Court left open, however,</a:t>
            </a:r>
          </a:p>
          <a:p>
            <a:r>
              <a:rPr lang="en-US" altLang="en-US" sz="2000" b="0" dirty="0">
                <a:latin typeface="Cambria" panose="02040503050406030204" pitchFamily="18" charset="0"/>
              </a:rPr>
              <a:t>the question of whether, if Missouri had a separate law school for African-</a:t>
            </a:r>
          </a:p>
          <a:p>
            <a:r>
              <a:rPr lang="en-US" altLang="en-US" sz="2000" b="0" dirty="0">
                <a:latin typeface="Cambria" panose="02040503050406030204" pitchFamily="18" charset="0"/>
              </a:rPr>
              <a:t>Americans, the state could have fulfilled its constitutional requirements.</a:t>
            </a:r>
          </a:p>
          <a:p>
            <a:endParaRPr lang="en-US" altLang="en-US" sz="2000" b="0" dirty="0">
              <a:latin typeface="Cambria" panose="02040503050406030204" pitchFamily="18" charset="0"/>
            </a:endParaRPr>
          </a:p>
          <a:p>
            <a:r>
              <a:rPr lang="en-US" altLang="en-US" sz="2000" b="0" dirty="0">
                <a:latin typeface="Cambria" panose="02040503050406030204" pitchFamily="18" charset="0"/>
              </a:rPr>
              <a:t>As a result, southern states quickly began to set up separate graduate</a:t>
            </a:r>
          </a:p>
          <a:p>
            <a:r>
              <a:rPr lang="en-US" altLang="en-US" sz="2000" b="0" dirty="0">
                <a:latin typeface="Cambria" panose="02040503050406030204" pitchFamily="18" charset="0"/>
              </a:rPr>
              <a:t>programs for minorities. The next goal for the NAACP legal team was to</a:t>
            </a:r>
          </a:p>
          <a:p>
            <a:r>
              <a:rPr lang="en-US" altLang="en-US" sz="2000" b="0" dirty="0">
                <a:latin typeface="Cambria" panose="02040503050406030204" pitchFamily="18" charset="0"/>
              </a:rPr>
              <a:t>prove that these hastily assembled programs could not possibly be equal </a:t>
            </a:r>
          </a:p>
          <a:p>
            <a:r>
              <a:rPr lang="en-US" altLang="en-US" sz="2000" b="0" dirty="0">
                <a:latin typeface="Cambria" panose="02040503050406030204" pitchFamily="18" charset="0"/>
              </a:rPr>
              <a:t>to the long established programs that existed for white students.</a:t>
            </a:r>
          </a:p>
        </p:txBody>
      </p:sp>
      <p:sp>
        <p:nvSpPr>
          <p:cNvPr id="34818" name="Text Box 3">
            <a:extLst>
              <a:ext uri="{FF2B5EF4-FFF2-40B4-BE49-F238E27FC236}">
                <a16:creationId xmlns:a16="http://schemas.microsoft.com/office/drawing/2014/main" id="{2306CF40-96C1-AD45-8B2C-D81CDC6FC61D}"/>
              </a:ext>
            </a:extLst>
          </p:cNvPr>
          <p:cNvSpPr txBox="1">
            <a:spLocks noChangeArrowheads="1"/>
          </p:cNvSpPr>
          <p:nvPr/>
        </p:nvSpPr>
        <p:spPr bwMode="auto">
          <a:xfrm>
            <a:off x="2546719" y="138289"/>
            <a:ext cx="658571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t>Litigation</a:t>
            </a:r>
          </a:p>
          <a:p>
            <a:pPr algn="ctr"/>
            <a:r>
              <a:rPr lang="en-US" altLang="en-US" sz="2800" i="1" dirty="0">
                <a:latin typeface="Cambria" panose="02040503050406030204" pitchFamily="18" charset="0"/>
              </a:rPr>
              <a:t>Missouri ex rel. Gaines v. Canada (1938)</a:t>
            </a:r>
            <a:endParaRPr lang="en-US" altLang="en-US" sz="2800" i="1" dirty="0">
              <a:solidFill>
                <a:srgbClr val="000000"/>
              </a:solidFill>
              <a:latin typeface="Cambria" panose="02040503050406030204" pitchFamily="18" charset="0"/>
            </a:endParaRPr>
          </a:p>
        </p:txBody>
      </p:sp>
      <p:pic>
        <p:nvPicPr>
          <p:cNvPr id="4" name="Picture 2">
            <a:extLst>
              <a:ext uri="{FF2B5EF4-FFF2-40B4-BE49-F238E27FC236}">
                <a16:creationId xmlns:a16="http://schemas.microsoft.com/office/drawing/2014/main" id="{08F489F9-0F25-2C45-A11A-015B6E6EDA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72713" y="2064994"/>
            <a:ext cx="2180515" cy="272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B7D6B9D-1DCC-8B4C-B0BD-BF99E93C3A54}"/>
              </a:ext>
            </a:extLst>
          </p:cNvPr>
          <p:cNvSpPr txBox="1"/>
          <p:nvPr/>
        </p:nvSpPr>
        <p:spPr>
          <a:xfrm>
            <a:off x="9776419" y="4811495"/>
            <a:ext cx="1159548" cy="307777"/>
          </a:xfrm>
          <a:prstGeom prst="rect">
            <a:avLst/>
          </a:prstGeom>
          <a:noFill/>
        </p:spPr>
        <p:txBody>
          <a:bodyPr wrap="none" rtlCol="0">
            <a:spAutoFit/>
          </a:bodyPr>
          <a:lstStyle/>
          <a:p>
            <a:r>
              <a:rPr lang="en-US" sz="1400" dirty="0"/>
              <a:t>Lloyd Gaines</a:t>
            </a:r>
          </a:p>
        </p:txBody>
      </p:sp>
      <p:sp>
        <p:nvSpPr>
          <p:cNvPr id="3" name="TextBox 2">
            <a:extLst>
              <a:ext uri="{FF2B5EF4-FFF2-40B4-BE49-F238E27FC236}">
                <a16:creationId xmlns:a16="http://schemas.microsoft.com/office/drawing/2014/main" id="{C71FAF5D-0172-6147-89A0-35FE59A1C2E5}"/>
              </a:ext>
            </a:extLst>
          </p:cNvPr>
          <p:cNvSpPr txBox="1"/>
          <p:nvPr/>
        </p:nvSpPr>
        <p:spPr>
          <a:xfrm>
            <a:off x="931391" y="1319179"/>
            <a:ext cx="8516242" cy="1631216"/>
          </a:xfrm>
          <a:prstGeom prst="rect">
            <a:avLst/>
          </a:prstGeom>
          <a:noFill/>
        </p:spPr>
        <p:txBody>
          <a:bodyPr wrap="none" rtlCol="0">
            <a:spAutoFit/>
          </a:bodyPr>
          <a:lstStyle/>
          <a:p>
            <a:r>
              <a:rPr lang="en-US" sz="2000" dirty="0"/>
              <a:t>Beginning in the 1930s, the National Association for the Advancement </a:t>
            </a:r>
          </a:p>
          <a:p>
            <a:r>
              <a:rPr lang="en-US" sz="2000" dirty="0"/>
              <a:t>of Colored People decided to begin a legal campaign to eliminate segregation</a:t>
            </a:r>
          </a:p>
          <a:p>
            <a:r>
              <a:rPr lang="en-US" sz="2000" dirty="0"/>
              <a:t>in education. Initially, they focused on segregated graduate and professional</a:t>
            </a:r>
          </a:p>
          <a:p>
            <a:r>
              <a:rPr lang="en-US" sz="2000" dirty="0"/>
              <a:t>schools, believing that these schools were most vulnerable to change. These</a:t>
            </a:r>
          </a:p>
          <a:p>
            <a:r>
              <a:rPr lang="en-US" sz="2000" dirty="0"/>
              <a:t>cases eventually led to the </a:t>
            </a:r>
            <a:r>
              <a:rPr lang="en-US" sz="2000" i="1" dirty="0"/>
              <a:t>Brown v Board of Education</a:t>
            </a:r>
            <a:r>
              <a:rPr lang="en-US" sz="2000" dirty="0"/>
              <a:t> decision in 1954.</a:t>
            </a:r>
          </a:p>
        </p:txBody>
      </p:sp>
    </p:spTree>
    <p:extLst>
      <p:ext uri="{BB962C8B-B14F-4D97-AF65-F5344CB8AC3E}">
        <p14:creationId xmlns:p14="http://schemas.microsoft.com/office/powerpoint/2010/main" val="21397366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a:extLst>
              <a:ext uri="{FF2B5EF4-FFF2-40B4-BE49-F238E27FC236}">
                <a16:creationId xmlns:a16="http://schemas.microsoft.com/office/drawing/2014/main" id="{5BAB6B95-C45E-E84E-8BF9-927BBD8B9DE5}"/>
              </a:ext>
            </a:extLst>
          </p:cNvPr>
          <p:cNvSpPr txBox="1">
            <a:spLocks noChangeArrowheads="1"/>
          </p:cNvSpPr>
          <p:nvPr/>
        </p:nvSpPr>
        <p:spPr bwMode="auto">
          <a:xfrm>
            <a:off x="1007534" y="1508793"/>
            <a:ext cx="8152809"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dirty="0">
                <a:latin typeface="Cambria" panose="02040503050406030204" pitchFamily="18" charset="0"/>
              </a:rPr>
              <a:t>The Supreme Court ruled that the state of Oklahoma must provide </a:t>
            </a:r>
          </a:p>
          <a:p>
            <a:r>
              <a:rPr lang="en-US" altLang="en-US" sz="2000" b="0" dirty="0">
                <a:latin typeface="Cambria" panose="02040503050406030204" pitchFamily="18" charset="0"/>
              </a:rPr>
              <a:t>instruction for Blacks equal to that of whites. In order to comply, the </a:t>
            </a:r>
          </a:p>
          <a:p>
            <a:r>
              <a:rPr lang="en-US" altLang="en-US" sz="2000" b="0" dirty="0">
                <a:latin typeface="Cambria" panose="02040503050406030204" pitchFamily="18" charset="0"/>
              </a:rPr>
              <a:t>state of Oklahoma created the Langston University School of Law, </a:t>
            </a:r>
          </a:p>
          <a:p>
            <a:r>
              <a:rPr lang="en-US" altLang="en-US" sz="2000" b="0" dirty="0">
                <a:latin typeface="Cambria" panose="02040503050406030204" pitchFamily="18" charset="0"/>
              </a:rPr>
              <a:t>located at the state capital. </a:t>
            </a:r>
          </a:p>
          <a:p>
            <a:endParaRPr lang="en-US" altLang="en-US" sz="2000" b="0" dirty="0">
              <a:latin typeface="Cambria" panose="02040503050406030204" pitchFamily="18" charset="0"/>
            </a:endParaRPr>
          </a:p>
          <a:p>
            <a:r>
              <a:rPr lang="en-US" altLang="en-US" sz="2000" b="0" dirty="0">
                <a:latin typeface="Cambria" panose="02040503050406030204" pitchFamily="18" charset="0"/>
              </a:rPr>
              <a:t>Further litigation was necessary to prove that this law school was </a:t>
            </a:r>
          </a:p>
          <a:p>
            <a:r>
              <a:rPr lang="en-US" altLang="en-US" sz="2000" b="0" dirty="0">
                <a:latin typeface="Cambria" panose="02040503050406030204" pitchFamily="18" charset="0"/>
              </a:rPr>
              <a:t>inferior to the University of Oklahoma law school. Finally, in 1949, </a:t>
            </a:r>
          </a:p>
          <a:p>
            <a:r>
              <a:rPr lang="en-US" altLang="en-US" sz="2000" b="0" dirty="0" err="1">
                <a:latin typeface="Cambria" panose="02040503050406030204" pitchFamily="18" charset="0"/>
              </a:rPr>
              <a:t>Sipuel</a:t>
            </a:r>
            <a:r>
              <a:rPr lang="en-US" altLang="en-US" sz="2000" b="0" dirty="0">
                <a:latin typeface="Cambria" panose="02040503050406030204" pitchFamily="18" charset="0"/>
              </a:rPr>
              <a:t> was admitted to the University of Oklahoma law school </a:t>
            </a:r>
          </a:p>
          <a:p>
            <a:r>
              <a:rPr lang="en-US" altLang="en-US" sz="2000" b="0" dirty="0">
                <a:latin typeface="Cambria" panose="02040503050406030204" pitchFamily="18" charset="0"/>
              </a:rPr>
              <a:t>becoming the first African American woman to attend an all white </a:t>
            </a:r>
          </a:p>
          <a:p>
            <a:r>
              <a:rPr lang="en-US" altLang="en-US" sz="2000" b="0" dirty="0">
                <a:latin typeface="Cambria" panose="02040503050406030204" pitchFamily="18" charset="0"/>
              </a:rPr>
              <a:t>law school in the South. </a:t>
            </a:r>
          </a:p>
          <a:p>
            <a:endParaRPr lang="en-US" altLang="en-US" sz="2000" b="0" dirty="0">
              <a:latin typeface="Cambria" panose="02040503050406030204" pitchFamily="18" charset="0"/>
            </a:endParaRPr>
          </a:p>
          <a:p>
            <a:r>
              <a:rPr lang="en-US" altLang="en-US" sz="2000" b="0" dirty="0">
                <a:latin typeface="Cambria" panose="02040503050406030204" pitchFamily="18" charset="0"/>
              </a:rPr>
              <a:t>However, he law school gave her a chair marked "colored," and roped </a:t>
            </a:r>
          </a:p>
          <a:p>
            <a:r>
              <a:rPr lang="en-US" altLang="en-US" sz="2000" b="0" dirty="0">
                <a:latin typeface="Cambria" panose="02040503050406030204" pitchFamily="18" charset="0"/>
              </a:rPr>
              <a:t>it off from the rest of the class. In addition, </a:t>
            </a:r>
            <a:r>
              <a:rPr lang="en-US" altLang="en-US" sz="2000" b="0" dirty="0" err="1">
                <a:latin typeface="Cambria" panose="02040503050406030204" pitchFamily="18" charset="0"/>
              </a:rPr>
              <a:t>Sipuel</a:t>
            </a:r>
            <a:r>
              <a:rPr lang="en-US" altLang="en-US" sz="2000" b="0" dirty="0">
                <a:latin typeface="Cambria" panose="02040503050406030204" pitchFamily="18" charset="0"/>
              </a:rPr>
              <a:t> had to eat in a separate </a:t>
            </a:r>
          </a:p>
          <a:p>
            <a:r>
              <a:rPr lang="en-US" altLang="en-US" sz="2000" b="0" dirty="0">
                <a:latin typeface="Cambria" panose="02040503050406030204" pitchFamily="18" charset="0"/>
              </a:rPr>
              <a:t>chained-off guarded area of the law school cafeteria.</a:t>
            </a:r>
            <a:r>
              <a:rPr lang="en-US" altLang="en-US" sz="2400" b="0" dirty="0">
                <a:latin typeface="Cambria" panose="02040503050406030204" pitchFamily="18" charset="0"/>
              </a:rPr>
              <a:t> </a:t>
            </a:r>
          </a:p>
        </p:txBody>
      </p:sp>
      <p:sp>
        <p:nvSpPr>
          <p:cNvPr id="34818" name="Text Box 3">
            <a:extLst>
              <a:ext uri="{FF2B5EF4-FFF2-40B4-BE49-F238E27FC236}">
                <a16:creationId xmlns:a16="http://schemas.microsoft.com/office/drawing/2014/main" id="{2306CF40-96C1-AD45-8B2C-D81CDC6FC61D}"/>
              </a:ext>
            </a:extLst>
          </p:cNvPr>
          <p:cNvSpPr txBox="1">
            <a:spLocks noChangeArrowheads="1"/>
          </p:cNvSpPr>
          <p:nvPr/>
        </p:nvSpPr>
        <p:spPr bwMode="auto">
          <a:xfrm>
            <a:off x="754819" y="138289"/>
            <a:ext cx="101695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t>Litigation</a:t>
            </a:r>
          </a:p>
          <a:p>
            <a:pPr algn="ctr"/>
            <a:r>
              <a:rPr lang="en-US" altLang="en-US" sz="2800" i="1" dirty="0" err="1">
                <a:latin typeface="Cambria" panose="02040503050406030204" pitchFamily="18" charset="0"/>
              </a:rPr>
              <a:t>Sipuel</a:t>
            </a:r>
            <a:r>
              <a:rPr lang="en-US" altLang="en-US" sz="2800" i="1" dirty="0">
                <a:latin typeface="Cambria" panose="02040503050406030204" pitchFamily="18" charset="0"/>
              </a:rPr>
              <a:t> v. Board of Regents of the University of Oklahoma, </a:t>
            </a:r>
            <a:r>
              <a:rPr lang="en-US" altLang="en-US" sz="2800" dirty="0">
                <a:latin typeface="Cambria" panose="02040503050406030204" pitchFamily="18" charset="0"/>
              </a:rPr>
              <a:t>1948</a:t>
            </a:r>
          </a:p>
        </p:txBody>
      </p:sp>
      <p:sp>
        <p:nvSpPr>
          <p:cNvPr id="2" name="TextBox 1">
            <a:extLst>
              <a:ext uri="{FF2B5EF4-FFF2-40B4-BE49-F238E27FC236}">
                <a16:creationId xmlns:a16="http://schemas.microsoft.com/office/drawing/2014/main" id="{DB7D6B9D-1DCC-8B4C-B0BD-BF99E93C3A54}"/>
              </a:ext>
            </a:extLst>
          </p:cNvPr>
          <p:cNvSpPr txBox="1"/>
          <p:nvPr/>
        </p:nvSpPr>
        <p:spPr>
          <a:xfrm>
            <a:off x="9718611" y="5357713"/>
            <a:ext cx="1355051" cy="307777"/>
          </a:xfrm>
          <a:prstGeom prst="rect">
            <a:avLst/>
          </a:prstGeom>
          <a:noFill/>
        </p:spPr>
        <p:txBody>
          <a:bodyPr wrap="none" rtlCol="0">
            <a:spAutoFit/>
          </a:bodyPr>
          <a:lstStyle/>
          <a:p>
            <a:r>
              <a:rPr lang="en-US" sz="1400" dirty="0"/>
              <a:t>Ada Lois </a:t>
            </a:r>
            <a:r>
              <a:rPr lang="en-US" sz="1400" dirty="0" err="1"/>
              <a:t>Sipuel</a:t>
            </a:r>
            <a:endParaRPr lang="en-US" sz="1400" dirty="0"/>
          </a:p>
        </p:txBody>
      </p:sp>
      <p:pic>
        <p:nvPicPr>
          <p:cNvPr id="3" name="Picture 2">
            <a:extLst>
              <a:ext uri="{FF2B5EF4-FFF2-40B4-BE49-F238E27FC236}">
                <a16:creationId xmlns:a16="http://schemas.microsoft.com/office/drawing/2014/main" id="{A3CB6C37-31C5-3646-8716-1AA721A22792}"/>
              </a:ext>
            </a:extLst>
          </p:cNvPr>
          <p:cNvPicPr>
            <a:picLocks noChangeAspect="1"/>
          </p:cNvPicPr>
          <p:nvPr/>
        </p:nvPicPr>
        <p:blipFill>
          <a:blip r:embed="rId2"/>
          <a:stretch>
            <a:fillRect/>
          </a:stretch>
        </p:blipFill>
        <p:spPr>
          <a:xfrm>
            <a:off x="9259979" y="2419373"/>
            <a:ext cx="2272316" cy="2938340"/>
          </a:xfrm>
          <a:prstGeom prst="rect">
            <a:avLst/>
          </a:prstGeom>
        </p:spPr>
      </p:pic>
    </p:spTree>
    <p:extLst>
      <p:ext uri="{BB962C8B-B14F-4D97-AF65-F5344CB8AC3E}">
        <p14:creationId xmlns:p14="http://schemas.microsoft.com/office/powerpoint/2010/main" val="4265366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a:extLst>
              <a:ext uri="{FF2B5EF4-FFF2-40B4-BE49-F238E27FC236}">
                <a16:creationId xmlns:a16="http://schemas.microsoft.com/office/drawing/2014/main" id="{5BAB6B95-C45E-E84E-8BF9-927BBD8B9DE5}"/>
              </a:ext>
            </a:extLst>
          </p:cNvPr>
          <p:cNvSpPr txBox="1">
            <a:spLocks noChangeArrowheads="1"/>
          </p:cNvSpPr>
          <p:nvPr/>
        </p:nvSpPr>
        <p:spPr bwMode="auto">
          <a:xfrm>
            <a:off x="860778" y="5173145"/>
            <a:ext cx="1024825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dirty="0">
                <a:latin typeface="Cambria" panose="02040503050406030204" pitchFamily="18" charset="0"/>
              </a:rPr>
              <a:t>The Supreme Court holds that an African-American student admitted to a formerly all-white </a:t>
            </a:r>
          </a:p>
          <a:p>
            <a:r>
              <a:rPr lang="en-US" altLang="en-US" sz="2000" b="0" dirty="0">
                <a:latin typeface="Cambria" panose="02040503050406030204" pitchFamily="18" charset="0"/>
              </a:rPr>
              <a:t>graduate school could not be subjected to practices of segregation that interfered with </a:t>
            </a:r>
          </a:p>
          <a:p>
            <a:r>
              <a:rPr lang="en-US" altLang="en-US" sz="2000" b="0" dirty="0">
                <a:latin typeface="Cambria" panose="02040503050406030204" pitchFamily="18" charset="0"/>
              </a:rPr>
              <a:t>meaningful classroom instruction and interaction with other students, such as making a </a:t>
            </a:r>
          </a:p>
          <a:p>
            <a:r>
              <a:rPr lang="en-US" altLang="en-US" sz="2000" b="0" dirty="0">
                <a:latin typeface="Cambria" panose="02040503050406030204" pitchFamily="18" charset="0"/>
              </a:rPr>
              <a:t>student sit in the classroom doorway, isolated from the professor and other students.</a:t>
            </a:r>
          </a:p>
        </p:txBody>
      </p:sp>
      <p:sp>
        <p:nvSpPr>
          <p:cNvPr id="34818" name="Text Box 3">
            <a:extLst>
              <a:ext uri="{FF2B5EF4-FFF2-40B4-BE49-F238E27FC236}">
                <a16:creationId xmlns:a16="http://schemas.microsoft.com/office/drawing/2014/main" id="{2306CF40-96C1-AD45-8B2C-D81CDC6FC61D}"/>
              </a:ext>
            </a:extLst>
          </p:cNvPr>
          <p:cNvSpPr txBox="1">
            <a:spLocks noChangeArrowheads="1"/>
          </p:cNvSpPr>
          <p:nvPr/>
        </p:nvSpPr>
        <p:spPr bwMode="auto">
          <a:xfrm>
            <a:off x="2307936" y="138289"/>
            <a:ext cx="706328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t>Litigation</a:t>
            </a:r>
          </a:p>
          <a:p>
            <a:r>
              <a:rPr lang="en-US" altLang="en-US" sz="2800" i="1" dirty="0">
                <a:latin typeface="Cambria" panose="02040503050406030204" pitchFamily="18" charset="0"/>
              </a:rPr>
              <a:t>McLaurin v. Oklahoma State Regents, </a:t>
            </a:r>
            <a:r>
              <a:rPr lang="en-US" altLang="en-US" sz="2800" dirty="0">
                <a:latin typeface="Cambria" panose="02040503050406030204" pitchFamily="18" charset="0"/>
              </a:rPr>
              <a:t>1950</a:t>
            </a:r>
            <a:endParaRPr lang="en-US" altLang="en-US" sz="2800" dirty="0">
              <a:solidFill>
                <a:srgbClr val="000000"/>
              </a:solidFill>
              <a:latin typeface="Cambria" panose="02040503050406030204" pitchFamily="18" charset="0"/>
            </a:endParaRPr>
          </a:p>
        </p:txBody>
      </p:sp>
      <p:pic>
        <p:nvPicPr>
          <p:cNvPr id="6" name="Picture 2">
            <a:extLst>
              <a:ext uri="{FF2B5EF4-FFF2-40B4-BE49-F238E27FC236}">
                <a16:creationId xmlns:a16="http://schemas.microsoft.com/office/drawing/2014/main" id="{51F8D5C7-48B7-FC47-9681-364853600C5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53094" y="1402657"/>
            <a:ext cx="3863622" cy="358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7847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257B9-92E7-6C4B-8485-E79C55F68304}"/>
              </a:ext>
            </a:extLst>
          </p:cNvPr>
          <p:cNvPicPr>
            <a:picLocks noChangeAspect="1"/>
          </p:cNvPicPr>
          <p:nvPr/>
        </p:nvPicPr>
        <p:blipFill>
          <a:blip r:embed="rId2"/>
          <a:stretch>
            <a:fillRect/>
          </a:stretch>
        </p:blipFill>
        <p:spPr>
          <a:xfrm>
            <a:off x="2909872" y="933918"/>
            <a:ext cx="6372256" cy="4243173"/>
          </a:xfrm>
          <a:prstGeom prst="rect">
            <a:avLst/>
          </a:prstGeom>
        </p:spPr>
      </p:pic>
      <p:sp>
        <p:nvSpPr>
          <p:cNvPr id="3" name="TextBox 2">
            <a:extLst>
              <a:ext uri="{FF2B5EF4-FFF2-40B4-BE49-F238E27FC236}">
                <a16:creationId xmlns:a16="http://schemas.microsoft.com/office/drawing/2014/main" id="{88F85AC7-3089-6946-A547-526F037EEF9E}"/>
              </a:ext>
            </a:extLst>
          </p:cNvPr>
          <p:cNvSpPr txBox="1"/>
          <p:nvPr/>
        </p:nvSpPr>
        <p:spPr>
          <a:xfrm>
            <a:off x="2292906" y="95315"/>
            <a:ext cx="7460825" cy="646331"/>
          </a:xfrm>
          <a:prstGeom prst="rect">
            <a:avLst/>
          </a:prstGeom>
          <a:noFill/>
        </p:spPr>
        <p:txBody>
          <a:bodyPr wrap="none" rtlCol="0">
            <a:spAutoFit/>
          </a:bodyPr>
          <a:lstStyle/>
          <a:p>
            <a:r>
              <a:rPr lang="en-US" sz="3600" b="1" dirty="0"/>
              <a:t>Types of Collective Behavior: Riots</a:t>
            </a:r>
          </a:p>
        </p:txBody>
      </p:sp>
      <p:sp>
        <p:nvSpPr>
          <p:cNvPr id="4" name="TextBox 3">
            <a:extLst>
              <a:ext uri="{FF2B5EF4-FFF2-40B4-BE49-F238E27FC236}">
                <a16:creationId xmlns:a16="http://schemas.microsoft.com/office/drawing/2014/main" id="{6273F7F8-94A7-1E42-A651-77481536A1D1}"/>
              </a:ext>
            </a:extLst>
          </p:cNvPr>
          <p:cNvSpPr txBox="1"/>
          <p:nvPr/>
        </p:nvSpPr>
        <p:spPr>
          <a:xfrm>
            <a:off x="1580322" y="5369363"/>
            <a:ext cx="9180205" cy="1015663"/>
          </a:xfrm>
          <a:prstGeom prst="rect">
            <a:avLst/>
          </a:prstGeom>
          <a:noFill/>
        </p:spPr>
        <p:txBody>
          <a:bodyPr wrap="none" rtlCol="0">
            <a:spAutoFit/>
          </a:bodyPr>
          <a:lstStyle/>
          <a:p>
            <a:r>
              <a:rPr lang="en-US" sz="2000" dirty="0"/>
              <a:t>A riot is a social eruption that is highly emotional, violent, and undirected – </a:t>
            </a:r>
          </a:p>
          <a:p>
            <a:r>
              <a:rPr lang="en-US" sz="2000" dirty="0"/>
              <a:t>it usually has no clear goal, except to express dis-satisfaction. The cause is typically</a:t>
            </a:r>
          </a:p>
          <a:p>
            <a:r>
              <a:rPr lang="en-US" sz="2000" dirty="0"/>
              <a:t>some longstanding grievance. It is usually ignited by a particular  incident.</a:t>
            </a:r>
          </a:p>
        </p:txBody>
      </p:sp>
    </p:spTree>
    <p:extLst>
      <p:ext uri="{BB962C8B-B14F-4D97-AF65-F5344CB8AC3E}">
        <p14:creationId xmlns:p14="http://schemas.microsoft.com/office/powerpoint/2010/main" val="29688297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a:extLst>
              <a:ext uri="{FF2B5EF4-FFF2-40B4-BE49-F238E27FC236}">
                <a16:creationId xmlns:a16="http://schemas.microsoft.com/office/drawing/2014/main" id="{5BAB6B95-C45E-E84E-8BF9-927BBD8B9DE5}"/>
              </a:ext>
            </a:extLst>
          </p:cNvPr>
          <p:cNvSpPr txBox="1">
            <a:spLocks noChangeArrowheads="1"/>
          </p:cNvSpPr>
          <p:nvPr/>
        </p:nvSpPr>
        <p:spPr bwMode="auto">
          <a:xfrm>
            <a:off x="887333" y="2459504"/>
            <a:ext cx="830746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dirty="0">
                <a:latin typeface="Cambria" panose="02040503050406030204" pitchFamily="18" charset="0"/>
              </a:rPr>
              <a:t>The Supreme Court rules that a separate law school hastily established for </a:t>
            </a:r>
          </a:p>
          <a:p>
            <a:r>
              <a:rPr lang="en-US" altLang="en-US" sz="2000" b="0" dirty="0">
                <a:latin typeface="Cambria" panose="02040503050406030204" pitchFamily="18" charset="0"/>
              </a:rPr>
              <a:t>black students to prevent their having to be admitted to the previously </a:t>
            </a:r>
          </a:p>
          <a:p>
            <a:r>
              <a:rPr lang="en-US" altLang="en-US" sz="2000" b="0" dirty="0">
                <a:latin typeface="Cambria" panose="02040503050406030204" pitchFamily="18" charset="0"/>
              </a:rPr>
              <a:t>all-white University of Texas School of Law could not provide a legal </a:t>
            </a:r>
          </a:p>
          <a:p>
            <a:r>
              <a:rPr lang="en-US" altLang="en-US" sz="2000" b="0" dirty="0">
                <a:latin typeface="Cambria" panose="02040503050406030204" pitchFamily="18" charset="0"/>
              </a:rPr>
              <a:t>education "equal" to that available to white students. The Court ordered </a:t>
            </a:r>
          </a:p>
          <a:p>
            <a:r>
              <a:rPr lang="en-US" altLang="en-US" sz="2000" b="0" dirty="0">
                <a:latin typeface="Cambria" panose="02040503050406030204" pitchFamily="18" charset="0"/>
              </a:rPr>
              <a:t>the admission of Herman Marion </a:t>
            </a:r>
            <a:r>
              <a:rPr lang="en-US" altLang="en-US" sz="2000" b="0" dirty="0" err="1">
                <a:latin typeface="Cambria" panose="02040503050406030204" pitchFamily="18" charset="0"/>
              </a:rPr>
              <a:t>Sweatt</a:t>
            </a:r>
            <a:r>
              <a:rPr lang="en-US" altLang="en-US" sz="2000" b="0" dirty="0">
                <a:latin typeface="Cambria" panose="02040503050406030204" pitchFamily="18" charset="0"/>
              </a:rPr>
              <a:t> to the University of Texas Law </a:t>
            </a:r>
          </a:p>
          <a:p>
            <a:r>
              <a:rPr lang="en-US" altLang="en-US" sz="2000" b="0" dirty="0">
                <a:latin typeface="Cambria" panose="02040503050406030204" pitchFamily="18" charset="0"/>
              </a:rPr>
              <a:t>School.</a:t>
            </a:r>
          </a:p>
        </p:txBody>
      </p:sp>
      <p:sp>
        <p:nvSpPr>
          <p:cNvPr id="34818" name="Text Box 3">
            <a:extLst>
              <a:ext uri="{FF2B5EF4-FFF2-40B4-BE49-F238E27FC236}">
                <a16:creationId xmlns:a16="http://schemas.microsoft.com/office/drawing/2014/main" id="{2306CF40-96C1-AD45-8B2C-D81CDC6FC61D}"/>
              </a:ext>
            </a:extLst>
          </p:cNvPr>
          <p:cNvSpPr txBox="1">
            <a:spLocks noChangeArrowheads="1"/>
          </p:cNvSpPr>
          <p:nvPr/>
        </p:nvSpPr>
        <p:spPr bwMode="auto">
          <a:xfrm>
            <a:off x="3900519" y="138289"/>
            <a:ext cx="387811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t>Litigation</a:t>
            </a:r>
          </a:p>
          <a:p>
            <a:r>
              <a:rPr lang="en-US" altLang="en-US" sz="2800" i="1" dirty="0" err="1">
                <a:latin typeface="Cambria" panose="02040503050406030204" pitchFamily="18" charset="0"/>
              </a:rPr>
              <a:t>Sweatt</a:t>
            </a:r>
            <a:r>
              <a:rPr lang="en-US" altLang="en-US" sz="2800" i="1" dirty="0">
                <a:latin typeface="Cambria" panose="02040503050406030204" pitchFamily="18" charset="0"/>
              </a:rPr>
              <a:t> v. Painter, </a:t>
            </a:r>
            <a:r>
              <a:rPr lang="en-US" altLang="en-US" sz="2800" dirty="0">
                <a:latin typeface="Cambria" panose="02040503050406030204" pitchFamily="18" charset="0"/>
              </a:rPr>
              <a:t>1950</a:t>
            </a:r>
            <a:endParaRPr lang="en-US" altLang="en-US" sz="1400" b="0" dirty="0">
              <a:solidFill>
                <a:srgbClr val="000000"/>
              </a:solidFill>
              <a:latin typeface="Cambria" panose="02040503050406030204" pitchFamily="18" charset="0"/>
            </a:endParaRPr>
          </a:p>
        </p:txBody>
      </p:sp>
      <p:pic>
        <p:nvPicPr>
          <p:cNvPr id="5" name="Picture 3">
            <a:extLst>
              <a:ext uri="{FF2B5EF4-FFF2-40B4-BE49-F238E27FC236}">
                <a16:creationId xmlns:a16="http://schemas.microsoft.com/office/drawing/2014/main" id="{9B8E2CBF-422A-7D4B-97A7-3C8BFF9E37A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94800" y="1651012"/>
            <a:ext cx="2233024" cy="3575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8B04FB8-B19B-F749-9BF6-D5E2A136386E}"/>
              </a:ext>
            </a:extLst>
          </p:cNvPr>
          <p:cNvSpPr txBox="1"/>
          <p:nvPr/>
        </p:nvSpPr>
        <p:spPr>
          <a:xfrm>
            <a:off x="9625675" y="5226756"/>
            <a:ext cx="1371273" cy="307777"/>
          </a:xfrm>
          <a:prstGeom prst="rect">
            <a:avLst/>
          </a:prstGeom>
          <a:noFill/>
        </p:spPr>
        <p:txBody>
          <a:bodyPr wrap="none" rtlCol="0">
            <a:spAutoFit/>
          </a:bodyPr>
          <a:lstStyle/>
          <a:p>
            <a:r>
              <a:rPr lang="en-US" sz="1400" dirty="0"/>
              <a:t>Herman </a:t>
            </a:r>
            <a:r>
              <a:rPr lang="en-US" sz="1400" dirty="0" err="1"/>
              <a:t>Sweatt</a:t>
            </a:r>
            <a:endParaRPr lang="en-US" sz="1400" dirty="0"/>
          </a:p>
        </p:txBody>
      </p:sp>
    </p:spTree>
    <p:extLst>
      <p:ext uri="{BB962C8B-B14F-4D97-AF65-F5344CB8AC3E}">
        <p14:creationId xmlns:p14="http://schemas.microsoft.com/office/powerpoint/2010/main" val="16218229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a:extLst>
              <a:ext uri="{FF2B5EF4-FFF2-40B4-BE49-F238E27FC236}">
                <a16:creationId xmlns:a16="http://schemas.microsoft.com/office/drawing/2014/main" id="{2306CF40-96C1-AD45-8B2C-D81CDC6FC61D}"/>
              </a:ext>
            </a:extLst>
          </p:cNvPr>
          <p:cNvSpPr txBox="1">
            <a:spLocks noChangeArrowheads="1"/>
          </p:cNvSpPr>
          <p:nvPr/>
        </p:nvSpPr>
        <p:spPr bwMode="auto">
          <a:xfrm>
            <a:off x="2970232" y="138289"/>
            <a:ext cx="573868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t>Litigation</a:t>
            </a:r>
          </a:p>
          <a:p>
            <a:r>
              <a:rPr lang="en-US" altLang="en-US" sz="2800" i="1" dirty="0">
                <a:latin typeface="Cambria" panose="02040503050406030204" pitchFamily="18" charset="0"/>
              </a:rPr>
              <a:t>Brown v. Board of Education</a:t>
            </a:r>
            <a:r>
              <a:rPr lang="en-US" altLang="en-US" sz="2800" dirty="0">
                <a:latin typeface="Cambria" panose="02040503050406030204" pitchFamily="18" charset="0"/>
              </a:rPr>
              <a:t>, 1954</a:t>
            </a:r>
          </a:p>
        </p:txBody>
      </p:sp>
      <p:pic>
        <p:nvPicPr>
          <p:cNvPr id="6" name="Picture 3">
            <a:extLst>
              <a:ext uri="{FF2B5EF4-FFF2-40B4-BE49-F238E27FC236}">
                <a16:creationId xmlns:a16="http://schemas.microsoft.com/office/drawing/2014/main" id="{9D1461F8-EE45-0A43-8041-6905D33353AE}"/>
              </a:ext>
            </a:extLst>
          </p:cNvPr>
          <p:cNvPicPr>
            <a:picLocks noChangeAspect="1" noChangeArrowheads="1"/>
          </p:cNvPicPr>
          <p:nvPr/>
        </p:nvPicPr>
        <p:blipFill>
          <a:blip r:embed="rId2" cstate="screen">
            <a:lum bright="6000" contrast="8000"/>
            <a:extLst>
              <a:ext uri="{28A0092B-C50C-407E-A947-70E740481C1C}">
                <a14:useLocalDpi xmlns:a14="http://schemas.microsoft.com/office/drawing/2010/main"/>
              </a:ext>
            </a:extLst>
          </a:blip>
          <a:srcRect/>
          <a:stretch>
            <a:fillRect/>
          </a:stretch>
        </p:blipFill>
        <p:spPr bwMode="auto">
          <a:xfrm>
            <a:off x="2516168" y="1373187"/>
            <a:ext cx="6705600"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93170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a:extLst>
              <a:ext uri="{FF2B5EF4-FFF2-40B4-BE49-F238E27FC236}">
                <a16:creationId xmlns:a16="http://schemas.microsoft.com/office/drawing/2014/main" id="{2306CF40-96C1-AD45-8B2C-D81CDC6FC61D}"/>
              </a:ext>
            </a:extLst>
          </p:cNvPr>
          <p:cNvSpPr txBox="1">
            <a:spLocks noChangeArrowheads="1"/>
          </p:cNvSpPr>
          <p:nvPr/>
        </p:nvSpPr>
        <p:spPr bwMode="auto">
          <a:xfrm>
            <a:off x="3587484" y="138289"/>
            <a:ext cx="450418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t>Legislation</a:t>
            </a:r>
          </a:p>
          <a:p>
            <a:r>
              <a:rPr lang="en-US" altLang="en-US" sz="2800" dirty="0">
                <a:latin typeface="Times New Roman" panose="02020603050405020304" pitchFamily="18" charset="0"/>
              </a:rPr>
              <a:t>The Civil Rights Act of 1964</a:t>
            </a:r>
            <a:endParaRPr lang="en-US" altLang="en-US" sz="1800" b="0" dirty="0">
              <a:latin typeface="Times New Roman" panose="02020603050405020304" pitchFamily="18" charset="0"/>
            </a:endParaRPr>
          </a:p>
        </p:txBody>
      </p:sp>
      <p:pic>
        <p:nvPicPr>
          <p:cNvPr id="4" name="Picture 2">
            <a:extLst>
              <a:ext uri="{FF2B5EF4-FFF2-40B4-BE49-F238E27FC236}">
                <a16:creationId xmlns:a16="http://schemas.microsoft.com/office/drawing/2014/main" id="{5366EA50-B818-CE48-9B67-90C7BBBFFE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25768" y="1373187"/>
            <a:ext cx="54864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4880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a:extLst>
              <a:ext uri="{FF2B5EF4-FFF2-40B4-BE49-F238E27FC236}">
                <a16:creationId xmlns:a16="http://schemas.microsoft.com/office/drawing/2014/main" id="{2306CF40-96C1-AD45-8B2C-D81CDC6FC61D}"/>
              </a:ext>
            </a:extLst>
          </p:cNvPr>
          <p:cNvSpPr txBox="1">
            <a:spLocks noChangeArrowheads="1"/>
          </p:cNvSpPr>
          <p:nvPr/>
        </p:nvSpPr>
        <p:spPr bwMode="auto">
          <a:xfrm>
            <a:off x="3456518" y="138289"/>
            <a:ext cx="476611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t>Legislation</a:t>
            </a:r>
          </a:p>
          <a:p>
            <a:r>
              <a:rPr lang="en-US" altLang="en-US" sz="2800" dirty="0">
                <a:latin typeface="Times New Roman" panose="02020603050405020304" pitchFamily="18" charset="0"/>
              </a:rPr>
              <a:t>The Voting Rights Act of 1965</a:t>
            </a:r>
            <a:endParaRPr lang="en-US" altLang="en-US" sz="1800" b="0" dirty="0">
              <a:latin typeface="Times New Roman" panose="02020603050405020304" pitchFamily="18" charset="0"/>
            </a:endParaRPr>
          </a:p>
        </p:txBody>
      </p:sp>
      <p:pic>
        <p:nvPicPr>
          <p:cNvPr id="5" name="Picture 4">
            <a:extLst>
              <a:ext uri="{FF2B5EF4-FFF2-40B4-BE49-F238E27FC236}">
                <a16:creationId xmlns:a16="http://schemas.microsoft.com/office/drawing/2014/main" id="{C7D5A96E-85FD-3945-A40E-8DD3CAD0835F}"/>
              </a:ext>
            </a:extLst>
          </p:cNvPr>
          <p:cNvPicPr>
            <a:picLocks noChangeAspect="1" noChangeArrowheads="1"/>
          </p:cNvPicPr>
          <p:nvPr/>
        </p:nvPicPr>
        <p:blipFill>
          <a:blip r:embed="rId2">
            <a:lum bright="16000" contrast="40000"/>
            <a:extLst>
              <a:ext uri="{28A0092B-C50C-407E-A947-70E740481C1C}">
                <a14:useLocalDpi xmlns:a14="http://schemas.microsoft.com/office/drawing/2010/main"/>
              </a:ext>
            </a:extLst>
          </a:blip>
          <a:srcRect/>
          <a:stretch>
            <a:fillRect/>
          </a:stretch>
        </p:blipFill>
        <p:spPr bwMode="auto">
          <a:xfrm>
            <a:off x="2562578" y="1373186"/>
            <a:ext cx="6626578" cy="447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2343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a:extLst>
              <a:ext uri="{FF2B5EF4-FFF2-40B4-BE49-F238E27FC236}">
                <a16:creationId xmlns:a16="http://schemas.microsoft.com/office/drawing/2014/main" id="{744CDA1E-8942-DA4A-A40A-AED1B627C72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68889" y="1524001"/>
            <a:ext cx="4568663" cy="302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 Box 3">
            <a:extLst>
              <a:ext uri="{FF2B5EF4-FFF2-40B4-BE49-F238E27FC236}">
                <a16:creationId xmlns:a16="http://schemas.microsoft.com/office/drawing/2014/main" id="{47BCC5A3-08E0-5740-B942-3FF647326C76}"/>
              </a:ext>
            </a:extLst>
          </p:cNvPr>
          <p:cNvSpPr txBox="1">
            <a:spLocks noChangeArrowheads="1"/>
          </p:cNvSpPr>
          <p:nvPr/>
        </p:nvSpPr>
        <p:spPr bwMode="auto">
          <a:xfrm>
            <a:off x="1056479" y="4682068"/>
            <a:ext cx="10079041"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dirty="0">
                <a:latin typeface="Cambria" panose="02040503050406030204" pitchFamily="18" charset="0"/>
              </a:rPr>
              <a:t>A group of Negro students from North Carolina A&amp;T College, who were refused service at </a:t>
            </a:r>
          </a:p>
          <a:p>
            <a:r>
              <a:rPr lang="en-US" altLang="en-US" sz="2000" b="0" dirty="0">
                <a:latin typeface="Cambria" panose="02040503050406030204" pitchFamily="18" charset="0"/>
              </a:rPr>
              <a:t>a luncheon counter reserved for white customers, staged a sit-down strike at the F. W. </a:t>
            </a:r>
          </a:p>
          <a:p>
            <a:r>
              <a:rPr lang="en-US" altLang="en-US" sz="2000" b="0" dirty="0">
                <a:latin typeface="Cambria" panose="02040503050406030204" pitchFamily="18" charset="0"/>
              </a:rPr>
              <a:t>Woolworth store in Greensboro. Ronald Martin, Robert Patterson and Mark Martin are </a:t>
            </a:r>
          </a:p>
          <a:p>
            <a:r>
              <a:rPr lang="en-US" altLang="en-US" sz="2000" b="0" dirty="0">
                <a:latin typeface="Cambria" panose="02040503050406030204" pitchFamily="18" charset="0"/>
              </a:rPr>
              <a:t>shown here as they stayed seated throughout the day. The white woman at left came to the </a:t>
            </a:r>
          </a:p>
          <a:p>
            <a:r>
              <a:rPr lang="en-US" altLang="en-US" sz="2000" b="0" dirty="0">
                <a:latin typeface="Cambria" panose="02040503050406030204" pitchFamily="18" charset="0"/>
              </a:rPr>
              <a:t>counter for lunch but decided not to sit down.</a:t>
            </a:r>
          </a:p>
        </p:txBody>
      </p:sp>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1711390" y="180622"/>
            <a:ext cx="864698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Sit-Ins</a:t>
            </a:r>
          </a:p>
          <a:p>
            <a:pPr algn="ctr"/>
            <a:r>
              <a:rPr lang="en-US" altLang="en-US" sz="2800" dirty="0">
                <a:latin typeface="Cambria" panose="02040503050406030204" pitchFamily="18" charset="0"/>
              </a:rPr>
              <a:t>Greensboro, North Carolina Sit-in, February 1, 1960</a:t>
            </a:r>
          </a:p>
        </p:txBody>
      </p:sp>
    </p:spTree>
    <p:extLst>
      <p:ext uri="{BB962C8B-B14F-4D97-AF65-F5344CB8AC3E}">
        <p14:creationId xmlns:p14="http://schemas.microsoft.com/office/powerpoint/2010/main" val="2554117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a:extLst>
              <a:ext uri="{FF2B5EF4-FFF2-40B4-BE49-F238E27FC236}">
                <a16:creationId xmlns:a16="http://schemas.microsoft.com/office/drawing/2014/main" id="{47BCC5A3-08E0-5740-B942-3FF647326C76}"/>
              </a:ext>
            </a:extLst>
          </p:cNvPr>
          <p:cNvSpPr txBox="1">
            <a:spLocks noChangeArrowheads="1"/>
          </p:cNvSpPr>
          <p:nvPr/>
        </p:nvSpPr>
        <p:spPr bwMode="auto">
          <a:xfrm>
            <a:off x="1056479" y="4682068"/>
            <a:ext cx="10084171"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dirty="0">
                <a:latin typeface="Cambria" panose="02040503050406030204" pitchFamily="18" charset="0"/>
              </a:rPr>
              <a:t>Hundreds of students, civil rights organizations, churches, and members of the community </a:t>
            </a:r>
          </a:p>
          <a:p>
            <a:r>
              <a:rPr lang="en-US" altLang="en-US" sz="2000" b="0" dirty="0">
                <a:latin typeface="Cambria" panose="02040503050406030204" pitchFamily="18" charset="0"/>
              </a:rPr>
              <a:t>joined in a six-month-long protest at the lunch counter and, later, organized an economic </a:t>
            </a:r>
          </a:p>
          <a:p>
            <a:r>
              <a:rPr lang="en-US" altLang="en-US" sz="2000" b="0" dirty="0">
                <a:latin typeface="Cambria" panose="02040503050406030204" pitchFamily="18" charset="0"/>
              </a:rPr>
              <a:t>boycott of the store. Their defiance heightened many Americans' awareness of racial </a:t>
            </a:r>
          </a:p>
          <a:p>
            <a:r>
              <a:rPr lang="en-US" altLang="en-US" sz="2000" b="0" dirty="0">
                <a:latin typeface="Cambria" panose="02040503050406030204" pitchFamily="18" charset="0"/>
              </a:rPr>
              <a:t>injustice and ultimately led to the desegregation of the F. </a:t>
            </a:r>
            <a:r>
              <a:rPr lang="en-US" altLang="en-US" sz="2000" b="0" dirty="0" err="1">
                <a:latin typeface="Cambria" panose="02040503050406030204" pitchFamily="18" charset="0"/>
              </a:rPr>
              <a:t>W.Woolworth</a:t>
            </a:r>
            <a:r>
              <a:rPr lang="en-US" altLang="en-US" sz="2000" b="0" dirty="0">
                <a:latin typeface="Cambria" panose="02040503050406030204" pitchFamily="18" charset="0"/>
              </a:rPr>
              <a:t> lunch counter on </a:t>
            </a:r>
          </a:p>
          <a:p>
            <a:r>
              <a:rPr lang="en-US" altLang="en-US" sz="2000" b="0" dirty="0">
                <a:latin typeface="Cambria" panose="02040503050406030204" pitchFamily="18" charset="0"/>
              </a:rPr>
              <a:t>July 25, 1960.</a:t>
            </a:r>
          </a:p>
        </p:txBody>
      </p:sp>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1711390" y="180622"/>
            <a:ext cx="864698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Sit-Ins</a:t>
            </a:r>
          </a:p>
          <a:p>
            <a:pPr algn="ctr"/>
            <a:r>
              <a:rPr lang="en-US" altLang="en-US" sz="2800" dirty="0">
                <a:latin typeface="Cambria" panose="02040503050406030204" pitchFamily="18" charset="0"/>
              </a:rPr>
              <a:t>Greensboro, North Carolina Sit-in, February 1, 1960</a:t>
            </a:r>
          </a:p>
        </p:txBody>
      </p:sp>
      <p:pic>
        <p:nvPicPr>
          <p:cNvPr id="5" name="Picture 5">
            <a:extLst>
              <a:ext uri="{FF2B5EF4-FFF2-40B4-BE49-F238E27FC236}">
                <a16:creationId xmlns:a16="http://schemas.microsoft.com/office/drawing/2014/main" id="{FD859D85-68BD-6749-BA3F-C994F38E1D5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8962" y="1501424"/>
            <a:ext cx="4274075" cy="302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21562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a:extLst>
              <a:ext uri="{FF2B5EF4-FFF2-40B4-BE49-F238E27FC236}">
                <a16:creationId xmlns:a16="http://schemas.microsoft.com/office/drawing/2014/main" id="{47BCC5A3-08E0-5740-B942-3FF647326C76}"/>
              </a:ext>
            </a:extLst>
          </p:cNvPr>
          <p:cNvSpPr txBox="1">
            <a:spLocks noChangeArrowheads="1"/>
          </p:cNvSpPr>
          <p:nvPr/>
        </p:nvSpPr>
        <p:spPr bwMode="auto">
          <a:xfrm>
            <a:off x="1008677" y="5176095"/>
            <a:ext cx="1017464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altLang="en-US" sz="2000" b="0" dirty="0">
                <a:latin typeface="Cambria" panose="02040503050406030204" pitchFamily="18" charset="0"/>
              </a:rPr>
              <a:t>On several occasions, angry white young men physically attacked the protesters. By the end </a:t>
            </a:r>
          </a:p>
          <a:p>
            <a:r>
              <a:rPr lang="en-US" altLang="en-US" sz="2000" b="0" dirty="0">
                <a:latin typeface="Cambria" panose="02040503050406030204" pitchFamily="18" charset="0"/>
              </a:rPr>
              <a:t>of 1960, nearly seventy thousand people had participated in sit-ins in 150 cities. Roughly </a:t>
            </a:r>
          </a:p>
          <a:p>
            <a:r>
              <a:rPr lang="en-US" altLang="en-US" sz="2000" b="0" dirty="0">
                <a:latin typeface="Cambria" panose="02040503050406030204" pitchFamily="18" charset="0"/>
              </a:rPr>
              <a:t>three thousand six hundred people had been arrested. At least 50 percent of those who </a:t>
            </a:r>
          </a:p>
          <a:p>
            <a:r>
              <a:rPr lang="en-US" altLang="en-US" sz="2000" b="0" dirty="0">
                <a:latin typeface="Cambria" panose="02040503050406030204" pitchFamily="18" charset="0"/>
              </a:rPr>
              <a:t>participated were women.</a:t>
            </a:r>
          </a:p>
        </p:txBody>
      </p:sp>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1711390" y="180622"/>
            <a:ext cx="864698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Sit-Ins</a:t>
            </a:r>
          </a:p>
          <a:p>
            <a:pPr algn="ctr"/>
            <a:r>
              <a:rPr lang="en-US" altLang="en-US" sz="2800" dirty="0">
                <a:latin typeface="Cambria" panose="02040503050406030204" pitchFamily="18" charset="0"/>
              </a:rPr>
              <a:t>Greensboro, North Carolina Sit-in, February 1, 1960</a:t>
            </a:r>
          </a:p>
        </p:txBody>
      </p:sp>
      <p:pic>
        <p:nvPicPr>
          <p:cNvPr id="5" name="Picture 2">
            <a:extLst>
              <a:ext uri="{FF2B5EF4-FFF2-40B4-BE49-F238E27FC236}">
                <a16:creationId xmlns:a16="http://schemas.microsoft.com/office/drawing/2014/main" id="{BE3E477F-FEDE-5E4D-A918-5B864309CD5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77700" y="1409840"/>
            <a:ext cx="4568663" cy="361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30165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a:extLst>
              <a:ext uri="{FF2B5EF4-FFF2-40B4-BE49-F238E27FC236}">
                <a16:creationId xmlns:a16="http://schemas.microsoft.com/office/drawing/2014/main" id="{47BCC5A3-08E0-5740-B942-3FF647326C76}"/>
              </a:ext>
            </a:extLst>
          </p:cNvPr>
          <p:cNvSpPr txBox="1">
            <a:spLocks noChangeArrowheads="1"/>
          </p:cNvSpPr>
          <p:nvPr/>
        </p:nvSpPr>
        <p:spPr bwMode="auto">
          <a:xfrm>
            <a:off x="1008677" y="5176095"/>
            <a:ext cx="1012418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sz="2000" b="0" dirty="0">
                <a:latin typeface="Cambria" panose="02040503050406030204" pitchFamily="18" charset="0"/>
              </a:rPr>
              <a:t>Although the name Rosa Parks is fairly well-known and linked to the 381-day Montgomery, </a:t>
            </a:r>
          </a:p>
          <a:p>
            <a:r>
              <a:rPr lang="en-US" sz="2000" b="0" dirty="0">
                <a:latin typeface="Cambria" panose="02040503050406030204" pitchFamily="18" charset="0"/>
              </a:rPr>
              <a:t>Alabama bus boycott of 1955, much of what most Americans think they know about this </a:t>
            </a:r>
          </a:p>
          <a:p>
            <a:r>
              <a:rPr lang="en-US" sz="2000" b="0" dirty="0">
                <a:latin typeface="Cambria" panose="02040503050406030204" pitchFamily="18" charset="0"/>
              </a:rPr>
              <a:t>important event is incorrect.</a:t>
            </a:r>
          </a:p>
        </p:txBody>
      </p:sp>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1108180" y="180622"/>
            <a:ext cx="985340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Bus Boycott</a:t>
            </a:r>
          </a:p>
          <a:p>
            <a:pPr algn="ctr"/>
            <a:r>
              <a:rPr lang="en-US" altLang="en-US" sz="2800" dirty="0">
                <a:latin typeface="Cambria" panose="02040503050406030204" pitchFamily="18" charset="0"/>
              </a:rPr>
              <a:t>Rosa Parks &amp; the Montgomery, Alabama, Bus Boycott, 1955</a:t>
            </a:r>
          </a:p>
        </p:txBody>
      </p:sp>
      <p:pic>
        <p:nvPicPr>
          <p:cNvPr id="3" name="Picture 2">
            <a:extLst>
              <a:ext uri="{FF2B5EF4-FFF2-40B4-BE49-F238E27FC236}">
                <a16:creationId xmlns:a16="http://schemas.microsoft.com/office/drawing/2014/main" id="{8E597641-6652-E541-99A1-EF089A474581}"/>
              </a:ext>
            </a:extLst>
          </p:cNvPr>
          <p:cNvPicPr>
            <a:picLocks noChangeAspect="1"/>
          </p:cNvPicPr>
          <p:nvPr/>
        </p:nvPicPr>
        <p:blipFill>
          <a:blip r:embed="rId2"/>
          <a:stretch>
            <a:fillRect/>
          </a:stretch>
        </p:blipFill>
        <p:spPr>
          <a:xfrm>
            <a:off x="7089574" y="1564994"/>
            <a:ext cx="2831949" cy="3303941"/>
          </a:xfrm>
          <a:prstGeom prst="rect">
            <a:avLst/>
          </a:prstGeom>
        </p:spPr>
      </p:pic>
      <p:pic>
        <p:nvPicPr>
          <p:cNvPr id="9" name="Picture 8">
            <a:extLst>
              <a:ext uri="{FF2B5EF4-FFF2-40B4-BE49-F238E27FC236}">
                <a16:creationId xmlns:a16="http://schemas.microsoft.com/office/drawing/2014/main" id="{A13A0DB1-75A4-A643-890D-572BB6082D1C}"/>
              </a:ext>
            </a:extLst>
          </p:cNvPr>
          <p:cNvPicPr>
            <a:picLocks noChangeAspect="1"/>
          </p:cNvPicPr>
          <p:nvPr/>
        </p:nvPicPr>
        <p:blipFill>
          <a:blip r:embed="rId3"/>
          <a:stretch>
            <a:fillRect/>
          </a:stretch>
        </p:blipFill>
        <p:spPr>
          <a:xfrm>
            <a:off x="1849720" y="1564995"/>
            <a:ext cx="4089035" cy="3303940"/>
          </a:xfrm>
          <a:prstGeom prst="rect">
            <a:avLst/>
          </a:prstGeom>
        </p:spPr>
      </p:pic>
    </p:spTree>
    <p:extLst>
      <p:ext uri="{BB962C8B-B14F-4D97-AF65-F5344CB8AC3E}">
        <p14:creationId xmlns:p14="http://schemas.microsoft.com/office/powerpoint/2010/main" val="23019610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a:extLst>
              <a:ext uri="{FF2B5EF4-FFF2-40B4-BE49-F238E27FC236}">
                <a16:creationId xmlns:a16="http://schemas.microsoft.com/office/drawing/2014/main" id="{47BCC5A3-08E0-5740-B942-3FF647326C76}"/>
              </a:ext>
            </a:extLst>
          </p:cNvPr>
          <p:cNvSpPr txBox="1">
            <a:spLocks noChangeArrowheads="1"/>
          </p:cNvSpPr>
          <p:nvPr/>
        </p:nvSpPr>
        <p:spPr bwMode="auto">
          <a:xfrm>
            <a:off x="710932" y="2133827"/>
            <a:ext cx="8450198"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sz="2000" b="0" dirty="0">
                <a:latin typeface="Cambria" panose="02040503050406030204" pitchFamily="18" charset="0"/>
              </a:rPr>
              <a:t>It is true that Parks was arrested for refusing to give up her seat and move </a:t>
            </a:r>
          </a:p>
          <a:p>
            <a:r>
              <a:rPr lang="en-US" sz="2000" b="0" dirty="0">
                <a:latin typeface="Cambria" panose="02040503050406030204" pitchFamily="18" charset="0"/>
              </a:rPr>
              <a:t>to the back of the bus. But she hadn’t been sitting in an area designated for </a:t>
            </a:r>
          </a:p>
          <a:p>
            <a:r>
              <a:rPr lang="en-US" sz="2000" b="0" dirty="0">
                <a:latin typeface="Cambria" panose="02040503050406030204" pitchFamily="18" charset="0"/>
              </a:rPr>
              <a:t>whites-only. Montgomery municipal buses each had 36 seats. The first 10 </a:t>
            </a:r>
          </a:p>
          <a:p>
            <a:r>
              <a:rPr lang="en-US" sz="2000" b="0" dirty="0">
                <a:latin typeface="Cambria" panose="02040503050406030204" pitchFamily="18" charset="0"/>
              </a:rPr>
              <a:t>were reserved for whites only. The last 10 seats were theoretically reserved </a:t>
            </a:r>
          </a:p>
          <a:p>
            <a:r>
              <a:rPr lang="en-US" sz="2000" b="0" dirty="0">
                <a:latin typeface="Cambria" panose="02040503050406030204" pitchFamily="18" charset="0"/>
              </a:rPr>
              <a:t>for blacks. The middle 16 seats were first-come-first-serve, with the bus </a:t>
            </a:r>
          </a:p>
          <a:p>
            <a:r>
              <a:rPr lang="en-US" sz="2000" b="0" dirty="0">
                <a:latin typeface="Cambria" panose="02040503050406030204" pitchFamily="18" charset="0"/>
              </a:rPr>
              <a:t>driver retaining the authority to rearrange seats so that whites could be </a:t>
            </a:r>
          </a:p>
          <a:p>
            <a:r>
              <a:rPr lang="en-US" sz="2000" b="0" dirty="0">
                <a:latin typeface="Cambria" panose="02040503050406030204" pitchFamily="18" charset="0"/>
              </a:rPr>
              <a:t>given priority. Parks was sitting in the front row of a middle section of the </a:t>
            </a:r>
          </a:p>
          <a:p>
            <a:r>
              <a:rPr lang="en-US" sz="2000" b="0" dirty="0">
                <a:latin typeface="Cambria" panose="02040503050406030204" pitchFamily="18" charset="0"/>
              </a:rPr>
              <a:t>bus and it was only after the “whites-only” section became filled on </a:t>
            </a:r>
          </a:p>
          <a:p>
            <a:r>
              <a:rPr lang="en-US" sz="2000" b="0" dirty="0">
                <a:latin typeface="Cambria" panose="02040503050406030204" pitchFamily="18" charset="0"/>
              </a:rPr>
              <a:t>subsequent stops and a white man was left standing, that the driver </a:t>
            </a:r>
          </a:p>
          <a:p>
            <a:r>
              <a:rPr lang="en-US" sz="2000" b="0" dirty="0">
                <a:latin typeface="Cambria" panose="02040503050406030204" pitchFamily="18" charset="0"/>
              </a:rPr>
              <a:t>demanded that Parks and three others in the row leave their seats.</a:t>
            </a:r>
          </a:p>
        </p:txBody>
      </p:sp>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1108180" y="180622"/>
            <a:ext cx="985340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Bus Boycott</a:t>
            </a:r>
          </a:p>
          <a:p>
            <a:pPr algn="ctr"/>
            <a:r>
              <a:rPr lang="en-US" altLang="en-US" sz="2800" dirty="0">
                <a:latin typeface="Cambria" panose="02040503050406030204" pitchFamily="18" charset="0"/>
              </a:rPr>
              <a:t>Rosa Parks &amp; the Montgomery, Alabama, Bus Boycott, 1955</a:t>
            </a:r>
          </a:p>
        </p:txBody>
      </p:sp>
      <p:pic>
        <p:nvPicPr>
          <p:cNvPr id="3" name="Picture 2">
            <a:extLst>
              <a:ext uri="{FF2B5EF4-FFF2-40B4-BE49-F238E27FC236}">
                <a16:creationId xmlns:a16="http://schemas.microsoft.com/office/drawing/2014/main" id="{8E597641-6652-E541-99A1-EF089A4745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12807" y="1652200"/>
            <a:ext cx="1771436" cy="2066676"/>
          </a:xfrm>
          <a:prstGeom prst="rect">
            <a:avLst/>
          </a:prstGeom>
        </p:spPr>
      </p:pic>
      <p:pic>
        <p:nvPicPr>
          <p:cNvPr id="6" name="Picture 5">
            <a:extLst>
              <a:ext uri="{FF2B5EF4-FFF2-40B4-BE49-F238E27FC236}">
                <a16:creationId xmlns:a16="http://schemas.microsoft.com/office/drawing/2014/main" id="{B4079ED7-952A-1140-8846-73329072F4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5982" y="3991516"/>
            <a:ext cx="2365086" cy="1910989"/>
          </a:xfrm>
          <a:prstGeom prst="rect">
            <a:avLst/>
          </a:prstGeom>
        </p:spPr>
      </p:pic>
    </p:spTree>
    <p:extLst>
      <p:ext uri="{BB962C8B-B14F-4D97-AF65-F5344CB8AC3E}">
        <p14:creationId xmlns:p14="http://schemas.microsoft.com/office/powerpoint/2010/main" val="31078684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a:extLst>
              <a:ext uri="{FF2B5EF4-FFF2-40B4-BE49-F238E27FC236}">
                <a16:creationId xmlns:a16="http://schemas.microsoft.com/office/drawing/2014/main" id="{47BCC5A3-08E0-5740-B942-3FF647326C76}"/>
              </a:ext>
            </a:extLst>
          </p:cNvPr>
          <p:cNvSpPr txBox="1">
            <a:spLocks noChangeArrowheads="1"/>
          </p:cNvSpPr>
          <p:nvPr/>
        </p:nvSpPr>
        <p:spPr bwMode="auto">
          <a:xfrm>
            <a:off x="820262" y="1714139"/>
            <a:ext cx="8150052"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sz="2000" b="0" dirty="0">
                <a:latin typeface="Cambria" panose="02040503050406030204" pitchFamily="18" charset="0"/>
              </a:rPr>
              <a:t>Nor was Parks, as some accounts portray her, a typical working-class </a:t>
            </a:r>
          </a:p>
          <a:p>
            <a:r>
              <a:rPr lang="en-US" sz="2000" b="0" dirty="0">
                <a:latin typeface="Cambria" panose="02040503050406030204" pitchFamily="18" charset="0"/>
              </a:rPr>
              <a:t>woman – she was a seamstress at the Montgomery Fair Department </a:t>
            </a:r>
          </a:p>
          <a:p>
            <a:r>
              <a:rPr lang="en-US" sz="2000" b="0" dirty="0">
                <a:latin typeface="Cambria" panose="02040503050406030204" pitchFamily="18" charset="0"/>
              </a:rPr>
              <a:t>Store – who was simply tired after a long’s day work and who, in a </a:t>
            </a:r>
          </a:p>
          <a:p>
            <a:r>
              <a:rPr lang="en-US" sz="2000" b="0" dirty="0">
                <a:latin typeface="Cambria" panose="02040503050406030204" pitchFamily="18" charset="0"/>
              </a:rPr>
              <a:t>moment of spontaneity, finally decided to take a stand. In actuality, Parks </a:t>
            </a:r>
          </a:p>
          <a:p>
            <a:r>
              <a:rPr lang="en-US" sz="2000" b="0" dirty="0">
                <a:latin typeface="Cambria" panose="02040503050406030204" pitchFamily="18" charset="0"/>
              </a:rPr>
              <a:t>was a long-time member of the Montgomery chapter of the National </a:t>
            </a:r>
          </a:p>
          <a:p>
            <a:r>
              <a:rPr lang="en-US" sz="2000" b="0" dirty="0">
                <a:latin typeface="Cambria" panose="02040503050406030204" pitchFamily="18" charset="0"/>
              </a:rPr>
              <a:t>Association for the Advancement of Colored People (NAACP), which she </a:t>
            </a:r>
          </a:p>
          <a:p>
            <a:r>
              <a:rPr lang="en-US" sz="2000" b="0" dirty="0">
                <a:latin typeface="Cambria" panose="02040503050406030204" pitchFamily="18" charset="0"/>
              </a:rPr>
              <a:t>joined in 1943. At the time of her arrest, she was a secretary of the local </a:t>
            </a:r>
          </a:p>
          <a:p>
            <a:r>
              <a:rPr lang="en-US" sz="2000" b="0" dirty="0">
                <a:latin typeface="Cambria" panose="02040503050406030204" pitchFamily="18" charset="0"/>
              </a:rPr>
              <a:t>NAACP chapter, under the Presidency of E. D. Nixon. The previous </a:t>
            </a:r>
          </a:p>
          <a:p>
            <a:r>
              <a:rPr lang="en-US" sz="2000" b="0" dirty="0">
                <a:latin typeface="Cambria" panose="02040503050406030204" pitchFamily="18" charset="0"/>
              </a:rPr>
              <a:t>summer she had attended a workshop for social and economic justice at </a:t>
            </a:r>
          </a:p>
          <a:p>
            <a:r>
              <a:rPr lang="en-US" sz="2000" b="0" dirty="0">
                <a:latin typeface="Cambria" panose="02040503050406030204" pitchFamily="18" charset="0"/>
              </a:rPr>
              <a:t>Tennessee’s Highlander Folk School. The summer before her arrest, </a:t>
            </a:r>
          </a:p>
          <a:p>
            <a:r>
              <a:rPr lang="en-US" sz="2000" b="0" dirty="0">
                <a:latin typeface="Cambria" panose="02040503050406030204" pitchFamily="18" charset="0"/>
              </a:rPr>
              <a:t>Parks was involved in several meetings with city officials that focused </a:t>
            </a:r>
          </a:p>
          <a:p>
            <a:r>
              <a:rPr lang="en-US" sz="2000" b="0" dirty="0">
                <a:latin typeface="Cambria" panose="02040503050406030204" pitchFamily="18" charset="0"/>
              </a:rPr>
              <a:t>on the black community’s concerns about bus segregation that, in her </a:t>
            </a:r>
          </a:p>
          <a:p>
            <a:r>
              <a:rPr lang="en-US" sz="2000" b="0" dirty="0">
                <a:latin typeface="Cambria" panose="02040503050406030204" pitchFamily="18" charset="0"/>
              </a:rPr>
              <a:t>words, resulted in nothing but “vague promises” and “the run-around.” </a:t>
            </a:r>
          </a:p>
        </p:txBody>
      </p:sp>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1108180" y="180622"/>
            <a:ext cx="985340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Bus Boycott</a:t>
            </a:r>
          </a:p>
          <a:p>
            <a:pPr algn="ctr"/>
            <a:r>
              <a:rPr lang="en-US" altLang="en-US" sz="2800" dirty="0">
                <a:latin typeface="Cambria" panose="02040503050406030204" pitchFamily="18" charset="0"/>
              </a:rPr>
              <a:t>Rosa Parks &amp; the Montgomery, Alabama, Bus Boycott, 1955</a:t>
            </a:r>
          </a:p>
        </p:txBody>
      </p:sp>
      <p:pic>
        <p:nvPicPr>
          <p:cNvPr id="3" name="Picture 2">
            <a:extLst>
              <a:ext uri="{FF2B5EF4-FFF2-40B4-BE49-F238E27FC236}">
                <a16:creationId xmlns:a16="http://schemas.microsoft.com/office/drawing/2014/main" id="{8E597641-6652-E541-99A1-EF089A4745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12807" y="1652200"/>
            <a:ext cx="1771436" cy="2066676"/>
          </a:xfrm>
          <a:prstGeom prst="rect">
            <a:avLst/>
          </a:prstGeom>
        </p:spPr>
      </p:pic>
      <p:pic>
        <p:nvPicPr>
          <p:cNvPr id="6" name="Picture 5">
            <a:extLst>
              <a:ext uri="{FF2B5EF4-FFF2-40B4-BE49-F238E27FC236}">
                <a16:creationId xmlns:a16="http://schemas.microsoft.com/office/drawing/2014/main" id="{B4079ED7-952A-1140-8846-73329072F4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5982" y="3991516"/>
            <a:ext cx="2365086" cy="1910989"/>
          </a:xfrm>
          <a:prstGeom prst="rect">
            <a:avLst/>
          </a:prstGeom>
        </p:spPr>
      </p:pic>
    </p:spTree>
    <p:extLst>
      <p:ext uri="{BB962C8B-B14F-4D97-AF65-F5344CB8AC3E}">
        <p14:creationId xmlns:p14="http://schemas.microsoft.com/office/powerpoint/2010/main" val="862054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4955C7-9F7F-D049-B3DB-AEE936F1BF90}"/>
              </a:ext>
            </a:extLst>
          </p:cNvPr>
          <p:cNvSpPr txBox="1"/>
          <p:nvPr/>
        </p:nvSpPr>
        <p:spPr>
          <a:xfrm>
            <a:off x="2142308" y="3901"/>
            <a:ext cx="7504106" cy="646331"/>
          </a:xfrm>
          <a:prstGeom prst="rect">
            <a:avLst/>
          </a:prstGeom>
          <a:noFill/>
        </p:spPr>
        <p:txBody>
          <a:bodyPr wrap="none" rtlCol="0">
            <a:spAutoFit/>
          </a:bodyPr>
          <a:lstStyle/>
          <a:p>
            <a:r>
              <a:rPr lang="en-US" sz="3600" b="1" dirty="0"/>
              <a:t>Types of Collective Behavior: Mobs</a:t>
            </a:r>
          </a:p>
        </p:txBody>
      </p:sp>
      <p:pic>
        <p:nvPicPr>
          <p:cNvPr id="3" name="Picture 2">
            <a:extLst>
              <a:ext uri="{FF2B5EF4-FFF2-40B4-BE49-F238E27FC236}">
                <a16:creationId xmlns:a16="http://schemas.microsoft.com/office/drawing/2014/main" id="{EBB499BE-A014-DF44-91B4-1D6343B4B962}"/>
              </a:ext>
            </a:extLst>
          </p:cNvPr>
          <p:cNvPicPr>
            <a:picLocks noChangeAspect="1"/>
          </p:cNvPicPr>
          <p:nvPr/>
        </p:nvPicPr>
        <p:blipFill>
          <a:blip r:embed="rId2"/>
          <a:stretch>
            <a:fillRect/>
          </a:stretch>
        </p:blipFill>
        <p:spPr>
          <a:xfrm>
            <a:off x="2713358" y="1084385"/>
            <a:ext cx="6362007" cy="4267200"/>
          </a:xfrm>
          <a:prstGeom prst="rect">
            <a:avLst/>
          </a:prstGeom>
        </p:spPr>
      </p:pic>
      <p:sp>
        <p:nvSpPr>
          <p:cNvPr id="4" name="TextBox 3">
            <a:extLst>
              <a:ext uri="{FF2B5EF4-FFF2-40B4-BE49-F238E27FC236}">
                <a16:creationId xmlns:a16="http://schemas.microsoft.com/office/drawing/2014/main" id="{CB810C7E-3E72-BA40-85C8-32A49C15FCBF}"/>
              </a:ext>
            </a:extLst>
          </p:cNvPr>
          <p:cNvSpPr txBox="1"/>
          <p:nvPr/>
        </p:nvSpPr>
        <p:spPr>
          <a:xfrm>
            <a:off x="1767205" y="5573560"/>
            <a:ext cx="8459688" cy="400110"/>
          </a:xfrm>
          <a:prstGeom prst="rect">
            <a:avLst/>
          </a:prstGeom>
          <a:noFill/>
        </p:spPr>
        <p:txBody>
          <a:bodyPr wrap="none" rtlCol="0">
            <a:spAutoFit/>
          </a:bodyPr>
          <a:lstStyle/>
          <a:p>
            <a:r>
              <a:rPr lang="en-US" sz="2000" dirty="0"/>
              <a:t>A mob is a highly emotional crowd that pursues a violent or destructive goal.</a:t>
            </a:r>
          </a:p>
        </p:txBody>
      </p:sp>
    </p:spTree>
    <p:extLst>
      <p:ext uri="{BB962C8B-B14F-4D97-AF65-F5344CB8AC3E}">
        <p14:creationId xmlns:p14="http://schemas.microsoft.com/office/powerpoint/2010/main" val="16689173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a:extLst>
              <a:ext uri="{FF2B5EF4-FFF2-40B4-BE49-F238E27FC236}">
                <a16:creationId xmlns:a16="http://schemas.microsoft.com/office/drawing/2014/main" id="{47BCC5A3-08E0-5740-B942-3FF647326C76}"/>
              </a:ext>
            </a:extLst>
          </p:cNvPr>
          <p:cNvSpPr txBox="1">
            <a:spLocks noChangeArrowheads="1"/>
          </p:cNvSpPr>
          <p:nvPr/>
        </p:nvSpPr>
        <p:spPr bwMode="auto">
          <a:xfrm>
            <a:off x="740748" y="3453487"/>
            <a:ext cx="11012695"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sz="2000" b="0" dirty="0">
                <a:latin typeface="Cambria" panose="02040503050406030204" pitchFamily="18" charset="0"/>
              </a:rPr>
              <a:t>Nor was Parks the first black citizen in Montgomery to challenge its segregationist policy on </a:t>
            </a:r>
          </a:p>
          <a:p>
            <a:r>
              <a:rPr lang="en-US" sz="2000" b="0" dirty="0">
                <a:latin typeface="Cambria" panose="02040503050406030204" pitchFamily="18" charset="0"/>
              </a:rPr>
              <a:t>city buses. Nine months before Parks’ arrest, on March 2, 1955, 15-year-old Claudette Colvin </a:t>
            </a:r>
          </a:p>
          <a:p>
            <a:r>
              <a:rPr lang="en-US" sz="2000" b="0" dirty="0">
                <a:latin typeface="Cambria" panose="02040503050406030204" pitchFamily="18" charset="0"/>
              </a:rPr>
              <a:t>refused to relinquish her bus seat and was arrested. The black community initially mounted </a:t>
            </a:r>
          </a:p>
          <a:p>
            <a:r>
              <a:rPr lang="en-US" sz="2000" b="0" dirty="0">
                <a:latin typeface="Cambria" panose="02040503050406030204" pitchFamily="18" charset="0"/>
              </a:rPr>
              <a:t>some resistance – Parks, in fact, served as a fundraiser for Colvin’s case – but the community </a:t>
            </a:r>
          </a:p>
          <a:p>
            <a:r>
              <a:rPr lang="en-US" sz="2000" b="0" dirty="0">
                <a:latin typeface="Cambria" panose="02040503050406030204" pitchFamily="18" charset="0"/>
              </a:rPr>
              <a:t>leaders ultimately decided against a full-blown campaign on Colvin’s behalf, seeing her as too </a:t>
            </a:r>
          </a:p>
          <a:p>
            <a:r>
              <a:rPr lang="en-US" sz="2000" b="0" dirty="0">
                <a:latin typeface="Cambria" panose="02040503050406030204" pitchFamily="18" charset="0"/>
              </a:rPr>
              <a:t>young, feisty, and emotional to be the “face” of the movement. Although this episode did not </a:t>
            </a:r>
          </a:p>
          <a:p>
            <a:r>
              <a:rPr lang="en-US" sz="2000" b="0" dirty="0">
                <a:latin typeface="Cambria" panose="02040503050406030204" pitchFamily="18" charset="0"/>
              </a:rPr>
              <a:t>become a precipitating factor, it was the court case brought by Colvin and three others – Mary </a:t>
            </a:r>
          </a:p>
          <a:p>
            <a:r>
              <a:rPr lang="en-US" sz="2000" b="0" dirty="0">
                <a:latin typeface="Cambria" panose="02040503050406030204" pitchFamily="18" charset="0"/>
              </a:rPr>
              <a:t>Louise Smith, Aurelia Browder, and Susie McDonald who had also refused to give up their seats </a:t>
            </a:r>
          </a:p>
          <a:p>
            <a:r>
              <a:rPr lang="en-US" sz="2000" b="0" dirty="0">
                <a:latin typeface="Cambria" panose="02040503050406030204" pitchFamily="18" charset="0"/>
              </a:rPr>
              <a:t>months before Parks’ actions – that made its way up to the Supreme Court which, in 1956, declared </a:t>
            </a:r>
          </a:p>
          <a:p>
            <a:r>
              <a:rPr lang="en-US" sz="2000" b="0" dirty="0">
                <a:latin typeface="Cambria" panose="02040503050406030204" pitchFamily="18" charset="0"/>
              </a:rPr>
              <a:t>city bus segregation laws unconstitutional, thereby ending the 381-day Montgomery bus boycott. </a:t>
            </a:r>
          </a:p>
        </p:txBody>
      </p:sp>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1108180" y="180622"/>
            <a:ext cx="985340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Bus Boycott</a:t>
            </a:r>
          </a:p>
          <a:p>
            <a:pPr algn="ctr"/>
            <a:r>
              <a:rPr lang="en-US" altLang="en-US" sz="2800" dirty="0">
                <a:latin typeface="Cambria" panose="02040503050406030204" pitchFamily="18" charset="0"/>
              </a:rPr>
              <a:t>Rosa Parks &amp; the Montgomery, Alabama, Bus Boycott, 1955</a:t>
            </a:r>
          </a:p>
        </p:txBody>
      </p:sp>
      <p:pic>
        <p:nvPicPr>
          <p:cNvPr id="7" name="Picture 6">
            <a:extLst>
              <a:ext uri="{FF2B5EF4-FFF2-40B4-BE49-F238E27FC236}">
                <a16:creationId xmlns:a16="http://schemas.microsoft.com/office/drawing/2014/main" id="{E3C2BC43-3B1A-8046-AA19-F0FAE98CD6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83966" y="1461231"/>
            <a:ext cx="4203831" cy="1788865"/>
          </a:xfrm>
          <a:prstGeom prst="rect">
            <a:avLst/>
          </a:prstGeom>
        </p:spPr>
      </p:pic>
      <p:pic>
        <p:nvPicPr>
          <p:cNvPr id="8" name="Picture 7">
            <a:extLst>
              <a:ext uri="{FF2B5EF4-FFF2-40B4-BE49-F238E27FC236}">
                <a16:creationId xmlns:a16="http://schemas.microsoft.com/office/drawing/2014/main" id="{194CDC40-34BE-1241-B635-33D9A39C2F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48679" y="1408790"/>
            <a:ext cx="3378529" cy="1893745"/>
          </a:xfrm>
          <a:prstGeom prst="rect">
            <a:avLst/>
          </a:prstGeom>
        </p:spPr>
      </p:pic>
    </p:spTree>
    <p:extLst>
      <p:ext uri="{BB962C8B-B14F-4D97-AF65-F5344CB8AC3E}">
        <p14:creationId xmlns:p14="http://schemas.microsoft.com/office/powerpoint/2010/main" val="39471031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a:extLst>
              <a:ext uri="{FF2B5EF4-FFF2-40B4-BE49-F238E27FC236}">
                <a16:creationId xmlns:a16="http://schemas.microsoft.com/office/drawing/2014/main" id="{47BCC5A3-08E0-5740-B942-3FF647326C76}"/>
              </a:ext>
            </a:extLst>
          </p:cNvPr>
          <p:cNvSpPr txBox="1">
            <a:spLocks noChangeArrowheads="1"/>
          </p:cNvSpPr>
          <p:nvPr/>
        </p:nvSpPr>
        <p:spPr bwMode="auto">
          <a:xfrm>
            <a:off x="840140" y="1505418"/>
            <a:ext cx="7878695"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sz="2000" b="0" dirty="0">
                <a:latin typeface="Cambria" panose="02040503050406030204" pitchFamily="18" charset="0"/>
              </a:rPr>
              <a:t>Nor was Parks the driving force behind the bus boycott. Although it is </a:t>
            </a:r>
          </a:p>
          <a:p>
            <a:r>
              <a:rPr lang="en-US" sz="2000" b="0" dirty="0">
                <a:latin typeface="Cambria" panose="02040503050406030204" pitchFamily="18" charset="0"/>
              </a:rPr>
              <a:t>true that E. D. Nixon, looking for a case to attack bus segregation, put </a:t>
            </a:r>
          </a:p>
          <a:p>
            <a:r>
              <a:rPr lang="en-US" sz="2000" b="0" dirty="0">
                <a:latin typeface="Cambria" panose="02040503050406030204" pitchFamily="18" charset="0"/>
              </a:rPr>
              <a:t>his full weight behind Parks and convinced Rev. Martin Luther King, a </a:t>
            </a:r>
          </a:p>
          <a:p>
            <a:r>
              <a:rPr lang="en-US" sz="2000" b="0" dirty="0">
                <a:latin typeface="Cambria" panose="02040503050406030204" pitchFamily="18" charset="0"/>
              </a:rPr>
              <a:t>new minister in town, to allow a meeting of community members and</a:t>
            </a:r>
          </a:p>
          <a:p>
            <a:r>
              <a:rPr lang="en-US" sz="2000" b="0" dirty="0">
                <a:latin typeface="Cambria" panose="02040503050406030204" pitchFamily="18" charset="0"/>
              </a:rPr>
              <a:t>local ministers at his church, Jo Ann Robinson, then a professor of </a:t>
            </a:r>
          </a:p>
          <a:p>
            <a:r>
              <a:rPr lang="en-US" sz="2000" b="0" dirty="0">
                <a:latin typeface="Cambria" panose="02040503050406030204" pitchFamily="18" charset="0"/>
              </a:rPr>
              <a:t>English at Alabama State, played a crucial role in the episode.</a:t>
            </a:r>
          </a:p>
          <a:p>
            <a:r>
              <a:rPr lang="en-US" sz="2000" b="0" dirty="0">
                <a:latin typeface="Cambria" panose="02040503050406030204" pitchFamily="18" charset="0"/>
              </a:rPr>
              <a:t> </a:t>
            </a:r>
          </a:p>
          <a:p>
            <a:r>
              <a:rPr lang="en-US" sz="2000" b="0" dirty="0">
                <a:latin typeface="Cambria" panose="02040503050406030204" pitchFamily="18" charset="0"/>
              </a:rPr>
              <a:t>In the years preceding the boycott, the most active and assertive Black </a:t>
            </a:r>
          </a:p>
          <a:p>
            <a:r>
              <a:rPr lang="en-US" sz="2000" b="0" dirty="0">
                <a:latin typeface="Cambria" panose="02040503050406030204" pitchFamily="18" charset="0"/>
              </a:rPr>
              <a:t>civic group in Montgomery had been the Women’s Political Council </a:t>
            </a:r>
          </a:p>
          <a:p>
            <a:r>
              <a:rPr lang="en-US" sz="2000" b="0" dirty="0">
                <a:latin typeface="Cambria" panose="02040503050406030204" pitchFamily="18" charset="0"/>
              </a:rPr>
              <a:t>(WPC), which was headed by Jo Ann Robinson. In May 1954, more </a:t>
            </a:r>
          </a:p>
          <a:p>
            <a:r>
              <a:rPr lang="en-US" sz="2000" b="0" dirty="0">
                <a:latin typeface="Cambria" panose="02040503050406030204" pitchFamily="18" charset="0"/>
              </a:rPr>
              <a:t>than eighteen months before the arrest of Rosa Parks but just several </a:t>
            </a:r>
          </a:p>
          <a:p>
            <a:r>
              <a:rPr lang="en-US" sz="2000" b="0" dirty="0">
                <a:latin typeface="Cambria" panose="02040503050406030204" pitchFamily="18" charset="0"/>
              </a:rPr>
              <a:t>days after news of the U.S. Supreme Court's Brown v. Board of </a:t>
            </a:r>
          </a:p>
          <a:p>
            <a:r>
              <a:rPr lang="en-US" sz="2000" b="0" dirty="0">
                <a:latin typeface="Cambria" panose="02040503050406030204" pitchFamily="18" charset="0"/>
              </a:rPr>
              <a:t>Education decision, Robinson wrote to Montgomery's mayor in her </a:t>
            </a:r>
          </a:p>
          <a:p>
            <a:r>
              <a:rPr lang="en-US" sz="2000" b="0" dirty="0">
                <a:latin typeface="Cambria" panose="02040503050406030204" pitchFamily="18" charset="0"/>
              </a:rPr>
              <a:t>capacity as WPC president, gently threatening a Black boycott of city </a:t>
            </a:r>
          </a:p>
          <a:p>
            <a:r>
              <a:rPr lang="en-US" sz="2000" b="0" dirty="0">
                <a:latin typeface="Cambria" panose="02040503050406030204" pitchFamily="18" charset="0"/>
              </a:rPr>
              <a:t>buses if abuses were not curtailed. </a:t>
            </a:r>
          </a:p>
        </p:txBody>
      </p:sp>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1108180" y="180622"/>
            <a:ext cx="985340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Bus Boycott</a:t>
            </a:r>
          </a:p>
          <a:p>
            <a:pPr algn="ctr"/>
            <a:r>
              <a:rPr lang="en-US" altLang="en-US" sz="2800" dirty="0">
                <a:latin typeface="Cambria" panose="02040503050406030204" pitchFamily="18" charset="0"/>
              </a:rPr>
              <a:t>Rosa Parks &amp; the Montgomery, Alabama, Bus Boycott, 1955</a:t>
            </a:r>
          </a:p>
        </p:txBody>
      </p:sp>
      <p:pic>
        <p:nvPicPr>
          <p:cNvPr id="2" name="Picture 1">
            <a:extLst>
              <a:ext uri="{FF2B5EF4-FFF2-40B4-BE49-F238E27FC236}">
                <a16:creationId xmlns:a16="http://schemas.microsoft.com/office/drawing/2014/main" id="{2823BA0C-44D4-9146-AB12-0C7DC402BF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82479" y="1406075"/>
            <a:ext cx="1639024" cy="2181951"/>
          </a:xfrm>
          <a:prstGeom prst="rect">
            <a:avLst/>
          </a:prstGeom>
        </p:spPr>
      </p:pic>
      <p:pic>
        <p:nvPicPr>
          <p:cNvPr id="4" name="Picture 3">
            <a:extLst>
              <a:ext uri="{FF2B5EF4-FFF2-40B4-BE49-F238E27FC236}">
                <a16:creationId xmlns:a16="http://schemas.microsoft.com/office/drawing/2014/main" id="{46ABADD1-FE14-374E-9098-4ED2791B1A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82480" y="4009852"/>
            <a:ext cx="1571660" cy="2047852"/>
          </a:xfrm>
          <a:prstGeom prst="rect">
            <a:avLst/>
          </a:prstGeom>
        </p:spPr>
      </p:pic>
      <p:sp>
        <p:nvSpPr>
          <p:cNvPr id="5" name="TextBox 4">
            <a:extLst>
              <a:ext uri="{FF2B5EF4-FFF2-40B4-BE49-F238E27FC236}">
                <a16:creationId xmlns:a16="http://schemas.microsoft.com/office/drawing/2014/main" id="{EDDAAD6E-A7DC-5D49-B9A3-C1DAC741B2C0}"/>
              </a:ext>
            </a:extLst>
          </p:cNvPr>
          <p:cNvSpPr txBox="1"/>
          <p:nvPr/>
        </p:nvSpPr>
        <p:spPr>
          <a:xfrm>
            <a:off x="9242021" y="6057704"/>
            <a:ext cx="1452577" cy="523220"/>
          </a:xfrm>
          <a:prstGeom prst="rect">
            <a:avLst/>
          </a:prstGeom>
          <a:noFill/>
        </p:spPr>
        <p:txBody>
          <a:bodyPr wrap="none" rtlCol="0">
            <a:spAutoFit/>
          </a:bodyPr>
          <a:lstStyle/>
          <a:p>
            <a:pPr algn="ctr"/>
            <a:r>
              <a:rPr lang="en-US" sz="1400" dirty="0"/>
              <a:t>Jo Ann Robinson</a:t>
            </a:r>
          </a:p>
          <a:p>
            <a:pPr algn="ctr"/>
            <a:r>
              <a:rPr lang="en-US" sz="1400" dirty="0"/>
              <a:t>1910 - 1992</a:t>
            </a:r>
          </a:p>
        </p:txBody>
      </p:sp>
    </p:spTree>
    <p:extLst>
      <p:ext uri="{BB962C8B-B14F-4D97-AF65-F5344CB8AC3E}">
        <p14:creationId xmlns:p14="http://schemas.microsoft.com/office/powerpoint/2010/main" val="15114944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a:extLst>
              <a:ext uri="{FF2B5EF4-FFF2-40B4-BE49-F238E27FC236}">
                <a16:creationId xmlns:a16="http://schemas.microsoft.com/office/drawing/2014/main" id="{47BCC5A3-08E0-5740-B942-3FF647326C76}"/>
              </a:ext>
            </a:extLst>
          </p:cNvPr>
          <p:cNvSpPr txBox="1">
            <a:spLocks noChangeArrowheads="1"/>
          </p:cNvSpPr>
          <p:nvPr/>
        </p:nvSpPr>
        <p:spPr bwMode="auto">
          <a:xfrm>
            <a:off x="691053" y="3413602"/>
            <a:ext cx="10375404"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sz="2000" b="0" dirty="0">
                <a:latin typeface="Cambria" panose="02040503050406030204" pitchFamily="18" charset="0"/>
              </a:rPr>
              <a:t>Following Rosa Park’s arrest in December 1955, Robinson played a central role in the start of </a:t>
            </a:r>
          </a:p>
          <a:p>
            <a:r>
              <a:rPr lang="en-US" sz="2000" b="0" dirty="0">
                <a:latin typeface="Cambria" panose="02040503050406030204" pitchFamily="18" charset="0"/>
              </a:rPr>
              <a:t>the protest by producing the leaflets that spread word of the boycott among the Black citizens</a:t>
            </a:r>
          </a:p>
          <a:p>
            <a:r>
              <a:rPr lang="en-US" sz="2000" b="0" dirty="0">
                <a:latin typeface="Cambria" panose="02040503050406030204" pitchFamily="18" charset="0"/>
              </a:rPr>
              <a:t>of Montgomery. She became one of the most active board members of the Montgomery </a:t>
            </a:r>
          </a:p>
          <a:p>
            <a:r>
              <a:rPr lang="en-US" sz="2000" b="0" dirty="0">
                <a:latin typeface="Cambria" panose="02040503050406030204" pitchFamily="18" charset="0"/>
              </a:rPr>
              <a:t>Improvement Association, but she remained out of the limelight in order to protect her </a:t>
            </a:r>
          </a:p>
          <a:p>
            <a:r>
              <a:rPr lang="en-US" sz="2000" b="0" dirty="0">
                <a:latin typeface="Cambria" panose="02040503050406030204" pitchFamily="18" charset="0"/>
              </a:rPr>
              <a:t>teaching position at Alabama State.</a:t>
            </a:r>
          </a:p>
          <a:p>
            <a:r>
              <a:rPr lang="en-US" sz="2000" b="0" dirty="0">
                <a:latin typeface="Cambria" panose="02040503050406030204" pitchFamily="18" charset="0"/>
              </a:rPr>
              <a:t> </a:t>
            </a:r>
          </a:p>
          <a:p>
            <a:r>
              <a:rPr lang="en-US" sz="2000" b="0" dirty="0">
                <a:latin typeface="Cambria" panose="02040503050406030204" pitchFamily="18" charset="0"/>
              </a:rPr>
              <a:t>At first, the WPC called for a one-day boycott - on the day Parks was arraigned in court. That </a:t>
            </a:r>
          </a:p>
          <a:p>
            <a:r>
              <a:rPr lang="en-US" sz="2000" b="0" dirty="0">
                <a:latin typeface="Cambria" panose="02040503050406030204" pitchFamily="18" charset="0"/>
              </a:rPr>
              <a:t>night, however, five thousand people attended a mass meeting, formed the Montgomery </a:t>
            </a:r>
          </a:p>
          <a:p>
            <a:r>
              <a:rPr lang="en-US" sz="2000" b="0" dirty="0">
                <a:latin typeface="Cambria" panose="02040503050406030204" pitchFamily="18" charset="0"/>
              </a:rPr>
              <a:t>Improvement Association (MIA) and voted to continue the boycott which was to last </a:t>
            </a:r>
          </a:p>
          <a:p>
            <a:r>
              <a:rPr lang="en-US" sz="2000" b="0" dirty="0">
                <a:latin typeface="Cambria" panose="02040503050406030204" pitchFamily="18" charset="0"/>
              </a:rPr>
              <a:t>for 381-days.</a:t>
            </a:r>
          </a:p>
        </p:txBody>
      </p:sp>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1108180" y="180622"/>
            <a:ext cx="985340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Bus Boycott</a:t>
            </a:r>
          </a:p>
          <a:p>
            <a:pPr algn="ctr"/>
            <a:r>
              <a:rPr lang="en-US" altLang="en-US" sz="2800" dirty="0">
                <a:latin typeface="Cambria" panose="02040503050406030204" pitchFamily="18" charset="0"/>
              </a:rPr>
              <a:t>Rosa Parks &amp; the Montgomery, Alabama, Bus Boycott, 1955</a:t>
            </a:r>
          </a:p>
        </p:txBody>
      </p:sp>
      <p:pic>
        <p:nvPicPr>
          <p:cNvPr id="4" name="Picture 3">
            <a:extLst>
              <a:ext uri="{FF2B5EF4-FFF2-40B4-BE49-F238E27FC236}">
                <a16:creationId xmlns:a16="http://schemas.microsoft.com/office/drawing/2014/main" id="{46ABADD1-FE14-374E-9098-4ED2791B1A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20371" y="1302214"/>
            <a:ext cx="1571660" cy="2047852"/>
          </a:xfrm>
          <a:prstGeom prst="rect">
            <a:avLst/>
          </a:prstGeom>
        </p:spPr>
      </p:pic>
      <p:pic>
        <p:nvPicPr>
          <p:cNvPr id="7" name="Picture 5">
            <a:extLst>
              <a:ext uri="{FF2B5EF4-FFF2-40B4-BE49-F238E27FC236}">
                <a16:creationId xmlns:a16="http://schemas.microsoft.com/office/drawing/2014/main" id="{05D63413-4F9E-9F45-8031-CF0712B9B0D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15011" y="1384911"/>
            <a:ext cx="2615735" cy="196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0089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a:extLst>
              <a:ext uri="{FF2B5EF4-FFF2-40B4-BE49-F238E27FC236}">
                <a16:creationId xmlns:a16="http://schemas.microsoft.com/office/drawing/2014/main" id="{47BCC5A3-08E0-5740-B942-3FF647326C76}"/>
              </a:ext>
            </a:extLst>
          </p:cNvPr>
          <p:cNvSpPr txBox="1">
            <a:spLocks noChangeArrowheads="1"/>
          </p:cNvSpPr>
          <p:nvPr/>
        </p:nvSpPr>
        <p:spPr bwMode="auto">
          <a:xfrm>
            <a:off x="740749" y="3507279"/>
            <a:ext cx="10686643"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sz="2000" b="0" dirty="0">
                <a:latin typeface="Cambria" panose="02040503050406030204" pitchFamily="18" charset="0"/>
              </a:rPr>
              <a:t>Faced with having to walk long distances to and from their jobs, Black taxis made regularly </a:t>
            </a:r>
          </a:p>
          <a:p>
            <a:r>
              <a:rPr lang="en-US" sz="2000" b="0" dirty="0">
                <a:latin typeface="Cambria" panose="02040503050406030204" pitchFamily="18" charset="0"/>
              </a:rPr>
              <a:t>scheduled stops and charged black riders bus fare rather than the full taxi-fare in order to </a:t>
            </a:r>
          </a:p>
          <a:p>
            <a:r>
              <a:rPr lang="en-US" sz="2000" b="0" dirty="0">
                <a:latin typeface="Cambria" panose="02040503050406030204" pitchFamily="18" charset="0"/>
              </a:rPr>
              <a:t>get them to work. In addition, many blacks - and some whites - who had cars volunteered </a:t>
            </a:r>
          </a:p>
          <a:p>
            <a:r>
              <a:rPr lang="en-US" sz="2000" b="0" dirty="0">
                <a:latin typeface="Cambria" panose="02040503050406030204" pitchFamily="18" charset="0"/>
              </a:rPr>
              <a:t>to drive people to and from work.</a:t>
            </a:r>
          </a:p>
          <a:p>
            <a:r>
              <a:rPr lang="en-US" sz="2000" b="0" dirty="0">
                <a:latin typeface="Cambria" panose="02040503050406030204" pitchFamily="18" charset="0"/>
              </a:rPr>
              <a:t> </a:t>
            </a:r>
          </a:p>
          <a:p>
            <a:r>
              <a:rPr lang="en-US" sz="2000" b="0" dirty="0">
                <a:latin typeface="Cambria" panose="02040503050406030204" pitchFamily="18" charset="0"/>
              </a:rPr>
              <a:t>Trying to break the boycott, the city outlawed the carpools and ruled that taxis could not</a:t>
            </a:r>
          </a:p>
          <a:p>
            <a:r>
              <a:rPr lang="en-US" sz="2000" b="0" dirty="0">
                <a:latin typeface="Cambria" panose="02040503050406030204" pitchFamily="18" charset="0"/>
              </a:rPr>
              <a:t>charge cheap fares. Ninety were arrested for their roles in the carpools.</a:t>
            </a:r>
          </a:p>
          <a:p>
            <a:endParaRPr lang="en-US" sz="2000" b="0" dirty="0">
              <a:latin typeface="Cambria" panose="02040503050406030204" pitchFamily="18" charset="0"/>
            </a:endParaRPr>
          </a:p>
          <a:p>
            <a:r>
              <a:rPr lang="en-US" sz="2000" b="0" dirty="0">
                <a:latin typeface="Cambria" panose="02040503050406030204" pitchFamily="18" charset="0"/>
              </a:rPr>
              <a:t>The movie, </a:t>
            </a:r>
            <a:r>
              <a:rPr lang="en-US" sz="2000" b="0" i="1" dirty="0">
                <a:latin typeface="Cambria" panose="02040503050406030204" pitchFamily="18" charset="0"/>
              </a:rPr>
              <a:t>The Long Walk Home</a:t>
            </a:r>
            <a:r>
              <a:rPr lang="en-US" sz="2000" b="0" dirty="0">
                <a:latin typeface="Cambria" panose="02040503050406030204" pitchFamily="18" charset="0"/>
              </a:rPr>
              <a:t>,  streaming online and starring Sissy </a:t>
            </a:r>
            <a:r>
              <a:rPr lang="en-US" sz="2000" b="0" dirty="0" err="1">
                <a:latin typeface="Cambria" panose="02040503050406030204" pitchFamily="18" charset="0"/>
              </a:rPr>
              <a:t>Spacek</a:t>
            </a:r>
            <a:r>
              <a:rPr lang="en-US" sz="2000" b="0" dirty="0">
                <a:latin typeface="Cambria" panose="02040503050406030204" pitchFamily="18" charset="0"/>
              </a:rPr>
              <a:t>, Whoopi Goldberg, </a:t>
            </a:r>
          </a:p>
          <a:p>
            <a:r>
              <a:rPr lang="en-US" sz="2000" b="0" dirty="0">
                <a:latin typeface="Cambria" panose="02040503050406030204" pitchFamily="18" charset="0"/>
              </a:rPr>
              <a:t>and Dwight Schultz provides a reasonably accurate depiction of these events.</a:t>
            </a:r>
          </a:p>
        </p:txBody>
      </p:sp>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1108180" y="180622"/>
            <a:ext cx="985340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Bus Boycott</a:t>
            </a:r>
          </a:p>
          <a:p>
            <a:pPr algn="ctr"/>
            <a:r>
              <a:rPr lang="en-US" altLang="en-US" sz="2800" dirty="0">
                <a:latin typeface="Cambria" panose="02040503050406030204" pitchFamily="18" charset="0"/>
              </a:rPr>
              <a:t>Rosa Parks &amp; the Montgomery, Alabama, Bus Boycott, 1955</a:t>
            </a:r>
          </a:p>
        </p:txBody>
      </p:sp>
      <p:pic>
        <p:nvPicPr>
          <p:cNvPr id="6" name="Picture 4">
            <a:extLst>
              <a:ext uri="{FF2B5EF4-FFF2-40B4-BE49-F238E27FC236}">
                <a16:creationId xmlns:a16="http://schemas.microsoft.com/office/drawing/2014/main" id="{787EC59C-82A0-C941-A466-9C5210C5E95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39699" y="1336119"/>
            <a:ext cx="1890109" cy="210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0DB2533-EE2F-8144-A3FB-8DF224941B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3963" y="1257840"/>
            <a:ext cx="1441650" cy="2171160"/>
          </a:xfrm>
          <a:prstGeom prst="rect">
            <a:avLst/>
          </a:prstGeom>
        </p:spPr>
      </p:pic>
    </p:spTree>
    <p:extLst>
      <p:ext uri="{BB962C8B-B14F-4D97-AF65-F5344CB8AC3E}">
        <p14:creationId xmlns:p14="http://schemas.microsoft.com/office/powerpoint/2010/main" val="42488130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a:extLst>
              <a:ext uri="{FF2B5EF4-FFF2-40B4-BE49-F238E27FC236}">
                <a16:creationId xmlns:a16="http://schemas.microsoft.com/office/drawing/2014/main" id="{47BCC5A3-08E0-5740-B942-3FF647326C76}"/>
              </a:ext>
            </a:extLst>
          </p:cNvPr>
          <p:cNvSpPr txBox="1">
            <a:spLocks noChangeArrowheads="1"/>
          </p:cNvSpPr>
          <p:nvPr/>
        </p:nvSpPr>
        <p:spPr bwMode="auto">
          <a:xfrm>
            <a:off x="691054" y="4928574"/>
            <a:ext cx="1049748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sz="2000" b="0" dirty="0">
                <a:latin typeface="Cambria" panose="02040503050406030204" pitchFamily="18" charset="0"/>
              </a:rPr>
              <a:t>Although most families were poor and, individually, did not spend much in these businesses </a:t>
            </a:r>
          </a:p>
          <a:p>
            <a:r>
              <a:rPr lang="en-US" sz="2000" b="0" dirty="0">
                <a:latin typeface="Cambria" panose="02040503050406030204" pitchFamily="18" charset="0"/>
              </a:rPr>
              <a:t>during the year, collectively, the amount of money spent – and now lost to the white owners </a:t>
            </a:r>
          </a:p>
          <a:p>
            <a:r>
              <a:rPr lang="en-US" sz="2000" b="0" dirty="0">
                <a:latin typeface="Cambria" panose="02040503050406030204" pitchFamily="18" charset="0"/>
              </a:rPr>
              <a:t>due to the boycotts – made up a significant portion of their profits and forced some businesses </a:t>
            </a:r>
          </a:p>
          <a:p>
            <a:r>
              <a:rPr lang="en-US" sz="2000" b="0" dirty="0">
                <a:latin typeface="Cambria" panose="02040503050406030204" pitchFamily="18" charset="0"/>
              </a:rPr>
              <a:t>to change their policies.</a:t>
            </a:r>
          </a:p>
        </p:txBody>
      </p:sp>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2354451" y="180622"/>
            <a:ext cx="736086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Economic Boycotts</a:t>
            </a:r>
          </a:p>
          <a:p>
            <a:pPr algn="ctr"/>
            <a:r>
              <a:rPr lang="en-US" altLang="en-US" sz="2800" dirty="0">
                <a:latin typeface="Cambria" panose="02040503050406030204" pitchFamily="18" charset="0"/>
              </a:rPr>
              <a:t>Nashville, TN &amp; Jackson, MS</a:t>
            </a:r>
          </a:p>
        </p:txBody>
      </p:sp>
      <p:pic>
        <p:nvPicPr>
          <p:cNvPr id="7" name="Picture 5">
            <a:extLst>
              <a:ext uri="{FF2B5EF4-FFF2-40B4-BE49-F238E27FC236}">
                <a16:creationId xmlns:a16="http://schemas.microsoft.com/office/drawing/2014/main" id="{7647D8C1-ED19-AA4E-9B93-E99EE10B012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17505" y="1475811"/>
            <a:ext cx="3153164" cy="3075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5950968A-F69A-2046-986E-F007A98A943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1637869" y="1462290"/>
            <a:ext cx="1975809" cy="307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CDA4FC8A-BF16-D546-BE49-97F90117CC6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74496" y="1489334"/>
            <a:ext cx="23939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77281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a:extLst>
              <a:ext uri="{FF2B5EF4-FFF2-40B4-BE49-F238E27FC236}">
                <a16:creationId xmlns:a16="http://schemas.microsoft.com/office/drawing/2014/main" id="{47BCC5A3-08E0-5740-B942-3FF647326C76}"/>
              </a:ext>
            </a:extLst>
          </p:cNvPr>
          <p:cNvSpPr txBox="1">
            <a:spLocks noChangeArrowheads="1"/>
          </p:cNvSpPr>
          <p:nvPr/>
        </p:nvSpPr>
        <p:spPr bwMode="auto">
          <a:xfrm>
            <a:off x="696155" y="1797748"/>
            <a:ext cx="6830588"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sz="2000" b="0" dirty="0">
                <a:latin typeface="Cambria" panose="02040503050406030204" pitchFamily="18" charset="0"/>
              </a:rPr>
              <a:t>In </a:t>
            </a:r>
            <a:r>
              <a:rPr lang="en-US" sz="2000" b="0" i="1" dirty="0">
                <a:latin typeface="Cambria" panose="02040503050406030204" pitchFamily="18" charset="0"/>
              </a:rPr>
              <a:t>Morgan v. Virginia</a:t>
            </a:r>
            <a:r>
              <a:rPr lang="en-US" sz="2000" b="0" dirty="0">
                <a:latin typeface="Cambria" panose="02040503050406030204" pitchFamily="18" charset="0"/>
              </a:rPr>
              <a:t>, 1946, the Supreme Court outlawed </a:t>
            </a:r>
          </a:p>
          <a:p>
            <a:r>
              <a:rPr lang="en-US" sz="2000" b="0" dirty="0">
                <a:latin typeface="Cambria" panose="02040503050406030204" pitchFamily="18" charset="0"/>
              </a:rPr>
              <a:t>state requirements for segregated seating on interstate </a:t>
            </a:r>
          </a:p>
          <a:p>
            <a:r>
              <a:rPr lang="en-US" sz="2000" b="0" dirty="0">
                <a:latin typeface="Cambria" panose="02040503050406030204" pitchFamily="18" charset="0"/>
              </a:rPr>
              <a:t>buses. Since few Southern states were enforcing the </a:t>
            </a:r>
          </a:p>
          <a:p>
            <a:r>
              <a:rPr lang="en-US" sz="2000" b="0" dirty="0">
                <a:latin typeface="Cambria" panose="02040503050406030204" pitchFamily="18" charset="0"/>
              </a:rPr>
              <a:t>Morgan decision – they still mandated separate seating </a:t>
            </a:r>
          </a:p>
          <a:p>
            <a:r>
              <a:rPr lang="en-US" sz="2000" b="0" dirty="0">
                <a:latin typeface="Cambria" panose="02040503050406030204" pitchFamily="18" charset="0"/>
              </a:rPr>
              <a:t>and waiting rooms – leaders of the Congress of Racial </a:t>
            </a:r>
          </a:p>
          <a:p>
            <a:r>
              <a:rPr lang="en-US" sz="2000" b="0" dirty="0">
                <a:latin typeface="Cambria" panose="02040503050406030204" pitchFamily="18" charset="0"/>
              </a:rPr>
              <a:t>Equality (CORE) decided to challenge the practice of </a:t>
            </a:r>
          </a:p>
          <a:p>
            <a:r>
              <a:rPr lang="en-US" sz="2000" b="0" dirty="0">
                <a:latin typeface="Cambria" panose="02040503050406030204" pitchFamily="18" charset="0"/>
              </a:rPr>
              <a:t>segregated buses by purposely violating the local Jim Crow</a:t>
            </a:r>
          </a:p>
          <a:p>
            <a:r>
              <a:rPr lang="en-US" sz="2000" b="0" dirty="0">
                <a:latin typeface="Cambria" panose="02040503050406030204" pitchFamily="18" charset="0"/>
              </a:rPr>
              <a:t>laws. Since Greyhound buses crossed state lines on their </a:t>
            </a:r>
          </a:p>
          <a:p>
            <a:r>
              <a:rPr lang="en-US" sz="2000" b="0" dirty="0">
                <a:latin typeface="Cambria" panose="02040503050406030204" pitchFamily="18" charset="0"/>
              </a:rPr>
              <a:t>routes, they were governed by federal rather than local </a:t>
            </a:r>
          </a:p>
          <a:p>
            <a:r>
              <a:rPr lang="en-US" sz="2000" b="0" dirty="0">
                <a:latin typeface="Cambria" panose="02040503050406030204" pitchFamily="18" charset="0"/>
              </a:rPr>
              <a:t>laws. And since federal law “trumped” state law, they </a:t>
            </a:r>
          </a:p>
          <a:p>
            <a:r>
              <a:rPr lang="en-US" sz="2000" b="0" dirty="0">
                <a:latin typeface="Cambria" panose="02040503050406030204" pitchFamily="18" charset="0"/>
              </a:rPr>
              <a:t>believed that if they created a confrontation between local </a:t>
            </a:r>
          </a:p>
          <a:p>
            <a:r>
              <a:rPr lang="en-US" sz="2000" b="0" dirty="0">
                <a:latin typeface="Cambria" panose="02040503050406030204" pitchFamily="18" charset="0"/>
              </a:rPr>
              <a:t>Jim Crow laws and federal laws as established by the 1946 </a:t>
            </a:r>
          </a:p>
          <a:p>
            <a:r>
              <a:rPr lang="en-US" sz="2000" b="0" dirty="0">
                <a:latin typeface="Cambria" panose="02040503050406030204" pitchFamily="18" charset="0"/>
              </a:rPr>
              <a:t>Supreme Court decision, the Supreme Court would be forced </a:t>
            </a:r>
          </a:p>
          <a:p>
            <a:r>
              <a:rPr lang="en-US" sz="2000" b="0" dirty="0">
                <a:latin typeface="Cambria" panose="02040503050406030204" pitchFamily="18" charset="0"/>
              </a:rPr>
              <a:t>to rule the Jim Crow law unconstitutional.</a:t>
            </a:r>
          </a:p>
        </p:txBody>
      </p:sp>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398282" y="180622"/>
            <a:ext cx="1127321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Forcing Compliance with Federal Law</a:t>
            </a:r>
          </a:p>
          <a:p>
            <a:pPr algn="ctr"/>
            <a:r>
              <a:rPr lang="en-US" altLang="en-US" sz="2800" dirty="0">
                <a:latin typeface="Cambria" panose="02040503050406030204" pitchFamily="18" charset="0"/>
              </a:rPr>
              <a:t>The Freedom Rides, 1961</a:t>
            </a:r>
          </a:p>
        </p:txBody>
      </p:sp>
      <p:pic>
        <p:nvPicPr>
          <p:cNvPr id="8" name="Picture 2">
            <a:extLst>
              <a:ext uri="{FF2B5EF4-FFF2-40B4-BE49-F238E27FC236}">
                <a16:creationId xmlns:a16="http://schemas.microsoft.com/office/drawing/2014/main" id="{7440BE39-F17B-0D4B-A4EA-256AE283216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312" y="2021846"/>
            <a:ext cx="3952046" cy="375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25731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a:extLst>
              <a:ext uri="{FF2B5EF4-FFF2-40B4-BE49-F238E27FC236}">
                <a16:creationId xmlns:a16="http://schemas.microsoft.com/office/drawing/2014/main" id="{47BCC5A3-08E0-5740-B942-3FF647326C76}"/>
              </a:ext>
            </a:extLst>
          </p:cNvPr>
          <p:cNvSpPr txBox="1">
            <a:spLocks noChangeArrowheads="1"/>
          </p:cNvSpPr>
          <p:nvPr/>
        </p:nvSpPr>
        <p:spPr bwMode="auto">
          <a:xfrm>
            <a:off x="821908" y="1529390"/>
            <a:ext cx="6964471"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sz="2000" b="0" dirty="0">
                <a:latin typeface="Cambria" panose="02040503050406030204" pitchFamily="18" charset="0"/>
              </a:rPr>
              <a:t>As James Farmer put it,</a:t>
            </a:r>
          </a:p>
          <a:p>
            <a:endParaRPr lang="en-US" sz="2000" b="0" dirty="0">
              <a:latin typeface="Cambria" panose="02040503050406030204" pitchFamily="18" charset="0"/>
            </a:endParaRPr>
          </a:p>
          <a:p>
            <a:r>
              <a:rPr lang="en-US" sz="2000" b="0" dirty="0">
                <a:latin typeface="Cambria" panose="02040503050406030204" pitchFamily="18" charset="0"/>
              </a:rPr>
              <a:t>“Federal law said that there should be no segregation in </a:t>
            </a:r>
          </a:p>
          <a:p>
            <a:r>
              <a:rPr lang="en-US" sz="2000" b="0" dirty="0">
                <a:latin typeface="Cambria" panose="02040503050406030204" pitchFamily="18" charset="0"/>
              </a:rPr>
              <a:t>interstate travel. The Supreme Court had decided that. </a:t>
            </a:r>
          </a:p>
          <a:p>
            <a:r>
              <a:rPr lang="en-US" sz="2000" b="0" dirty="0">
                <a:latin typeface="Cambria" panose="02040503050406030204" pitchFamily="18" charset="0"/>
              </a:rPr>
              <a:t>But still state laws in the southern states and local ordinances</a:t>
            </a:r>
          </a:p>
          <a:p>
            <a:r>
              <a:rPr lang="en-US" sz="2000" b="0" dirty="0">
                <a:latin typeface="Cambria" panose="02040503050406030204" pitchFamily="18" charset="0"/>
              </a:rPr>
              <a:t>ordered segregation of the races on those buses. Why didn’t </a:t>
            </a:r>
          </a:p>
          <a:p>
            <a:r>
              <a:rPr lang="en-US" sz="2000" b="0" dirty="0">
                <a:latin typeface="Cambria" panose="02040503050406030204" pitchFamily="18" charset="0"/>
              </a:rPr>
              <a:t>the federal government enforce its law? We decided it was </a:t>
            </a:r>
          </a:p>
          <a:p>
            <a:r>
              <a:rPr lang="en-US" sz="2000" b="0" dirty="0">
                <a:latin typeface="Cambria" panose="02040503050406030204" pitchFamily="18" charset="0"/>
              </a:rPr>
              <a:t>because of politics. If we were right in assuming that the </a:t>
            </a:r>
          </a:p>
          <a:p>
            <a:r>
              <a:rPr lang="en-US" sz="2000" b="0" dirty="0">
                <a:latin typeface="Cambria" panose="02040503050406030204" pitchFamily="18" charset="0"/>
              </a:rPr>
              <a:t>federal government did not enforce federal law because of </a:t>
            </a:r>
          </a:p>
          <a:p>
            <a:r>
              <a:rPr lang="en-US" sz="2000" b="0" dirty="0">
                <a:latin typeface="Cambria" panose="02040503050406030204" pitchFamily="18" charset="0"/>
              </a:rPr>
              <a:t>its fear of reprisals from the South, then what we had to do </a:t>
            </a:r>
          </a:p>
          <a:p>
            <a:r>
              <a:rPr lang="en-US" sz="2000" b="0" dirty="0">
                <a:latin typeface="Cambria" panose="02040503050406030204" pitchFamily="18" charset="0"/>
              </a:rPr>
              <a:t>was to make it more dangerous politically for the federal </a:t>
            </a:r>
          </a:p>
          <a:p>
            <a:r>
              <a:rPr lang="en-US" sz="2000" b="0" dirty="0">
                <a:latin typeface="Cambria" panose="02040503050406030204" pitchFamily="18" charset="0"/>
              </a:rPr>
              <a:t>government not to enforce federal law. And how would we </a:t>
            </a:r>
          </a:p>
          <a:p>
            <a:r>
              <a:rPr lang="en-US" sz="2000" b="0" dirty="0">
                <a:latin typeface="Cambria" panose="02040503050406030204" pitchFamily="18" charset="0"/>
              </a:rPr>
              <a:t>do that? We decided the way to do it was to have an interracial</a:t>
            </a:r>
          </a:p>
          <a:p>
            <a:r>
              <a:rPr lang="en-US" sz="2000" b="0" dirty="0">
                <a:latin typeface="Cambria" panose="02040503050406030204" pitchFamily="18" charset="0"/>
              </a:rPr>
              <a:t>group ride through the South . . .</a:t>
            </a:r>
          </a:p>
        </p:txBody>
      </p:sp>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398282" y="180622"/>
            <a:ext cx="1127321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Forcing Compliance with Federal Law</a:t>
            </a:r>
          </a:p>
          <a:p>
            <a:pPr algn="ctr"/>
            <a:r>
              <a:rPr lang="en-US" altLang="en-US" sz="2800" dirty="0">
                <a:latin typeface="Cambria" panose="02040503050406030204" pitchFamily="18" charset="0"/>
              </a:rPr>
              <a:t>The Freedom Rides, 1961</a:t>
            </a:r>
          </a:p>
        </p:txBody>
      </p:sp>
      <p:pic>
        <p:nvPicPr>
          <p:cNvPr id="5" name="Picture 4">
            <a:extLst>
              <a:ext uri="{FF2B5EF4-FFF2-40B4-BE49-F238E27FC236}">
                <a16:creationId xmlns:a16="http://schemas.microsoft.com/office/drawing/2014/main" id="{6DD62C91-0B60-AE47-AA7D-FAE9275EDD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8032780" y="1717298"/>
            <a:ext cx="3236414" cy="4025391"/>
          </a:xfrm>
          <a:prstGeom prst="rect">
            <a:avLst/>
          </a:prstGeom>
        </p:spPr>
      </p:pic>
      <p:sp>
        <p:nvSpPr>
          <p:cNvPr id="2" name="TextBox 1">
            <a:extLst>
              <a:ext uri="{FF2B5EF4-FFF2-40B4-BE49-F238E27FC236}">
                <a16:creationId xmlns:a16="http://schemas.microsoft.com/office/drawing/2014/main" id="{CBB4673B-AD7C-2348-8D35-DEF3A3E4ECF9}"/>
              </a:ext>
            </a:extLst>
          </p:cNvPr>
          <p:cNvSpPr txBox="1"/>
          <p:nvPr/>
        </p:nvSpPr>
        <p:spPr>
          <a:xfrm>
            <a:off x="8525582" y="5742689"/>
            <a:ext cx="2250809" cy="738664"/>
          </a:xfrm>
          <a:prstGeom prst="rect">
            <a:avLst/>
          </a:prstGeom>
          <a:noFill/>
        </p:spPr>
        <p:txBody>
          <a:bodyPr wrap="none" rtlCol="0">
            <a:spAutoFit/>
          </a:bodyPr>
          <a:lstStyle/>
          <a:p>
            <a:pPr algn="ctr"/>
            <a:r>
              <a:rPr lang="en-US" sz="1400" dirty="0"/>
              <a:t>James Farmer</a:t>
            </a:r>
          </a:p>
          <a:p>
            <a:pPr algn="ctr"/>
            <a:r>
              <a:rPr lang="en-US" sz="1400" dirty="0"/>
              <a:t>Congress of Racial Equality</a:t>
            </a:r>
          </a:p>
          <a:p>
            <a:pPr algn="ctr"/>
            <a:r>
              <a:rPr lang="en-US" sz="1400" dirty="0"/>
              <a:t>1920 - 1999</a:t>
            </a:r>
          </a:p>
        </p:txBody>
      </p:sp>
    </p:spTree>
    <p:extLst>
      <p:ext uri="{BB962C8B-B14F-4D97-AF65-F5344CB8AC3E}">
        <p14:creationId xmlns:p14="http://schemas.microsoft.com/office/powerpoint/2010/main" val="25472571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a:extLst>
              <a:ext uri="{FF2B5EF4-FFF2-40B4-BE49-F238E27FC236}">
                <a16:creationId xmlns:a16="http://schemas.microsoft.com/office/drawing/2014/main" id="{47BCC5A3-08E0-5740-B942-3FF647326C76}"/>
              </a:ext>
            </a:extLst>
          </p:cNvPr>
          <p:cNvSpPr txBox="1">
            <a:spLocks noChangeArrowheads="1"/>
          </p:cNvSpPr>
          <p:nvPr/>
        </p:nvSpPr>
        <p:spPr bwMode="auto">
          <a:xfrm>
            <a:off x="821908" y="1529390"/>
            <a:ext cx="6857839"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sz="2000" b="0" dirty="0">
                <a:latin typeface="Cambria" panose="02040503050406030204" pitchFamily="18" charset="0"/>
              </a:rPr>
              <a:t>As James Farmer put it,</a:t>
            </a:r>
          </a:p>
          <a:p>
            <a:endParaRPr lang="en-US" sz="2000" b="0" dirty="0">
              <a:latin typeface="Cambria" panose="02040503050406030204" pitchFamily="18" charset="0"/>
            </a:endParaRPr>
          </a:p>
          <a:p>
            <a:r>
              <a:rPr lang="en-US" sz="2000" b="0" dirty="0">
                <a:latin typeface="Cambria" panose="02040503050406030204" pitchFamily="18" charset="0"/>
              </a:rPr>
              <a:t>“This was not civil disobedience, really, because we would be </a:t>
            </a:r>
          </a:p>
          <a:p>
            <a:r>
              <a:rPr lang="en-US" sz="2000" b="0" dirty="0">
                <a:latin typeface="Cambria" panose="02040503050406030204" pitchFamily="18" charset="0"/>
              </a:rPr>
              <a:t>doing merely what the Supreme Court said we had a right to </a:t>
            </a:r>
          </a:p>
          <a:p>
            <a:r>
              <a:rPr lang="en-US" sz="2000" b="0" dirty="0">
                <a:latin typeface="Cambria" panose="02040503050406030204" pitchFamily="18" charset="0"/>
              </a:rPr>
              <a:t>do. The whites in the group would sit in the back of the bus, </a:t>
            </a:r>
          </a:p>
          <a:p>
            <a:r>
              <a:rPr lang="en-US" sz="2000" b="0" dirty="0">
                <a:latin typeface="Cambria" panose="02040503050406030204" pitchFamily="18" charset="0"/>
              </a:rPr>
              <a:t>the blacks would sit in the front of the bus, and would refuse </a:t>
            </a:r>
          </a:p>
          <a:p>
            <a:r>
              <a:rPr lang="en-US" sz="2000" b="0" dirty="0">
                <a:latin typeface="Cambria" panose="02040503050406030204" pitchFamily="18" charset="0"/>
              </a:rPr>
              <a:t>to move when ordered. At every rest stop, the whites would </a:t>
            </a:r>
          </a:p>
          <a:p>
            <a:r>
              <a:rPr lang="en-US" sz="2000" b="0" dirty="0">
                <a:latin typeface="Cambria" panose="02040503050406030204" pitchFamily="18" charset="0"/>
              </a:rPr>
              <a:t>go into the waiting room for blacks, and the blacks into the </a:t>
            </a:r>
          </a:p>
          <a:p>
            <a:r>
              <a:rPr lang="en-US" sz="2000" b="0" dirty="0">
                <a:latin typeface="Cambria" panose="02040503050406030204" pitchFamily="18" charset="0"/>
              </a:rPr>
              <a:t>waiting room for whites, and would seek to use all the </a:t>
            </a:r>
          </a:p>
          <a:p>
            <a:r>
              <a:rPr lang="en-US" sz="2000" b="0" dirty="0">
                <a:latin typeface="Cambria" panose="02040503050406030204" pitchFamily="18" charset="0"/>
              </a:rPr>
              <a:t>facilities, refusing to leave. We felt that we could then count </a:t>
            </a:r>
          </a:p>
          <a:p>
            <a:r>
              <a:rPr lang="en-US" sz="2000" b="0" dirty="0">
                <a:latin typeface="Cambria" panose="02040503050406030204" pitchFamily="18" charset="0"/>
              </a:rPr>
              <a:t>upon the racists of the South to create a crisis, so that the </a:t>
            </a:r>
          </a:p>
          <a:p>
            <a:r>
              <a:rPr lang="en-US" sz="2000" b="0" dirty="0">
                <a:latin typeface="Cambria" panose="02040503050406030204" pitchFamily="18" charset="0"/>
              </a:rPr>
              <a:t>federal government would be compelled to enforce federal </a:t>
            </a:r>
          </a:p>
          <a:p>
            <a:r>
              <a:rPr lang="en-US" sz="2000" b="0" dirty="0">
                <a:latin typeface="Cambria" panose="02040503050406030204" pitchFamily="18" charset="0"/>
              </a:rPr>
              <a:t>law. That was the rationale for the Freedom Ride . . .</a:t>
            </a:r>
          </a:p>
        </p:txBody>
      </p:sp>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398282" y="180622"/>
            <a:ext cx="1127321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Forcing Compliance with Federal Law</a:t>
            </a:r>
          </a:p>
          <a:p>
            <a:pPr algn="ctr"/>
            <a:r>
              <a:rPr lang="en-US" altLang="en-US" sz="2800" dirty="0">
                <a:latin typeface="Cambria" panose="02040503050406030204" pitchFamily="18" charset="0"/>
              </a:rPr>
              <a:t>The Freedom Rides, 1961</a:t>
            </a:r>
          </a:p>
        </p:txBody>
      </p:sp>
      <p:pic>
        <p:nvPicPr>
          <p:cNvPr id="5" name="Picture 4">
            <a:extLst>
              <a:ext uri="{FF2B5EF4-FFF2-40B4-BE49-F238E27FC236}">
                <a16:creationId xmlns:a16="http://schemas.microsoft.com/office/drawing/2014/main" id="{6DD62C91-0B60-AE47-AA7D-FAE9275EDD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8032780" y="1717298"/>
            <a:ext cx="3236414" cy="4025391"/>
          </a:xfrm>
          <a:prstGeom prst="rect">
            <a:avLst/>
          </a:prstGeom>
        </p:spPr>
      </p:pic>
      <p:sp>
        <p:nvSpPr>
          <p:cNvPr id="2" name="TextBox 1">
            <a:extLst>
              <a:ext uri="{FF2B5EF4-FFF2-40B4-BE49-F238E27FC236}">
                <a16:creationId xmlns:a16="http://schemas.microsoft.com/office/drawing/2014/main" id="{CBB4673B-AD7C-2348-8D35-DEF3A3E4ECF9}"/>
              </a:ext>
            </a:extLst>
          </p:cNvPr>
          <p:cNvSpPr txBox="1"/>
          <p:nvPr/>
        </p:nvSpPr>
        <p:spPr>
          <a:xfrm>
            <a:off x="8525582" y="5742689"/>
            <a:ext cx="2250809" cy="738664"/>
          </a:xfrm>
          <a:prstGeom prst="rect">
            <a:avLst/>
          </a:prstGeom>
          <a:noFill/>
        </p:spPr>
        <p:txBody>
          <a:bodyPr wrap="none" rtlCol="0">
            <a:spAutoFit/>
          </a:bodyPr>
          <a:lstStyle/>
          <a:p>
            <a:pPr algn="ctr"/>
            <a:r>
              <a:rPr lang="en-US" sz="1400" dirty="0"/>
              <a:t>James Farmer</a:t>
            </a:r>
          </a:p>
          <a:p>
            <a:pPr algn="ctr"/>
            <a:r>
              <a:rPr lang="en-US" sz="1400" dirty="0"/>
              <a:t>Congress of Racial Equality</a:t>
            </a:r>
          </a:p>
          <a:p>
            <a:pPr algn="ctr"/>
            <a:r>
              <a:rPr lang="en-US" sz="1400" dirty="0"/>
              <a:t>1920 - 1999</a:t>
            </a:r>
          </a:p>
        </p:txBody>
      </p:sp>
    </p:spTree>
    <p:extLst>
      <p:ext uri="{BB962C8B-B14F-4D97-AF65-F5344CB8AC3E}">
        <p14:creationId xmlns:p14="http://schemas.microsoft.com/office/powerpoint/2010/main" val="23604927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3">
            <a:extLst>
              <a:ext uri="{FF2B5EF4-FFF2-40B4-BE49-F238E27FC236}">
                <a16:creationId xmlns:a16="http://schemas.microsoft.com/office/drawing/2014/main" id="{47BCC5A3-08E0-5740-B942-3FF647326C76}"/>
              </a:ext>
            </a:extLst>
          </p:cNvPr>
          <p:cNvSpPr txBox="1">
            <a:spLocks noChangeArrowheads="1"/>
          </p:cNvSpPr>
          <p:nvPr/>
        </p:nvSpPr>
        <p:spPr bwMode="auto">
          <a:xfrm>
            <a:off x="790475" y="1257840"/>
            <a:ext cx="7242304"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r>
              <a:rPr lang="en-US" sz="2000" b="0" dirty="0">
                <a:latin typeface="Cambria" panose="02040503050406030204" pitchFamily="18" charset="0"/>
              </a:rPr>
              <a:t>As James Farmer put it,</a:t>
            </a:r>
          </a:p>
          <a:p>
            <a:endParaRPr lang="en-US" sz="2000" b="0" dirty="0">
              <a:latin typeface="Cambria" panose="02040503050406030204" pitchFamily="18" charset="0"/>
            </a:endParaRPr>
          </a:p>
          <a:p>
            <a:r>
              <a:rPr lang="en-US" sz="2000" b="0" dirty="0">
                <a:latin typeface="Cambria" panose="02040503050406030204" pitchFamily="18" charset="0"/>
              </a:rPr>
              <a:t>Following the Gandhian program of advising your adversaries </a:t>
            </a:r>
          </a:p>
          <a:p>
            <a:r>
              <a:rPr lang="en-US" sz="2000" b="0" dirty="0">
                <a:latin typeface="Cambria" panose="02040503050406030204" pitchFamily="18" charset="0"/>
              </a:rPr>
              <a:t>or the people in power just what you were going to do, when </a:t>
            </a:r>
          </a:p>
          <a:p>
            <a:r>
              <a:rPr lang="en-US" sz="2000" b="0" dirty="0">
                <a:latin typeface="Cambria" panose="02040503050406030204" pitchFamily="18" charset="0"/>
              </a:rPr>
              <a:t>you were going to do it, and how you were going to do it, so </a:t>
            </a:r>
          </a:p>
          <a:p>
            <a:r>
              <a:rPr lang="en-US" sz="2000" b="0" dirty="0">
                <a:latin typeface="Cambria" panose="02040503050406030204" pitchFamily="18" charset="0"/>
              </a:rPr>
              <a:t>that everything would be open and above board, I sent letters </a:t>
            </a:r>
          </a:p>
          <a:p>
            <a:r>
              <a:rPr lang="en-US" sz="2000" b="0" dirty="0">
                <a:latin typeface="Cambria" panose="02040503050406030204" pitchFamily="18" charset="0"/>
              </a:rPr>
              <a:t>to the president of the United States, John Kennedy; the attorney </a:t>
            </a:r>
          </a:p>
          <a:p>
            <a:r>
              <a:rPr lang="en-US" sz="2000" b="0" dirty="0">
                <a:latin typeface="Cambria" panose="02040503050406030204" pitchFamily="18" charset="0"/>
              </a:rPr>
              <a:t>general, Robert Kennedy; the director of the FBI [Federal Bureau</a:t>
            </a:r>
          </a:p>
          <a:p>
            <a:r>
              <a:rPr lang="en-US" sz="2000" b="0" dirty="0">
                <a:latin typeface="Cambria" panose="02040503050406030204" pitchFamily="18" charset="0"/>
              </a:rPr>
              <a:t>of Investigation], Mr. J. Edgar Hoover; the chairman of the </a:t>
            </a:r>
          </a:p>
          <a:p>
            <a:r>
              <a:rPr lang="en-US" sz="2000" b="0" dirty="0">
                <a:latin typeface="Cambria" panose="02040503050406030204" pitchFamily="18" charset="0"/>
              </a:rPr>
              <a:t>Interstate Commerce Commission, which regulated interstate </a:t>
            </a:r>
          </a:p>
          <a:p>
            <a:r>
              <a:rPr lang="en-US" sz="2000" b="0" dirty="0">
                <a:latin typeface="Cambria" panose="02040503050406030204" pitchFamily="18" charset="0"/>
              </a:rPr>
              <a:t>travel; and the president of Greyhound Corporation and the </a:t>
            </a:r>
          </a:p>
          <a:p>
            <a:r>
              <a:rPr lang="en-US" sz="2000" b="0" dirty="0">
                <a:latin typeface="Cambria" panose="02040503050406030204" pitchFamily="18" charset="0"/>
              </a:rPr>
              <a:t>president of Trailways Corporation. Those were the carriers </a:t>
            </a:r>
          </a:p>
          <a:p>
            <a:r>
              <a:rPr lang="en-US" sz="2000" b="0" dirty="0">
                <a:latin typeface="Cambria" panose="02040503050406030204" pitchFamily="18" charset="0"/>
              </a:rPr>
              <a:t>that we would be using on this bus ride. We got replies from </a:t>
            </a:r>
          </a:p>
          <a:p>
            <a:r>
              <a:rPr lang="en-US" sz="2000" b="0" dirty="0">
                <a:latin typeface="Cambria" panose="02040503050406030204" pitchFamily="18" charset="0"/>
              </a:rPr>
              <a:t>none of those letters. We hoped that there would be protection. </a:t>
            </a:r>
          </a:p>
          <a:p>
            <a:r>
              <a:rPr lang="en-US" sz="2000" b="0" dirty="0">
                <a:latin typeface="Cambria" panose="02040503050406030204" pitchFamily="18" charset="0"/>
              </a:rPr>
              <a:t>Indeed, that was one of the reasons we sent a letter to the FBI. </a:t>
            </a:r>
          </a:p>
          <a:p>
            <a:r>
              <a:rPr lang="en-US" sz="2000" b="0" dirty="0">
                <a:latin typeface="Cambria" panose="02040503050406030204" pitchFamily="18" charset="0"/>
              </a:rPr>
              <a:t>We had thought that the FBI would provide protection for us, </a:t>
            </a:r>
          </a:p>
          <a:p>
            <a:r>
              <a:rPr lang="en-US" sz="2000" b="0" dirty="0">
                <a:latin typeface="Cambria" panose="02040503050406030204" pitchFamily="18" charset="0"/>
              </a:rPr>
              <a:t>would see to it at each stop that we were not brutalized or killed.”</a:t>
            </a:r>
          </a:p>
        </p:txBody>
      </p:sp>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398282" y="180622"/>
            <a:ext cx="1127321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Forcing Compliance with Federal Law</a:t>
            </a:r>
          </a:p>
          <a:p>
            <a:pPr algn="ctr"/>
            <a:r>
              <a:rPr lang="en-US" altLang="en-US" sz="2800" dirty="0">
                <a:latin typeface="Cambria" panose="02040503050406030204" pitchFamily="18" charset="0"/>
              </a:rPr>
              <a:t>The Freedom Rides, 1961</a:t>
            </a:r>
          </a:p>
        </p:txBody>
      </p:sp>
      <p:pic>
        <p:nvPicPr>
          <p:cNvPr id="5" name="Picture 4">
            <a:extLst>
              <a:ext uri="{FF2B5EF4-FFF2-40B4-BE49-F238E27FC236}">
                <a16:creationId xmlns:a16="http://schemas.microsoft.com/office/drawing/2014/main" id="{6DD62C91-0B60-AE47-AA7D-FAE9275EDD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8032780" y="1717298"/>
            <a:ext cx="3236414" cy="4025391"/>
          </a:xfrm>
          <a:prstGeom prst="rect">
            <a:avLst/>
          </a:prstGeom>
        </p:spPr>
      </p:pic>
      <p:sp>
        <p:nvSpPr>
          <p:cNvPr id="2" name="TextBox 1">
            <a:extLst>
              <a:ext uri="{FF2B5EF4-FFF2-40B4-BE49-F238E27FC236}">
                <a16:creationId xmlns:a16="http://schemas.microsoft.com/office/drawing/2014/main" id="{CBB4673B-AD7C-2348-8D35-DEF3A3E4ECF9}"/>
              </a:ext>
            </a:extLst>
          </p:cNvPr>
          <p:cNvSpPr txBox="1"/>
          <p:nvPr/>
        </p:nvSpPr>
        <p:spPr>
          <a:xfrm>
            <a:off x="8525582" y="5742689"/>
            <a:ext cx="2250809" cy="738664"/>
          </a:xfrm>
          <a:prstGeom prst="rect">
            <a:avLst/>
          </a:prstGeom>
          <a:noFill/>
        </p:spPr>
        <p:txBody>
          <a:bodyPr wrap="none" rtlCol="0">
            <a:spAutoFit/>
          </a:bodyPr>
          <a:lstStyle/>
          <a:p>
            <a:pPr algn="ctr"/>
            <a:r>
              <a:rPr lang="en-US" sz="1400" dirty="0"/>
              <a:t>James Farmer</a:t>
            </a:r>
          </a:p>
          <a:p>
            <a:pPr algn="ctr"/>
            <a:r>
              <a:rPr lang="en-US" sz="1400" dirty="0"/>
              <a:t>Congress of Racial Equality</a:t>
            </a:r>
          </a:p>
          <a:p>
            <a:pPr algn="ctr"/>
            <a:r>
              <a:rPr lang="en-US" sz="1400" dirty="0"/>
              <a:t>1920 - 1999</a:t>
            </a:r>
          </a:p>
        </p:txBody>
      </p:sp>
    </p:spTree>
    <p:extLst>
      <p:ext uri="{BB962C8B-B14F-4D97-AF65-F5344CB8AC3E}">
        <p14:creationId xmlns:p14="http://schemas.microsoft.com/office/powerpoint/2010/main" val="30463231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398282" y="180622"/>
            <a:ext cx="1127321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Forcing Compliance with Federal Law</a:t>
            </a:r>
          </a:p>
          <a:p>
            <a:pPr algn="ctr"/>
            <a:r>
              <a:rPr lang="en-US" altLang="en-US" sz="2800" dirty="0">
                <a:latin typeface="Cambria" panose="02040503050406030204" pitchFamily="18" charset="0"/>
              </a:rPr>
              <a:t>The Freedom Rides, 1961</a:t>
            </a:r>
          </a:p>
        </p:txBody>
      </p:sp>
      <p:pic>
        <p:nvPicPr>
          <p:cNvPr id="6" name="Picture 2">
            <a:extLst>
              <a:ext uri="{FF2B5EF4-FFF2-40B4-BE49-F238E27FC236}">
                <a16:creationId xmlns:a16="http://schemas.microsoft.com/office/drawing/2014/main" id="{14857DBA-0F03-6F44-8D78-777DD4AFDFD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19060" y="1373354"/>
            <a:ext cx="5381487" cy="421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DBDC1B8-5633-8040-8904-18A0B466FB3E}"/>
              </a:ext>
            </a:extLst>
          </p:cNvPr>
          <p:cNvSpPr txBox="1"/>
          <p:nvPr/>
        </p:nvSpPr>
        <p:spPr>
          <a:xfrm>
            <a:off x="1829455" y="5777360"/>
            <a:ext cx="8887946" cy="400110"/>
          </a:xfrm>
          <a:prstGeom prst="rect">
            <a:avLst/>
          </a:prstGeom>
          <a:noFill/>
        </p:spPr>
        <p:txBody>
          <a:bodyPr wrap="none" rtlCol="0">
            <a:spAutoFit/>
          </a:bodyPr>
          <a:lstStyle/>
          <a:p>
            <a:r>
              <a:rPr lang="en-US" sz="2000" dirty="0"/>
              <a:t>Buses carrying Freedom Riders came under attack on route to southern cities . . .</a:t>
            </a:r>
          </a:p>
        </p:txBody>
      </p:sp>
    </p:spTree>
    <p:extLst>
      <p:ext uri="{BB962C8B-B14F-4D97-AF65-F5344CB8AC3E}">
        <p14:creationId xmlns:p14="http://schemas.microsoft.com/office/powerpoint/2010/main" val="3186880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F85AC7-3089-6946-A547-526F037EEF9E}"/>
              </a:ext>
            </a:extLst>
          </p:cNvPr>
          <p:cNvSpPr txBox="1"/>
          <p:nvPr/>
        </p:nvSpPr>
        <p:spPr>
          <a:xfrm>
            <a:off x="1405258" y="85375"/>
            <a:ext cx="9324412" cy="646331"/>
          </a:xfrm>
          <a:prstGeom prst="rect">
            <a:avLst/>
          </a:prstGeom>
          <a:noFill/>
        </p:spPr>
        <p:txBody>
          <a:bodyPr wrap="none" rtlCol="0">
            <a:spAutoFit/>
          </a:bodyPr>
          <a:lstStyle/>
          <a:p>
            <a:r>
              <a:rPr lang="en-US" sz="3600" b="1" dirty="0"/>
              <a:t>Types of Collective Behavior: Mass Hysteria</a:t>
            </a:r>
          </a:p>
        </p:txBody>
      </p:sp>
      <p:pic>
        <p:nvPicPr>
          <p:cNvPr id="4" name="Picture 3">
            <a:extLst>
              <a:ext uri="{FF2B5EF4-FFF2-40B4-BE49-F238E27FC236}">
                <a16:creationId xmlns:a16="http://schemas.microsoft.com/office/drawing/2014/main" id="{E1ED8CE1-E452-A24F-97BF-991327DD8572}"/>
              </a:ext>
            </a:extLst>
          </p:cNvPr>
          <p:cNvPicPr>
            <a:picLocks noChangeAspect="1"/>
          </p:cNvPicPr>
          <p:nvPr/>
        </p:nvPicPr>
        <p:blipFill>
          <a:blip r:embed="rId2"/>
          <a:stretch>
            <a:fillRect/>
          </a:stretch>
        </p:blipFill>
        <p:spPr>
          <a:xfrm>
            <a:off x="2629648" y="940429"/>
            <a:ext cx="6875633" cy="4565850"/>
          </a:xfrm>
          <a:prstGeom prst="rect">
            <a:avLst/>
          </a:prstGeom>
        </p:spPr>
      </p:pic>
      <p:sp>
        <p:nvSpPr>
          <p:cNvPr id="5" name="TextBox 4">
            <a:extLst>
              <a:ext uri="{FF2B5EF4-FFF2-40B4-BE49-F238E27FC236}">
                <a16:creationId xmlns:a16="http://schemas.microsoft.com/office/drawing/2014/main" id="{5FE94D8F-9757-6A4C-8794-819E918EC4B7}"/>
              </a:ext>
            </a:extLst>
          </p:cNvPr>
          <p:cNvSpPr txBox="1"/>
          <p:nvPr/>
        </p:nvSpPr>
        <p:spPr>
          <a:xfrm>
            <a:off x="1048645" y="5715002"/>
            <a:ext cx="9837117" cy="707886"/>
          </a:xfrm>
          <a:prstGeom prst="rect">
            <a:avLst/>
          </a:prstGeom>
          <a:noFill/>
        </p:spPr>
        <p:txBody>
          <a:bodyPr wrap="none" rtlCol="0">
            <a:spAutoFit/>
          </a:bodyPr>
          <a:lstStyle/>
          <a:p>
            <a:r>
              <a:rPr lang="en-US" sz="2000" dirty="0"/>
              <a:t>Salem Witch Trials: Mass hysteria refers to widespread, intense fear of and concern for a </a:t>
            </a:r>
          </a:p>
          <a:p>
            <a:r>
              <a:rPr lang="en-US" sz="2000" dirty="0"/>
              <a:t>danger that turns out to be false or greatly exaggerated</a:t>
            </a:r>
            <a:r>
              <a:rPr lang="en-US" dirty="0"/>
              <a:t>.</a:t>
            </a:r>
            <a:endParaRPr lang="en-US" sz="2000" dirty="0"/>
          </a:p>
        </p:txBody>
      </p:sp>
    </p:spTree>
    <p:extLst>
      <p:ext uri="{BB962C8B-B14F-4D97-AF65-F5344CB8AC3E}">
        <p14:creationId xmlns:p14="http://schemas.microsoft.com/office/powerpoint/2010/main" val="16705009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398282" y="180622"/>
            <a:ext cx="1127321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Forcing Compliance with Federal Law</a:t>
            </a:r>
          </a:p>
          <a:p>
            <a:pPr algn="ctr"/>
            <a:r>
              <a:rPr lang="en-US" altLang="en-US" sz="2800" dirty="0">
                <a:latin typeface="Cambria" panose="02040503050406030204" pitchFamily="18" charset="0"/>
              </a:rPr>
              <a:t>The Freedom Rides, 1961</a:t>
            </a:r>
          </a:p>
        </p:txBody>
      </p:sp>
      <p:sp>
        <p:nvSpPr>
          <p:cNvPr id="3" name="TextBox 2">
            <a:extLst>
              <a:ext uri="{FF2B5EF4-FFF2-40B4-BE49-F238E27FC236}">
                <a16:creationId xmlns:a16="http://schemas.microsoft.com/office/drawing/2014/main" id="{8DBDC1B8-5633-8040-8904-18A0B466FB3E}"/>
              </a:ext>
            </a:extLst>
          </p:cNvPr>
          <p:cNvSpPr txBox="1"/>
          <p:nvPr/>
        </p:nvSpPr>
        <p:spPr>
          <a:xfrm>
            <a:off x="2974110" y="6102756"/>
            <a:ext cx="7315016" cy="400110"/>
          </a:xfrm>
          <a:prstGeom prst="rect">
            <a:avLst/>
          </a:prstGeom>
          <a:noFill/>
        </p:spPr>
        <p:txBody>
          <a:bodyPr wrap="none" rtlCol="0">
            <a:spAutoFit/>
          </a:bodyPr>
          <a:lstStyle/>
          <a:p>
            <a:r>
              <a:rPr lang="en-US" sz="2000" dirty="0"/>
              <a:t>Freedom Riders were beaten and attacked when buses arrived . . . </a:t>
            </a:r>
          </a:p>
        </p:txBody>
      </p:sp>
      <p:pic>
        <p:nvPicPr>
          <p:cNvPr id="7" name="Picture 4">
            <a:extLst>
              <a:ext uri="{FF2B5EF4-FFF2-40B4-BE49-F238E27FC236}">
                <a16:creationId xmlns:a16="http://schemas.microsoft.com/office/drawing/2014/main" id="{89A0F3DD-FE62-CE49-BE33-EF9D7447C32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110323" y="3866322"/>
            <a:ext cx="3431860" cy="2161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D1D06240-2B08-F041-973D-DE3241A02B1F}"/>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5246068" y="2058934"/>
            <a:ext cx="2403751" cy="30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356CCA1-502E-234A-93BE-03C7EF80ED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51618" y="1691416"/>
            <a:ext cx="3390565" cy="1906549"/>
          </a:xfrm>
          <a:prstGeom prst="rect">
            <a:avLst/>
          </a:prstGeom>
        </p:spPr>
      </p:pic>
      <p:pic>
        <p:nvPicPr>
          <p:cNvPr id="4" name="Picture 3">
            <a:extLst>
              <a:ext uri="{FF2B5EF4-FFF2-40B4-BE49-F238E27FC236}">
                <a16:creationId xmlns:a16="http://schemas.microsoft.com/office/drawing/2014/main" id="{F5B9E3F9-AD68-B947-AB40-5882BDF015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57442" y="1698190"/>
            <a:ext cx="3131746" cy="4336264"/>
          </a:xfrm>
          <a:prstGeom prst="rect">
            <a:avLst/>
          </a:prstGeom>
        </p:spPr>
      </p:pic>
    </p:spTree>
    <p:extLst>
      <p:ext uri="{BB962C8B-B14F-4D97-AF65-F5344CB8AC3E}">
        <p14:creationId xmlns:p14="http://schemas.microsoft.com/office/powerpoint/2010/main" val="28618661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459393" y="263027"/>
            <a:ext cx="1127321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Forcing Compliance with Federal Law</a:t>
            </a:r>
          </a:p>
          <a:p>
            <a:pPr algn="ctr"/>
            <a:r>
              <a:rPr lang="en-US" altLang="en-US" sz="2800" dirty="0">
                <a:latin typeface="Cambria" panose="02040503050406030204" pitchFamily="18" charset="0"/>
              </a:rPr>
              <a:t>The Freedom Rides, 1961</a:t>
            </a:r>
          </a:p>
        </p:txBody>
      </p:sp>
      <p:sp>
        <p:nvSpPr>
          <p:cNvPr id="3" name="TextBox 2">
            <a:extLst>
              <a:ext uri="{FF2B5EF4-FFF2-40B4-BE49-F238E27FC236}">
                <a16:creationId xmlns:a16="http://schemas.microsoft.com/office/drawing/2014/main" id="{8DBDC1B8-5633-8040-8904-18A0B466FB3E}"/>
              </a:ext>
            </a:extLst>
          </p:cNvPr>
          <p:cNvSpPr txBox="1"/>
          <p:nvPr/>
        </p:nvSpPr>
        <p:spPr>
          <a:xfrm>
            <a:off x="2974108" y="5677352"/>
            <a:ext cx="6570325" cy="400110"/>
          </a:xfrm>
          <a:prstGeom prst="rect">
            <a:avLst/>
          </a:prstGeom>
          <a:noFill/>
        </p:spPr>
        <p:txBody>
          <a:bodyPr wrap="none" rtlCol="0">
            <a:spAutoFit/>
          </a:bodyPr>
          <a:lstStyle/>
          <a:p>
            <a:r>
              <a:rPr lang="en-US" sz="2000" dirty="0"/>
              <a:t>Freedom Riders were arrested and sentenced to prison . . . </a:t>
            </a:r>
          </a:p>
        </p:txBody>
      </p:sp>
      <p:pic>
        <p:nvPicPr>
          <p:cNvPr id="5" name="Picture 4">
            <a:extLst>
              <a:ext uri="{FF2B5EF4-FFF2-40B4-BE49-F238E27FC236}">
                <a16:creationId xmlns:a16="http://schemas.microsoft.com/office/drawing/2014/main" id="{9BC69D6F-AEA4-064A-A073-7DFF80EC05D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
          <a:stretch/>
        </p:blipFill>
        <p:spPr>
          <a:xfrm>
            <a:off x="657091" y="1756791"/>
            <a:ext cx="3564176" cy="3344417"/>
          </a:xfrm>
          <a:prstGeom prst="rect">
            <a:avLst/>
          </a:prstGeom>
        </p:spPr>
      </p:pic>
      <p:pic>
        <p:nvPicPr>
          <p:cNvPr id="6" name="Picture 5">
            <a:extLst>
              <a:ext uri="{FF2B5EF4-FFF2-40B4-BE49-F238E27FC236}">
                <a16:creationId xmlns:a16="http://schemas.microsoft.com/office/drawing/2014/main" id="{E274242E-EF5B-E646-B873-D61E643058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97276" y="1836590"/>
            <a:ext cx="3254647" cy="3344417"/>
          </a:xfrm>
          <a:prstGeom prst="rect">
            <a:avLst/>
          </a:prstGeom>
        </p:spPr>
      </p:pic>
      <p:pic>
        <p:nvPicPr>
          <p:cNvPr id="9" name="Picture 8">
            <a:extLst>
              <a:ext uri="{FF2B5EF4-FFF2-40B4-BE49-F238E27FC236}">
                <a16:creationId xmlns:a16="http://schemas.microsoft.com/office/drawing/2014/main" id="{556C99E9-3E1D-CA48-8F6D-9013C3719A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1948" y="1783391"/>
            <a:ext cx="3254647" cy="3397616"/>
          </a:xfrm>
          <a:prstGeom prst="rect">
            <a:avLst/>
          </a:prstGeom>
        </p:spPr>
      </p:pic>
    </p:spTree>
    <p:extLst>
      <p:ext uri="{BB962C8B-B14F-4D97-AF65-F5344CB8AC3E}">
        <p14:creationId xmlns:p14="http://schemas.microsoft.com/office/powerpoint/2010/main" val="32594402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459393" y="263027"/>
            <a:ext cx="1127321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Forcing Compliance with Federal Law</a:t>
            </a:r>
          </a:p>
          <a:p>
            <a:pPr algn="ctr"/>
            <a:r>
              <a:rPr lang="en-US" altLang="en-US" sz="2800" dirty="0">
                <a:latin typeface="Cambria" panose="02040503050406030204" pitchFamily="18" charset="0"/>
              </a:rPr>
              <a:t>The Freedom Rides, 1961</a:t>
            </a:r>
          </a:p>
        </p:txBody>
      </p:sp>
      <p:sp>
        <p:nvSpPr>
          <p:cNvPr id="3" name="TextBox 2">
            <a:extLst>
              <a:ext uri="{FF2B5EF4-FFF2-40B4-BE49-F238E27FC236}">
                <a16:creationId xmlns:a16="http://schemas.microsoft.com/office/drawing/2014/main" id="{8DBDC1B8-5633-8040-8904-18A0B466FB3E}"/>
              </a:ext>
            </a:extLst>
          </p:cNvPr>
          <p:cNvSpPr txBox="1"/>
          <p:nvPr/>
        </p:nvSpPr>
        <p:spPr>
          <a:xfrm>
            <a:off x="3752345" y="5943730"/>
            <a:ext cx="4687309" cy="400110"/>
          </a:xfrm>
          <a:prstGeom prst="rect">
            <a:avLst/>
          </a:prstGeom>
          <a:noFill/>
        </p:spPr>
        <p:txBody>
          <a:bodyPr wrap="none" rtlCol="0">
            <a:spAutoFit/>
          </a:bodyPr>
          <a:lstStyle/>
          <a:p>
            <a:r>
              <a:rPr lang="en-US" sz="2000" dirty="0"/>
              <a:t>Eventually the National Guard arrived . . . </a:t>
            </a:r>
          </a:p>
        </p:txBody>
      </p:sp>
      <p:pic>
        <p:nvPicPr>
          <p:cNvPr id="7" name="Picture 2">
            <a:extLst>
              <a:ext uri="{FF2B5EF4-FFF2-40B4-BE49-F238E27FC236}">
                <a16:creationId xmlns:a16="http://schemas.microsoft.com/office/drawing/2014/main" id="{042C488E-AF6A-2847-8CAA-A2FAAAB45E6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11120" y="1858617"/>
            <a:ext cx="4584880" cy="387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C9B7CAAF-570D-5C42-BB78-48A7D20BB13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87465" y="1858617"/>
            <a:ext cx="3324227" cy="387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59547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459393" y="263027"/>
            <a:ext cx="1127321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Forcing Compliance with Federal Law</a:t>
            </a:r>
          </a:p>
          <a:p>
            <a:pPr algn="ctr"/>
            <a:r>
              <a:rPr lang="en-US" altLang="en-US" sz="2800" dirty="0">
                <a:latin typeface="Cambria" panose="02040503050406030204" pitchFamily="18" charset="0"/>
              </a:rPr>
              <a:t>The Freedom Rides, 1961</a:t>
            </a:r>
          </a:p>
        </p:txBody>
      </p:sp>
      <p:sp>
        <p:nvSpPr>
          <p:cNvPr id="3" name="TextBox 2">
            <a:extLst>
              <a:ext uri="{FF2B5EF4-FFF2-40B4-BE49-F238E27FC236}">
                <a16:creationId xmlns:a16="http://schemas.microsoft.com/office/drawing/2014/main" id="{8DBDC1B8-5633-8040-8904-18A0B466FB3E}"/>
              </a:ext>
            </a:extLst>
          </p:cNvPr>
          <p:cNvSpPr txBox="1"/>
          <p:nvPr/>
        </p:nvSpPr>
        <p:spPr>
          <a:xfrm>
            <a:off x="854764" y="5508487"/>
            <a:ext cx="11167609" cy="1015663"/>
          </a:xfrm>
          <a:prstGeom prst="rect">
            <a:avLst/>
          </a:prstGeom>
          <a:noFill/>
        </p:spPr>
        <p:txBody>
          <a:bodyPr wrap="none" rtlCol="0">
            <a:spAutoFit/>
          </a:bodyPr>
          <a:lstStyle/>
          <a:p>
            <a:r>
              <a:rPr lang="en-US" sz="2000" dirty="0"/>
              <a:t>. . . and the Freedom Riders received safe passage with armed guards on board . . . </a:t>
            </a:r>
          </a:p>
          <a:p>
            <a:endParaRPr lang="en-US" sz="2000" dirty="0"/>
          </a:p>
          <a:p>
            <a:r>
              <a:rPr lang="en-US" sz="2000" dirty="0"/>
              <a:t>As seen in the case of the Freedom Riders, tactics and strategies don’t always yield desired results . . . .</a:t>
            </a:r>
          </a:p>
        </p:txBody>
      </p:sp>
      <p:pic>
        <p:nvPicPr>
          <p:cNvPr id="6" name="Picture 2">
            <a:extLst>
              <a:ext uri="{FF2B5EF4-FFF2-40B4-BE49-F238E27FC236}">
                <a16:creationId xmlns:a16="http://schemas.microsoft.com/office/drawing/2014/main" id="{00ECF5EF-1F6C-9B4F-AE05-16B891939020}"/>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2999620" y="1559770"/>
            <a:ext cx="5992701" cy="3738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94399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2106578" y="263027"/>
            <a:ext cx="797885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Mass Demonstrations</a:t>
            </a:r>
          </a:p>
          <a:p>
            <a:pPr algn="ctr"/>
            <a:r>
              <a:rPr lang="en-US" altLang="en-US" sz="2800" dirty="0">
                <a:latin typeface="Cambria" panose="02040503050406030204" pitchFamily="18" charset="0"/>
              </a:rPr>
              <a:t>March on Washington, 1941</a:t>
            </a:r>
          </a:p>
        </p:txBody>
      </p:sp>
      <p:sp>
        <p:nvSpPr>
          <p:cNvPr id="3" name="TextBox 2">
            <a:extLst>
              <a:ext uri="{FF2B5EF4-FFF2-40B4-BE49-F238E27FC236}">
                <a16:creationId xmlns:a16="http://schemas.microsoft.com/office/drawing/2014/main" id="{8DBDC1B8-5633-8040-8904-18A0B466FB3E}"/>
              </a:ext>
            </a:extLst>
          </p:cNvPr>
          <p:cNvSpPr txBox="1"/>
          <p:nvPr/>
        </p:nvSpPr>
        <p:spPr>
          <a:xfrm>
            <a:off x="705821" y="1940340"/>
            <a:ext cx="7876965" cy="3785652"/>
          </a:xfrm>
          <a:prstGeom prst="rect">
            <a:avLst/>
          </a:prstGeom>
          <a:noFill/>
        </p:spPr>
        <p:txBody>
          <a:bodyPr wrap="none" rtlCol="0">
            <a:spAutoFit/>
          </a:bodyPr>
          <a:lstStyle/>
          <a:p>
            <a:r>
              <a:rPr lang="en-US" altLang="en-US" sz="2000" dirty="0"/>
              <a:t>A. Philip Randolph, who had earlier founded the Black newspaper </a:t>
            </a:r>
          </a:p>
          <a:p>
            <a:r>
              <a:rPr lang="en-US" altLang="en-US" sz="2000" dirty="0"/>
              <a:t>the </a:t>
            </a:r>
            <a:r>
              <a:rPr lang="en-US" altLang="en-US" sz="2000" i="1" dirty="0"/>
              <a:t>Messenger</a:t>
            </a:r>
            <a:r>
              <a:rPr lang="en-US" altLang="en-US" sz="2000" dirty="0"/>
              <a:t> and had helped organize a union for black railroad </a:t>
            </a:r>
          </a:p>
          <a:p>
            <a:r>
              <a:rPr lang="en-US" altLang="en-US" sz="2000" dirty="0"/>
              <a:t>porters, began organizing a March on Washington in 1941 to publicize </a:t>
            </a:r>
          </a:p>
          <a:p>
            <a:r>
              <a:rPr lang="en-US" altLang="en-US" sz="2000" dirty="0"/>
              <a:t>demands that the federal government end racial discrimination in the</a:t>
            </a:r>
          </a:p>
          <a:p>
            <a:pPr>
              <a:buFont typeface="Times" pitchFamily="2" charset="0"/>
              <a:buNone/>
            </a:pPr>
            <a:r>
              <a:rPr lang="en-US" altLang="en-US" sz="2000" dirty="0"/>
              <a:t>armed services and in the hiring practices of defense contractors.</a:t>
            </a:r>
          </a:p>
          <a:p>
            <a:pPr>
              <a:buFont typeface="Times" pitchFamily="2" charset="0"/>
              <a:buNone/>
            </a:pPr>
            <a:endParaRPr lang="en-US" sz="2000" dirty="0"/>
          </a:p>
          <a:p>
            <a:r>
              <a:rPr lang="en-US" altLang="en-US" sz="2000" dirty="0"/>
              <a:t>Fearful of the negative international publicity of a mass march of </a:t>
            </a:r>
          </a:p>
          <a:p>
            <a:r>
              <a:rPr lang="en-US" altLang="en-US" sz="2000" dirty="0"/>
              <a:t>blacks on Washington, President Roosevelt met with Randolph and</a:t>
            </a:r>
          </a:p>
          <a:p>
            <a:r>
              <a:rPr lang="en-US" altLang="en-US" sz="2000" dirty="0"/>
              <a:t>agreed to prohibit discrimination in war industries and government </a:t>
            </a:r>
          </a:p>
          <a:p>
            <a:r>
              <a:rPr lang="en-US" altLang="en-US" sz="2000" dirty="0"/>
              <a:t>positions in exchange for Randolph canceling the march. Roosevelt </a:t>
            </a:r>
          </a:p>
          <a:p>
            <a:r>
              <a:rPr lang="en-US" altLang="en-US" sz="2000" dirty="0"/>
              <a:t>issued Executive Order 8802 and established the Fair Employment </a:t>
            </a:r>
          </a:p>
          <a:p>
            <a:r>
              <a:rPr lang="en-US" altLang="en-US" sz="2000" dirty="0"/>
              <a:t>Practices Commission.</a:t>
            </a:r>
          </a:p>
        </p:txBody>
      </p:sp>
      <p:pic>
        <p:nvPicPr>
          <p:cNvPr id="7" name="Picture 3">
            <a:extLst>
              <a:ext uri="{FF2B5EF4-FFF2-40B4-BE49-F238E27FC236}">
                <a16:creationId xmlns:a16="http://schemas.microsoft.com/office/drawing/2014/main" id="{9ABA0FD6-DB35-0D46-8E7C-BC280B6411F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96594" y="1669558"/>
            <a:ext cx="1796714" cy="230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8FCA7163-B400-DD4F-B775-E93D38D883E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04339" y="3976589"/>
            <a:ext cx="21812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8164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881405" y="263027"/>
            <a:ext cx="1042920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Mass Demonstrations</a:t>
            </a:r>
          </a:p>
          <a:p>
            <a:pPr algn="ctr"/>
            <a:r>
              <a:rPr lang="en-US" altLang="en-US" sz="2800" dirty="0">
                <a:latin typeface="Cambria" panose="02040503050406030204" pitchFamily="18" charset="0"/>
              </a:rPr>
              <a:t>Schoolchildren Demonstration in Birmingham, Alabama, 1963</a:t>
            </a:r>
          </a:p>
        </p:txBody>
      </p:sp>
      <p:sp>
        <p:nvSpPr>
          <p:cNvPr id="3" name="TextBox 2">
            <a:extLst>
              <a:ext uri="{FF2B5EF4-FFF2-40B4-BE49-F238E27FC236}">
                <a16:creationId xmlns:a16="http://schemas.microsoft.com/office/drawing/2014/main" id="{8DBDC1B8-5633-8040-8904-18A0B466FB3E}"/>
              </a:ext>
            </a:extLst>
          </p:cNvPr>
          <p:cNvSpPr txBox="1"/>
          <p:nvPr/>
        </p:nvSpPr>
        <p:spPr>
          <a:xfrm>
            <a:off x="728985" y="4802809"/>
            <a:ext cx="10707227" cy="1631216"/>
          </a:xfrm>
          <a:prstGeom prst="rect">
            <a:avLst/>
          </a:prstGeom>
          <a:noFill/>
        </p:spPr>
        <p:txBody>
          <a:bodyPr wrap="none" rtlCol="0">
            <a:spAutoFit/>
          </a:bodyPr>
          <a:lstStyle/>
          <a:p>
            <a:r>
              <a:rPr lang="en-US" altLang="en-US" sz="2000" dirty="0">
                <a:latin typeface="Times New Roman" panose="02020603050405020304" pitchFamily="18" charset="0"/>
              </a:rPr>
              <a:t>In May of 1963, hundreds of schoolchildren and teenagers marched with other demonstrators to Kelly </a:t>
            </a:r>
          </a:p>
          <a:p>
            <a:r>
              <a:rPr lang="en-US" altLang="en-US" sz="2000" dirty="0">
                <a:latin typeface="Times New Roman" panose="02020603050405020304" pitchFamily="18" charset="0"/>
              </a:rPr>
              <a:t>Ingram Park to protest segregation. In a move recorded by national and international news, Police</a:t>
            </a:r>
          </a:p>
          <a:p>
            <a:r>
              <a:rPr lang="en-US" altLang="en-US" sz="2000" dirty="0">
                <a:latin typeface="Times New Roman" panose="02020603050405020304" pitchFamily="18" charset="0"/>
              </a:rPr>
              <a:t>Commissioner Eugene “Bull” Connor released police dogs and allowed the use of fire hoses on the </a:t>
            </a:r>
          </a:p>
          <a:p>
            <a:r>
              <a:rPr lang="en-US" altLang="en-US" sz="2000" dirty="0">
                <a:latin typeface="Times New Roman" panose="02020603050405020304" pitchFamily="18" charset="0"/>
              </a:rPr>
              <a:t>marchers whose water pressure could rip the bark off of a tree. As the dogs tore the children's clothing </a:t>
            </a:r>
          </a:p>
          <a:p>
            <a:r>
              <a:rPr lang="en-US" altLang="en-US" sz="2000" dirty="0">
                <a:latin typeface="Times New Roman" panose="02020603050405020304" pitchFamily="18" charset="0"/>
              </a:rPr>
              <a:t>and the fire hoses knocked them down, Connor arrested thousands of demonstrators. </a:t>
            </a:r>
            <a:endParaRPr lang="en-US" altLang="en-US" sz="2400" dirty="0"/>
          </a:p>
        </p:txBody>
      </p:sp>
      <p:pic>
        <p:nvPicPr>
          <p:cNvPr id="6" name="Picture 7">
            <a:extLst>
              <a:ext uri="{FF2B5EF4-FFF2-40B4-BE49-F238E27FC236}">
                <a16:creationId xmlns:a16="http://schemas.microsoft.com/office/drawing/2014/main" id="{44491F51-C3A2-C048-94A6-701EE84A0A4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45088" y="1641133"/>
            <a:ext cx="4681330" cy="307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0BB3AD9-43D8-5843-AD2E-0D6175CEB1FD}"/>
              </a:ext>
            </a:extLst>
          </p:cNvPr>
          <p:cNvPicPr>
            <a:picLocks noChangeAspect="1"/>
          </p:cNvPicPr>
          <p:nvPr/>
        </p:nvPicPr>
        <p:blipFill>
          <a:blip r:embed="rId3"/>
          <a:stretch>
            <a:fillRect/>
          </a:stretch>
        </p:blipFill>
        <p:spPr>
          <a:xfrm>
            <a:off x="1409673" y="1641133"/>
            <a:ext cx="4027794" cy="2957911"/>
          </a:xfrm>
          <a:prstGeom prst="rect">
            <a:avLst/>
          </a:prstGeom>
        </p:spPr>
      </p:pic>
    </p:spTree>
    <p:extLst>
      <p:ext uri="{BB962C8B-B14F-4D97-AF65-F5344CB8AC3E}">
        <p14:creationId xmlns:p14="http://schemas.microsoft.com/office/powerpoint/2010/main" val="103190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1906686" y="263027"/>
            <a:ext cx="837864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Mass Demonstrations</a:t>
            </a:r>
          </a:p>
          <a:p>
            <a:pPr algn="ctr"/>
            <a:r>
              <a:rPr lang="en-US" altLang="en-US" sz="2800" dirty="0">
                <a:latin typeface="Cambria" panose="02040503050406030204" pitchFamily="18" charset="0"/>
              </a:rPr>
              <a:t>March on Washington for Jobs and Freedom, 1963</a:t>
            </a:r>
          </a:p>
        </p:txBody>
      </p:sp>
      <p:sp>
        <p:nvSpPr>
          <p:cNvPr id="3" name="TextBox 2">
            <a:extLst>
              <a:ext uri="{FF2B5EF4-FFF2-40B4-BE49-F238E27FC236}">
                <a16:creationId xmlns:a16="http://schemas.microsoft.com/office/drawing/2014/main" id="{8DBDC1B8-5633-8040-8904-18A0B466FB3E}"/>
              </a:ext>
            </a:extLst>
          </p:cNvPr>
          <p:cNvSpPr txBox="1"/>
          <p:nvPr/>
        </p:nvSpPr>
        <p:spPr>
          <a:xfrm>
            <a:off x="728985" y="4802809"/>
            <a:ext cx="10792698" cy="1631216"/>
          </a:xfrm>
          <a:prstGeom prst="rect">
            <a:avLst/>
          </a:prstGeom>
          <a:noFill/>
        </p:spPr>
        <p:txBody>
          <a:bodyPr wrap="none" rtlCol="0">
            <a:spAutoFit/>
          </a:bodyPr>
          <a:lstStyle/>
          <a:p>
            <a:r>
              <a:rPr lang="en-US" altLang="en-US" sz="2000" dirty="0">
                <a:latin typeface="Times New Roman" panose="02020603050405020304" pitchFamily="18" charset="0"/>
              </a:rPr>
              <a:t>On August 28, 1963, about a quarter-million people participated in the historic March on Washington </a:t>
            </a:r>
          </a:p>
          <a:p>
            <a:r>
              <a:rPr lang="en-US" altLang="en-US" sz="2000" dirty="0">
                <a:latin typeface="Times New Roman" panose="02020603050405020304" pitchFamily="18" charset="0"/>
              </a:rPr>
              <a:t>for Jobs and Freedom gathering near the Lincoln Memorial. </a:t>
            </a:r>
            <a:r>
              <a:rPr lang="en-US" sz="2000" dirty="0"/>
              <a:t>Originally conceived by labor leader </a:t>
            </a:r>
          </a:p>
          <a:p>
            <a:r>
              <a:rPr lang="en-US" sz="2000" dirty="0"/>
              <a:t>A. Phillip Randolph and Roy Wilkins, Executive Secretary of the NAACP, the March on Washington </a:t>
            </a:r>
          </a:p>
          <a:p>
            <a:r>
              <a:rPr lang="en-US" sz="2000" dirty="0"/>
              <a:t>evolved into a collaborative effort amongst major civil rights groups of the day.  It was here that</a:t>
            </a:r>
          </a:p>
          <a:p>
            <a:r>
              <a:rPr lang="en-US" altLang="en-US" sz="2000" dirty="0"/>
              <a:t>Rev. Martin Luther King gave his “I Have a Dream” speech.</a:t>
            </a:r>
          </a:p>
        </p:txBody>
      </p:sp>
      <p:pic>
        <p:nvPicPr>
          <p:cNvPr id="4" name="Picture 3">
            <a:extLst>
              <a:ext uri="{FF2B5EF4-FFF2-40B4-BE49-F238E27FC236}">
                <a16:creationId xmlns:a16="http://schemas.microsoft.com/office/drawing/2014/main" id="{F9A5F0AD-65E9-B046-ACE0-70022E204C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5879" y="1512590"/>
            <a:ext cx="5512904" cy="3123979"/>
          </a:xfrm>
          <a:prstGeom prst="rect">
            <a:avLst/>
          </a:prstGeom>
        </p:spPr>
      </p:pic>
      <p:pic>
        <p:nvPicPr>
          <p:cNvPr id="5" name="Picture 4">
            <a:extLst>
              <a:ext uri="{FF2B5EF4-FFF2-40B4-BE49-F238E27FC236}">
                <a16:creationId xmlns:a16="http://schemas.microsoft.com/office/drawing/2014/main" id="{FF9208F6-3E47-3C48-9B05-2413A324C8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0272" y="1506485"/>
            <a:ext cx="3677644" cy="3130084"/>
          </a:xfrm>
          <a:prstGeom prst="rect">
            <a:avLst/>
          </a:prstGeom>
        </p:spPr>
      </p:pic>
    </p:spTree>
    <p:extLst>
      <p:ext uri="{BB962C8B-B14F-4D97-AF65-F5344CB8AC3E}">
        <p14:creationId xmlns:p14="http://schemas.microsoft.com/office/powerpoint/2010/main" val="28519025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1843431" y="263027"/>
            <a:ext cx="85051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Voter Registration Drive</a:t>
            </a:r>
          </a:p>
          <a:p>
            <a:pPr algn="ctr"/>
            <a:r>
              <a:rPr lang="en-US" altLang="en-US" sz="2800" dirty="0">
                <a:latin typeface="Cambria" panose="02040503050406030204" pitchFamily="18" charset="0"/>
              </a:rPr>
              <a:t>Freedom Summer, Mississippi, 1964</a:t>
            </a:r>
          </a:p>
        </p:txBody>
      </p:sp>
      <p:sp>
        <p:nvSpPr>
          <p:cNvPr id="3" name="TextBox 2">
            <a:extLst>
              <a:ext uri="{FF2B5EF4-FFF2-40B4-BE49-F238E27FC236}">
                <a16:creationId xmlns:a16="http://schemas.microsoft.com/office/drawing/2014/main" id="{8DBDC1B8-5633-8040-8904-18A0B466FB3E}"/>
              </a:ext>
            </a:extLst>
          </p:cNvPr>
          <p:cNvSpPr txBox="1"/>
          <p:nvPr/>
        </p:nvSpPr>
        <p:spPr>
          <a:xfrm>
            <a:off x="728985" y="4802809"/>
            <a:ext cx="11089895" cy="1631216"/>
          </a:xfrm>
          <a:prstGeom prst="rect">
            <a:avLst/>
          </a:prstGeom>
          <a:noFill/>
        </p:spPr>
        <p:txBody>
          <a:bodyPr wrap="none" rtlCol="0">
            <a:spAutoFit/>
          </a:bodyPr>
          <a:lstStyle/>
          <a:p>
            <a:r>
              <a:rPr lang="en-US" altLang="en-US" sz="2000" dirty="0">
                <a:latin typeface="Cambria" panose="02040503050406030204" pitchFamily="18" charset="0"/>
              </a:rPr>
              <a:t>Freedom Summer, or the Mississippi Summer Project, was a 1964 voter registration drive aimed at </a:t>
            </a:r>
          </a:p>
          <a:p>
            <a:r>
              <a:rPr lang="en-US" altLang="en-US" sz="2000" dirty="0">
                <a:latin typeface="Cambria" panose="02040503050406030204" pitchFamily="18" charset="0"/>
              </a:rPr>
              <a:t>increasing the number of registered black voters in Mississippi. Over 700 mostly white volunteers </a:t>
            </a:r>
          </a:p>
          <a:p>
            <a:r>
              <a:rPr lang="en-US" altLang="en-US" sz="2000" dirty="0">
                <a:latin typeface="Cambria" panose="02040503050406030204" pitchFamily="18" charset="0"/>
              </a:rPr>
              <a:t>joined African Americans in Mississippi to fight against voter intimidation and discrimination at the </a:t>
            </a:r>
          </a:p>
          <a:p>
            <a:r>
              <a:rPr lang="en-US" altLang="en-US" sz="2000" dirty="0">
                <a:latin typeface="Cambria" panose="02040503050406030204" pitchFamily="18" charset="0"/>
              </a:rPr>
              <a:t>polls. The movement was organized by civil rights organizations like the Congress on Racial Equality</a:t>
            </a:r>
          </a:p>
          <a:p>
            <a:r>
              <a:rPr lang="en-US" altLang="en-US" sz="2000" dirty="0">
                <a:latin typeface="Cambria" panose="02040503050406030204" pitchFamily="18" charset="0"/>
              </a:rPr>
              <a:t> (CORE) and the Student Non-Violent Coordinating Committee (SNCC).</a:t>
            </a:r>
          </a:p>
        </p:txBody>
      </p:sp>
      <p:pic>
        <p:nvPicPr>
          <p:cNvPr id="6" name="Picture 2">
            <a:extLst>
              <a:ext uri="{FF2B5EF4-FFF2-40B4-BE49-F238E27FC236}">
                <a16:creationId xmlns:a16="http://schemas.microsoft.com/office/drawing/2014/main" id="{CDBF8A69-C4FE-1248-A786-DCC80D24A76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14372" y="1465132"/>
            <a:ext cx="2004274" cy="316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5721583C-D5B4-134C-834C-04FB3DBA00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71937" y="1447250"/>
            <a:ext cx="4399396" cy="324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BEF01B40-F78E-474C-9439-1B38E39E32F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28748" y="1511479"/>
            <a:ext cx="2396203" cy="31200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9129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1843431" y="263027"/>
            <a:ext cx="85051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Voter Registration Drive</a:t>
            </a:r>
          </a:p>
          <a:p>
            <a:pPr algn="ctr"/>
            <a:r>
              <a:rPr lang="en-US" altLang="en-US" sz="2800" dirty="0">
                <a:latin typeface="Cambria" panose="02040503050406030204" pitchFamily="18" charset="0"/>
              </a:rPr>
              <a:t>Freedom Summer, Mississippi, 1964</a:t>
            </a:r>
          </a:p>
        </p:txBody>
      </p:sp>
      <p:sp>
        <p:nvSpPr>
          <p:cNvPr id="3" name="TextBox 2">
            <a:extLst>
              <a:ext uri="{FF2B5EF4-FFF2-40B4-BE49-F238E27FC236}">
                <a16:creationId xmlns:a16="http://schemas.microsoft.com/office/drawing/2014/main" id="{8DBDC1B8-5633-8040-8904-18A0B466FB3E}"/>
              </a:ext>
            </a:extLst>
          </p:cNvPr>
          <p:cNvSpPr txBox="1"/>
          <p:nvPr/>
        </p:nvSpPr>
        <p:spPr>
          <a:xfrm>
            <a:off x="728985" y="4802809"/>
            <a:ext cx="10766409" cy="1631216"/>
          </a:xfrm>
          <a:prstGeom prst="rect">
            <a:avLst/>
          </a:prstGeom>
          <a:noFill/>
        </p:spPr>
        <p:txBody>
          <a:bodyPr wrap="none" rtlCol="0">
            <a:spAutoFit/>
          </a:bodyPr>
          <a:lstStyle/>
          <a:p>
            <a:r>
              <a:rPr lang="en-US" altLang="en-US" sz="2000" dirty="0">
                <a:latin typeface="Cambria" panose="02040503050406030204" pitchFamily="18" charset="0"/>
              </a:rPr>
              <a:t>Freedom Summer volunteers were met with violent resistance from the Ku Klux Klan and </a:t>
            </a:r>
          </a:p>
          <a:p>
            <a:r>
              <a:rPr lang="en-US" altLang="en-US" sz="2000" dirty="0">
                <a:latin typeface="Cambria" panose="02040503050406030204" pitchFamily="18" charset="0"/>
              </a:rPr>
              <a:t>members of state and local law enforcement. News coverage of beatings, false arrests and </a:t>
            </a:r>
          </a:p>
          <a:p>
            <a:r>
              <a:rPr lang="en-US" altLang="en-US" sz="2000" dirty="0">
                <a:latin typeface="Cambria" panose="02040503050406030204" pitchFamily="18" charset="0"/>
              </a:rPr>
              <a:t>even murder drew international attention to the civil rights movement. The increased awareness </a:t>
            </a:r>
          </a:p>
          <a:p>
            <a:r>
              <a:rPr lang="en-US" altLang="en-US" sz="2000" dirty="0">
                <a:latin typeface="Cambria" panose="02040503050406030204" pitchFamily="18" charset="0"/>
              </a:rPr>
              <a:t>it brought to voter discrimination helped pass the Civil Rights Act of 1964 and the Voting Rights </a:t>
            </a:r>
          </a:p>
          <a:p>
            <a:r>
              <a:rPr lang="en-US" altLang="en-US" sz="2000" dirty="0">
                <a:latin typeface="Cambria" panose="02040503050406030204" pitchFamily="18" charset="0"/>
              </a:rPr>
              <a:t>Act of 1965.</a:t>
            </a:r>
          </a:p>
        </p:txBody>
      </p:sp>
      <p:pic>
        <p:nvPicPr>
          <p:cNvPr id="6" name="Picture 2">
            <a:extLst>
              <a:ext uri="{FF2B5EF4-FFF2-40B4-BE49-F238E27FC236}">
                <a16:creationId xmlns:a16="http://schemas.microsoft.com/office/drawing/2014/main" id="{CDBF8A69-C4FE-1248-A786-DCC80D24A76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14372" y="1465132"/>
            <a:ext cx="2063176" cy="325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5721583C-D5B4-134C-834C-04FB3DBA00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71937" y="1447250"/>
            <a:ext cx="4399396" cy="324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421A4036-9AEB-1144-917D-23BAC7A5E95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8578863" y="1465132"/>
            <a:ext cx="2063177" cy="3184325"/>
          </a:xfrm>
          <a:prstGeom prst="rect">
            <a:avLst/>
          </a:prstGeom>
          <a:solidFill>
            <a:srgbClr val="FFFFFF">
              <a:shade val="85000"/>
            </a:srgbClr>
          </a:solidFill>
          <a:ln w="12700" cap="rnd">
            <a:solidFill>
              <a:schemeClr val="tx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513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1843431" y="263027"/>
            <a:ext cx="85051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altLang="en-US" sz="3600" dirty="0">
                <a:latin typeface="Cambria" panose="02040503050406030204" pitchFamily="18" charset="0"/>
              </a:rPr>
              <a:t>Direct Action – Voter Registration Drive</a:t>
            </a:r>
          </a:p>
          <a:p>
            <a:pPr algn="ctr"/>
            <a:r>
              <a:rPr lang="en-US" altLang="en-US" sz="2800" dirty="0">
                <a:latin typeface="Cambria" panose="02040503050406030204" pitchFamily="18" charset="0"/>
              </a:rPr>
              <a:t>Freedom Summer, Mississippi, 1964</a:t>
            </a:r>
          </a:p>
        </p:txBody>
      </p:sp>
      <p:sp>
        <p:nvSpPr>
          <p:cNvPr id="3" name="TextBox 2">
            <a:extLst>
              <a:ext uri="{FF2B5EF4-FFF2-40B4-BE49-F238E27FC236}">
                <a16:creationId xmlns:a16="http://schemas.microsoft.com/office/drawing/2014/main" id="{8DBDC1B8-5633-8040-8904-18A0B466FB3E}"/>
              </a:ext>
            </a:extLst>
          </p:cNvPr>
          <p:cNvSpPr txBox="1"/>
          <p:nvPr/>
        </p:nvSpPr>
        <p:spPr>
          <a:xfrm>
            <a:off x="735037" y="5376718"/>
            <a:ext cx="10358670" cy="1015663"/>
          </a:xfrm>
          <a:prstGeom prst="rect">
            <a:avLst/>
          </a:prstGeom>
          <a:noFill/>
        </p:spPr>
        <p:txBody>
          <a:bodyPr wrap="none" rtlCol="0">
            <a:spAutoFit/>
          </a:bodyPr>
          <a:lstStyle/>
          <a:p>
            <a:r>
              <a:rPr lang="en-US" altLang="en-US" sz="2000" dirty="0">
                <a:latin typeface="Cambria" panose="02040503050406030204" pitchFamily="18" charset="0"/>
              </a:rPr>
              <a:t>That summer, more than 80,000 blacks registered and voted in separate MFDP elections to </a:t>
            </a:r>
          </a:p>
          <a:p>
            <a:r>
              <a:rPr lang="en-US" altLang="en-US" sz="2000" dirty="0">
                <a:latin typeface="Cambria" panose="02040503050406030204" pitchFamily="18" charset="0"/>
              </a:rPr>
              <a:t>select 68 delegates to represent Mississippi at the national Democratic convention in Atlantic </a:t>
            </a:r>
          </a:p>
          <a:p>
            <a:r>
              <a:rPr lang="en-US" altLang="en-US" sz="2000" dirty="0">
                <a:latin typeface="Cambria" panose="02040503050406030204" pitchFamily="18" charset="0"/>
              </a:rPr>
              <a:t>City.</a:t>
            </a:r>
          </a:p>
        </p:txBody>
      </p:sp>
      <p:pic>
        <p:nvPicPr>
          <p:cNvPr id="8" name="Picture 9">
            <a:extLst>
              <a:ext uri="{FF2B5EF4-FFF2-40B4-BE49-F238E27FC236}">
                <a16:creationId xmlns:a16="http://schemas.microsoft.com/office/drawing/2014/main" id="{F699BB01-9DD4-9249-B0B8-35346E5371F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59" y="2038662"/>
            <a:ext cx="3405642" cy="268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84F098FC-297B-3144-BF6E-AE9062D33E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96567" y="1945355"/>
            <a:ext cx="3405642" cy="269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freedom-summer2.jpg">
            <a:extLst>
              <a:ext uri="{FF2B5EF4-FFF2-40B4-BE49-F238E27FC236}">
                <a16:creationId xmlns:a16="http://schemas.microsoft.com/office/drawing/2014/main" id="{45EA31B8-79E8-2248-83F5-B7451C618E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64572" y="2018511"/>
            <a:ext cx="3920823" cy="2705368"/>
          </a:xfrm>
          <a:prstGeom prst="rect">
            <a:avLst/>
          </a:prstGeom>
        </p:spPr>
      </p:pic>
    </p:spTree>
    <p:extLst>
      <p:ext uri="{BB962C8B-B14F-4D97-AF65-F5344CB8AC3E}">
        <p14:creationId xmlns:p14="http://schemas.microsoft.com/office/powerpoint/2010/main" val="99339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F85AC7-3089-6946-A547-526F037EEF9E}"/>
              </a:ext>
            </a:extLst>
          </p:cNvPr>
          <p:cNvSpPr txBox="1"/>
          <p:nvPr/>
        </p:nvSpPr>
        <p:spPr>
          <a:xfrm>
            <a:off x="1405257" y="106497"/>
            <a:ext cx="9324412" cy="646331"/>
          </a:xfrm>
          <a:prstGeom prst="rect">
            <a:avLst/>
          </a:prstGeom>
          <a:noFill/>
        </p:spPr>
        <p:txBody>
          <a:bodyPr wrap="none" rtlCol="0">
            <a:spAutoFit/>
          </a:bodyPr>
          <a:lstStyle/>
          <a:p>
            <a:r>
              <a:rPr lang="en-US" sz="3600" b="1" dirty="0"/>
              <a:t>Types of Collective Behavior: Mass Hysteria</a:t>
            </a:r>
          </a:p>
        </p:txBody>
      </p:sp>
      <p:sp>
        <p:nvSpPr>
          <p:cNvPr id="5" name="TextBox 4">
            <a:extLst>
              <a:ext uri="{FF2B5EF4-FFF2-40B4-BE49-F238E27FC236}">
                <a16:creationId xmlns:a16="http://schemas.microsoft.com/office/drawing/2014/main" id="{5FE94D8F-9757-6A4C-8794-819E918EC4B7}"/>
              </a:ext>
            </a:extLst>
          </p:cNvPr>
          <p:cNvSpPr txBox="1"/>
          <p:nvPr/>
        </p:nvSpPr>
        <p:spPr>
          <a:xfrm>
            <a:off x="4666156" y="5600701"/>
            <a:ext cx="2638736" cy="400110"/>
          </a:xfrm>
          <a:prstGeom prst="rect">
            <a:avLst/>
          </a:prstGeom>
          <a:noFill/>
        </p:spPr>
        <p:txBody>
          <a:bodyPr wrap="none" rtlCol="0">
            <a:spAutoFit/>
          </a:bodyPr>
          <a:lstStyle/>
          <a:p>
            <a:r>
              <a:rPr lang="en-US" sz="2000" dirty="0"/>
              <a:t>Toilet Paper Shortages</a:t>
            </a:r>
          </a:p>
        </p:txBody>
      </p:sp>
      <p:pic>
        <p:nvPicPr>
          <p:cNvPr id="6" name="Picture 5">
            <a:extLst>
              <a:ext uri="{FF2B5EF4-FFF2-40B4-BE49-F238E27FC236}">
                <a16:creationId xmlns:a16="http://schemas.microsoft.com/office/drawing/2014/main" id="{50475A50-83CB-B249-9EFD-602BB0E07D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17035" y="1057244"/>
            <a:ext cx="7736979" cy="4353340"/>
          </a:xfrm>
          <a:prstGeom prst="rect">
            <a:avLst/>
          </a:prstGeom>
        </p:spPr>
      </p:pic>
    </p:spTree>
    <p:extLst>
      <p:ext uri="{BB962C8B-B14F-4D97-AF65-F5344CB8AC3E}">
        <p14:creationId xmlns:p14="http://schemas.microsoft.com/office/powerpoint/2010/main" val="33371599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39C37D-58ED-C244-8FE6-9B8A41F2945C}"/>
              </a:ext>
            </a:extLst>
          </p:cNvPr>
          <p:cNvSpPr txBox="1"/>
          <p:nvPr/>
        </p:nvSpPr>
        <p:spPr>
          <a:xfrm>
            <a:off x="1401417" y="1063487"/>
            <a:ext cx="9214702" cy="2031325"/>
          </a:xfrm>
          <a:prstGeom prst="rect">
            <a:avLst/>
          </a:prstGeom>
          <a:noFill/>
        </p:spPr>
        <p:txBody>
          <a:bodyPr wrap="none" rtlCol="0">
            <a:spAutoFit/>
          </a:bodyPr>
          <a:lstStyle/>
          <a:p>
            <a:pPr algn="ctr"/>
            <a:r>
              <a:rPr lang="en-US" sz="5400" b="1" dirty="0"/>
              <a:t>Southern Resistance </a:t>
            </a:r>
          </a:p>
          <a:p>
            <a:pPr algn="ctr"/>
            <a:r>
              <a:rPr lang="en-US" sz="5400" b="1" dirty="0"/>
              <a:t>to the Civil Rights Movement</a:t>
            </a:r>
          </a:p>
          <a:p>
            <a:endParaRPr lang="en-US" dirty="0"/>
          </a:p>
        </p:txBody>
      </p:sp>
      <p:sp>
        <p:nvSpPr>
          <p:cNvPr id="3" name="TextBox 2">
            <a:extLst>
              <a:ext uri="{FF2B5EF4-FFF2-40B4-BE49-F238E27FC236}">
                <a16:creationId xmlns:a16="http://schemas.microsoft.com/office/drawing/2014/main" id="{2860662E-3172-3B45-AF4A-1795714F9F38}"/>
              </a:ext>
            </a:extLst>
          </p:cNvPr>
          <p:cNvSpPr txBox="1"/>
          <p:nvPr/>
        </p:nvSpPr>
        <p:spPr>
          <a:xfrm>
            <a:off x="1053547" y="3205325"/>
            <a:ext cx="10590015" cy="2246769"/>
          </a:xfrm>
          <a:prstGeom prst="rect">
            <a:avLst/>
          </a:prstGeom>
          <a:noFill/>
        </p:spPr>
        <p:txBody>
          <a:bodyPr wrap="none" rtlCol="0">
            <a:spAutoFit/>
          </a:bodyPr>
          <a:lstStyle/>
          <a:p>
            <a:r>
              <a:rPr lang="en-US" sz="2000" dirty="0"/>
              <a:t>Every social movement has opponents; there are always people and social groups who like the </a:t>
            </a:r>
          </a:p>
          <a:p>
            <a:r>
              <a:rPr lang="en-US" sz="2000" dirty="0"/>
              <a:t>way things are – or benefit from the exiting arrangements.</a:t>
            </a:r>
          </a:p>
          <a:p>
            <a:endParaRPr lang="en-US" sz="2000" dirty="0"/>
          </a:p>
          <a:p>
            <a:r>
              <a:rPr lang="en-US" sz="2000" dirty="0"/>
              <a:t>How, then, do they try to thwart those movements that seek to challenge their vested interests?</a:t>
            </a:r>
          </a:p>
          <a:p>
            <a:endParaRPr lang="en-US" sz="2000" dirty="0"/>
          </a:p>
          <a:p>
            <a:r>
              <a:rPr lang="en-US" sz="2000" dirty="0"/>
              <a:t>Do those seeking to maintain the status quo have more power and influence than those seeking </a:t>
            </a:r>
          </a:p>
          <a:p>
            <a:r>
              <a:rPr lang="en-US" sz="2000" dirty="0"/>
              <a:t>change? If so, how is power used?  </a:t>
            </a:r>
          </a:p>
        </p:txBody>
      </p:sp>
    </p:spTree>
    <p:extLst>
      <p:ext uri="{BB962C8B-B14F-4D97-AF65-F5344CB8AC3E}">
        <p14:creationId xmlns:p14="http://schemas.microsoft.com/office/powerpoint/2010/main" val="10043861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6BA8E-2269-D345-BB5B-CE06821EF6FF}"/>
              </a:ext>
            </a:extLst>
          </p:cNvPr>
          <p:cNvSpPr txBox="1"/>
          <p:nvPr/>
        </p:nvSpPr>
        <p:spPr>
          <a:xfrm>
            <a:off x="780089" y="198303"/>
            <a:ext cx="10631820" cy="1077218"/>
          </a:xfrm>
          <a:prstGeom prst="rect">
            <a:avLst/>
          </a:prstGeom>
          <a:noFill/>
        </p:spPr>
        <p:txBody>
          <a:bodyPr wrap="none" rtlCol="0">
            <a:spAutoFit/>
          </a:bodyPr>
          <a:lstStyle/>
          <a:p>
            <a:pPr algn="ctr"/>
            <a:r>
              <a:rPr lang="en-US" sz="3600" b="1" dirty="0"/>
              <a:t>Southern Resistance to the Civil Rights Movement</a:t>
            </a:r>
          </a:p>
          <a:p>
            <a:pPr algn="ctr"/>
            <a:r>
              <a:rPr lang="en-US" sz="2800" b="1" dirty="0"/>
              <a:t>Opponents of Change &amp; the Role of Power and Force</a:t>
            </a:r>
          </a:p>
        </p:txBody>
      </p:sp>
      <p:sp>
        <p:nvSpPr>
          <p:cNvPr id="3" name="TextBox 2">
            <a:extLst>
              <a:ext uri="{FF2B5EF4-FFF2-40B4-BE49-F238E27FC236}">
                <a16:creationId xmlns:a16="http://schemas.microsoft.com/office/drawing/2014/main" id="{47B988B5-9761-344C-92ED-CCD7699C9E9F}"/>
              </a:ext>
            </a:extLst>
          </p:cNvPr>
          <p:cNvSpPr txBox="1"/>
          <p:nvPr/>
        </p:nvSpPr>
        <p:spPr>
          <a:xfrm>
            <a:off x="619640" y="1553378"/>
            <a:ext cx="8986691" cy="4985980"/>
          </a:xfrm>
          <a:prstGeom prst="rect">
            <a:avLst/>
          </a:prstGeom>
          <a:noFill/>
        </p:spPr>
        <p:txBody>
          <a:bodyPr wrap="none" rtlCol="0">
            <a:spAutoFit/>
          </a:bodyPr>
          <a:lstStyle/>
          <a:p>
            <a:r>
              <a:rPr lang="en-US" sz="2000" dirty="0"/>
              <a:t>Resistance to the goals of the Civil Rights movement among southern politicians, </a:t>
            </a:r>
          </a:p>
          <a:p>
            <a:r>
              <a:rPr lang="en-US" sz="2000" dirty="0"/>
              <a:t>local police chiefs, local businessmen, and the overwhelming majority of citizens </a:t>
            </a:r>
          </a:p>
          <a:p>
            <a:r>
              <a:rPr lang="en-US" sz="2000" dirty="0"/>
              <a:t>was apparent every step of the way. Five days before the Supreme Court issued </a:t>
            </a:r>
          </a:p>
          <a:p>
            <a:r>
              <a:rPr lang="en-US" sz="2000" dirty="0"/>
              <a:t>its second ruling in the </a:t>
            </a:r>
            <a:r>
              <a:rPr lang="en-US" sz="2000" i="1" dirty="0"/>
              <a:t>Brown v. Board of Education </a:t>
            </a:r>
            <a:r>
              <a:rPr lang="en-US" sz="2000" dirty="0"/>
              <a:t>de-segregation ruling, </a:t>
            </a:r>
          </a:p>
          <a:p>
            <a:r>
              <a:rPr lang="en-US" sz="2000" dirty="0"/>
              <a:t>Mississippi Senator James Eastland gave a major speech on school segregation </a:t>
            </a:r>
          </a:p>
          <a:p>
            <a:r>
              <a:rPr lang="en-US" sz="2000" dirty="0"/>
              <a:t>and had his office send it to more than 300,000 people. It was heavily cited </a:t>
            </a:r>
          </a:p>
          <a:p>
            <a:r>
              <a:rPr lang="en-US" sz="2000" dirty="0"/>
              <a:t>in southern editorials and by other speakers and became one of the most </a:t>
            </a:r>
          </a:p>
          <a:p>
            <a:r>
              <a:rPr lang="en-US" sz="2000" dirty="0"/>
              <a:t>important documents of the southern resistance. </a:t>
            </a:r>
          </a:p>
          <a:p>
            <a:r>
              <a:rPr lang="en-US" sz="2000" dirty="0"/>
              <a:t> </a:t>
            </a:r>
          </a:p>
          <a:p>
            <a:r>
              <a:rPr lang="en-US" sz="2000" dirty="0"/>
              <a:t>The speech concluded,</a:t>
            </a:r>
          </a:p>
          <a:p>
            <a:r>
              <a:rPr lang="en-US" sz="2000" dirty="0"/>
              <a:t> </a:t>
            </a:r>
          </a:p>
          <a:p>
            <a:pPr lvl="1"/>
            <a:r>
              <a:rPr lang="en-US" sz="2000" dirty="0"/>
              <a:t>“It is evident that the decision of the Supreme Court in the school </a:t>
            </a:r>
          </a:p>
          <a:p>
            <a:pPr lvl="1"/>
            <a:r>
              <a:rPr lang="en-US" sz="2000" dirty="0"/>
              <a:t>segregation cases was based on the writings and teachings of </a:t>
            </a:r>
          </a:p>
          <a:p>
            <a:pPr lvl="1"/>
            <a:r>
              <a:rPr lang="en-US" sz="2000" dirty="0"/>
              <a:t>pro-communist agitators and other enemies of the American form </a:t>
            </a:r>
          </a:p>
          <a:p>
            <a:pPr lvl="1"/>
            <a:r>
              <a:rPr lang="en-US" sz="2000" dirty="0"/>
              <a:t>of government.”</a:t>
            </a:r>
          </a:p>
          <a:p>
            <a:endParaRPr lang="en-US" dirty="0"/>
          </a:p>
        </p:txBody>
      </p:sp>
      <p:sp>
        <p:nvSpPr>
          <p:cNvPr id="5" name="TextBox 4">
            <a:extLst>
              <a:ext uri="{FF2B5EF4-FFF2-40B4-BE49-F238E27FC236}">
                <a16:creationId xmlns:a16="http://schemas.microsoft.com/office/drawing/2014/main" id="{F5732A23-3FA0-2947-9FD3-1DD8083EED43}"/>
              </a:ext>
            </a:extLst>
          </p:cNvPr>
          <p:cNvSpPr txBox="1"/>
          <p:nvPr/>
        </p:nvSpPr>
        <p:spPr>
          <a:xfrm>
            <a:off x="9874590" y="5129269"/>
            <a:ext cx="1346844" cy="523220"/>
          </a:xfrm>
          <a:prstGeom prst="rect">
            <a:avLst/>
          </a:prstGeom>
          <a:noFill/>
        </p:spPr>
        <p:txBody>
          <a:bodyPr wrap="none" rtlCol="0">
            <a:spAutoFit/>
          </a:bodyPr>
          <a:lstStyle/>
          <a:p>
            <a:pPr algn="ctr"/>
            <a:r>
              <a:rPr lang="en-US" sz="1400" dirty="0"/>
              <a:t>James Eastland</a:t>
            </a:r>
          </a:p>
          <a:p>
            <a:pPr algn="ctr"/>
            <a:r>
              <a:rPr lang="en-US" sz="1400" dirty="0"/>
              <a:t>1904 - 1986</a:t>
            </a:r>
          </a:p>
        </p:txBody>
      </p:sp>
      <p:pic>
        <p:nvPicPr>
          <p:cNvPr id="6" name="Picture 5">
            <a:extLst>
              <a:ext uri="{FF2B5EF4-FFF2-40B4-BE49-F238E27FC236}">
                <a16:creationId xmlns:a16="http://schemas.microsoft.com/office/drawing/2014/main" id="{9730DDA3-5121-1147-81CC-F2DED97179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2225" y="2432891"/>
            <a:ext cx="2150683" cy="2696378"/>
          </a:xfrm>
          <a:prstGeom prst="rect">
            <a:avLst/>
          </a:prstGeom>
        </p:spPr>
      </p:pic>
    </p:spTree>
    <p:extLst>
      <p:ext uri="{BB962C8B-B14F-4D97-AF65-F5344CB8AC3E}">
        <p14:creationId xmlns:p14="http://schemas.microsoft.com/office/powerpoint/2010/main" val="25966978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6BA8E-2269-D345-BB5B-CE06821EF6FF}"/>
              </a:ext>
            </a:extLst>
          </p:cNvPr>
          <p:cNvSpPr txBox="1"/>
          <p:nvPr/>
        </p:nvSpPr>
        <p:spPr>
          <a:xfrm>
            <a:off x="780089" y="198303"/>
            <a:ext cx="10631820" cy="1077218"/>
          </a:xfrm>
          <a:prstGeom prst="rect">
            <a:avLst/>
          </a:prstGeom>
          <a:noFill/>
        </p:spPr>
        <p:txBody>
          <a:bodyPr wrap="none" rtlCol="0">
            <a:spAutoFit/>
          </a:bodyPr>
          <a:lstStyle/>
          <a:p>
            <a:pPr algn="ctr"/>
            <a:r>
              <a:rPr lang="en-US" sz="3600" b="1" dirty="0"/>
              <a:t>Southern Resistance to the Civil Rights Movement</a:t>
            </a:r>
          </a:p>
          <a:p>
            <a:pPr algn="ctr"/>
            <a:r>
              <a:rPr lang="en-US" sz="2800" b="1" dirty="0"/>
              <a:t>The Southern Manifesto, 1956</a:t>
            </a:r>
          </a:p>
        </p:txBody>
      </p:sp>
      <p:sp>
        <p:nvSpPr>
          <p:cNvPr id="3" name="TextBox 2">
            <a:extLst>
              <a:ext uri="{FF2B5EF4-FFF2-40B4-BE49-F238E27FC236}">
                <a16:creationId xmlns:a16="http://schemas.microsoft.com/office/drawing/2014/main" id="{47B988B5-9761-344C-92ED-CCD7699C9E9F}"/>
              </a:ext>
            </a:extLst>
          </p:cNvPr>
          <p:cNvSpPr txBox="1"/>
          <p:nvPr/>
        </p:nvSpPr>
        <p:spPr>
          <a:xfrm>
            <a:off x="619640" y="1553378"/>
            <a:ext cx="8814144" cy="4401205"/>
          </a:xfrm>
          <a:prstGeom prst="rect">
            <a:avLst/>
          </a:prstGeom>
          <a:noFill/>
        </p:spPr>
        <p:txBody>
          <a:bodyPr wrap="none" rtlCol="0">
            <a:spAutoFit/>
          </a:bodyPr>
          <a:lstStyle/>
          <a:p>
            <a:r>
              <a:rPr lang="en-US" sz="2000" dirty="0"/>
              <a:t>Also in response to the Brown decision, Senator Strom Thurmond of South </a:t>
            </a:r>
          </a:p>
          <a:p>
            <a:r>
              <a:rPr lang="en-US" sz="2000" dirty="0"/>
              <a:t>Carolina prepared a draft titled The Declaration of Constitutional Principles </a:t>
            </a:r>
          </a:p>
          <a:p>
            <a:r>
              <a:rPr lang="en-US" sz="2000" dirty="0"/>
              <a:t>which became known as the “Southern Manifesto.” The document claimed </a:t>
            </a:r>
          </a:p>
          <a:p>
            <a:r>
              <a:rPr lang="en-US" sz="2000" dirty="0"/>
              <a:t>that the Court ruling violated the constitution, was “creating chaos and </a:t>
            </a:r>
          </a:p>
          <a:p>
            <a:r>
              <a:rPr lang="en-US" sz="2000" dirty="0"/>
              <a:t>confusion,” and is “destroying the amicable relations between the white and </a:t>
            </a:r>
          </a:p>
          <a:p>
            <a:r>
              <a:rPr lang="en-US" sz="2000" dirty="0"/>
              <a:t>Negro races that have been created through 90 years of patient effort by the </a:t>
            </a:r>
          </a:p>
          <a:p>
            <a:r>
              <a:rPr lang="en-US" sz="2000" dirty="0"/>
              <a:t>good people of both races. It has planted hatred and suspicion where there </a:t>
            </a:r>
          </a:p>
          <a:p>
            <a:r>
              <a:rPr lang="en-US" sz="2000" dirty="0"/>
              <a:t>has been heretofore friendship and understanding . . .” </a:t>
            </a:r>
          </a:p>
          <a:p>
            <a:r>
              <a:rPr lang="en-US" sz="2000" dirty="0"/>
              <a:t> </a:t>
            </a:r>
          </a:p>
          <a:p>
            <a:r>
              <a:rPr lang="en-US" sz="2000" dirty="0"/>
              <a:t>Both senators and representatives were asked to sign the declaration, pledging </a:t>
            </a:r>
          </a:p>
          <a:p>
            <a:r>
              <a:rPr lang="en-US" sz="2000" dirty="0"/>
              <a:t>that they would use all lawful means to reverse the Brown decision and to </a:t>
            </a:r>
          </a:p>
          <a:p>
            <a:r>
              <a:rPr lang="en-US" sz="2000" dirty="0"/>
              <a:t>“prevent the use of force in its implementation.” Nineteen of the twenty-two </a:t>
            </a:r>
          </a:p>
          <a:p>
            <a:r>
              <a:rPr lang="en-US" sz="2000" dirty="0"/>
              <a:t>southern senators signed the Manifesto; eighty-two of the one-hundred-five </a:t>
            </a:r>
          </a:p>
          <a:p>
            <a:r>
              <a:rPr lang="en-US" sz="2000" dirty="0"/>
              <a:t>southern representatives signed.</a:t>
            </a:r>
          </a:p>
        </p:txBody>
      </p:sp>
      <p:sp>
        <p:nvSpPr>
          <p:cNvPr id="5" name="TextBox 4">
            <a:extLst>
              <a:ext uri="{FF2B5EF4-FFF2-40B4-BE49-F238E27FC236}">
                <a16:creationId xmlns:a16="http://schemas.microsoft.com/office/drawing/2014/main" id="{F5732A23-3FA0-2947-9FD3-1DD8083EED43}"/>
              </a:ext>
            </a:extLst>
          </p:cNvPr>
          <p:cNvSpPr txBox="1"/>
          <p:nvPr/>
        </p:nvSpPr>
        <p:spPr>
          <a:xfrm>
            <a:off x="9789343" y="5129269"/>
            <a:ext cx="1517339" cy="523220"/>
          </a:xfrm>
          <a:prstGeom prst="rect">
            <a:avLst/>
          </a:prstGeom>
          <a:noFill/>
        </p:spPr>
        <p:txBody>
          <a:bodyPr wrap="none" rtlCol="0">
            <a:spAutoFit/>
          </a:bodyPr>
          <a:lstStyle/>
          <a:p>
            <a:pPr algn="ctr"/>
            <a:r>
              <a:rPr lang="en-US" sz="1400" dirty="0"/>
              <a:t>Strom </a:t>
            </a:r>
            <a:r>
              <a:rPr lang="en-US" sz="1400" dirty="0" err="1"/>
              <a:t>Thurmund</a:t>
            </a:r>
            <a:endParaRPr lang="en-US" sz="1400" dirty="0"/>
          </a:p>
          <a:p>
            <a:pPr algn="ctr"/>
            <a:r>
              <a:rPr lang="en-US" sz="1400" dirty="0"/>
              <a:t>1902 - 2003</a:t>
            </a:r>
          </a:p>
        </p:txBody>
      </p:sp>
      <p:pic>
        <p:nvPicPr>
          <p:cNvPr id="7" name="Picture 5" descr="thurmond-1956.jpg                                              00017EDEMacintosh HD                   B9488CC9:">
            <a:extLst>
              <a:ext uri="{FF2B5EF4-FFF2-40B4-BE49-F238E27FC236}">
                <a16:creationId xmlns:a16="http://schemas.microsoft.com/office/drawing/2014/main" id="{0FB6981E-6A8C-454C-87E2-E841BF48384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439143" y="2386069"/>
            <a:ext cx="22177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54732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6BA8E-2269-D345-BB5B-CE06821EF6FF}"/>
              </a:ext>
            </a:extLst>
          </p:cNvPr>
          <p:cNvSpPr txBox="1"/>
          <p:nvPr/>
        </p:nvSpPr>
        <p:spPr>
          <a:xfrm>
            <a:off x="780089" y="198303"/>
            <a:ext cx="10631820" cy="1077218"/>
          </a:xfrm>
          <a:prstGeom prst="rect">
            <a:avLst/>
          </a:prstGeom>
          <a:noFill/>
        </p:spPr>
        <p:txBody>
          <a:bodyPr wrap="none" rtlCol="0">
            <a:spAutoFit/>
          </a:bodyPr>
          <a:lstStyle/>
          <a:p>
            <a:pPr algn="ctr"/>
            <a:r>
              <a:rPr lang="en-US" sz="3600" b="1" dirty="0"/>
              <a:t>Southern Resistance to the Civil Rights Movement</a:t>
            </a:r>
          </a:p>
          <a:p>
            <a:pPr algn="ctr"/>
            <a:r>
              <a:rPr lang="en-US" sz="2800" b="1" dirty="0"/>
              <a:t>Central High School, Little Rock, Arkansas, 1957</a:t>
            </a:r>
          </a:p>
        </p:txBody>
      </p:sp>
      <p:sp>
        <p:nvSpPr>
          <p:cNvPr id="3" name="TextBox 2">
            <a:extLst>
              <a:ext uri="{FF2B5EF4-FFF2-40B4-BE49-F238E27FC236}">
                <a16:creationId xmlns:a16="http://schemas.microsoft.com/office/drawing/2014/main" id="{47B988B5-9761-344C-92ED-CCD7699C9E9F}"/>
              </a:ext>
            </a:extLst>
          </p:cNvPr>
          <p:cNvSpPr txBox="1"/>
          <p:nvPr/>
        </p:nvSpPr>
        <p:spPr>
          <a:xfrm>
            <a:off x="679275" y="4882986"/>
            <a:ext cx="10650673" cy="1323439"/>
          </a:xfrm>
          <a:prstGeom prst="rect">
            <a:avLst/>
          </a:prstGeom>
          <a:noFill/>
        </p:spPr>
        <p:txBody>
          <a:bodyPr wrap="none" rtlCol="0">
            <a:spAutoFit/>
          </a:bodyPr>
          <a:lstStyle/>
          <a:p>
            <a:r>
              <a:rPr lang="en-US" sz="2000" dirty="0"/>
              <a:t>In compliance with court rulings, Central High School in Little Rock, Arkansas was ordered to </a:t>
            </a:r>
          </a:p>
          <a:p>
            <a:r>
              <a:rPr lang="en-US" sz="2000" dirty="0"/>
              <a:t>allow the enrollment of black students. Although the school board initially approved about 25</a:t>
            </a:r>
          </a:p>
          <a:p>
            <a:r>
              <a:rPr lang="en-US" sz="2000" dirty="0"/>
              <a:t>students for admission, the parents of only nine students agreed to participate, given the hostile </a:t>
            </a:r>
          </a:p>
          <a:p>
            <a:r>
              <a:rPr lang="en-US" sz="2000" dirty="0"/>
              <a:t>environment that was created by white opposition.</a:t>
            </a:r>
          </a:p>
        </p:txBody>
      </p:sp>
      <p:pic>
        <p:nvPicPr>
          <p:cNvPr id="6" name="Picture 2" descr="Little-Rock-9.jpg                                              00017EDEMacintosh HD                   B9488CC9:">
            <a:extLst>
              <a:ext uri="{FF2B5EF4-FFF2-40B4-BE49-F238E27FC236}">
                <a16:creationId xmlns:a16="http://schemas.microsoft.com/office/drawing/2014/main" id="{71C8805E-2B25-154B-97CC-39E442AAB4EF}"/>
              </a:ext>
            </a:extLst>
          </p:cNvPr>
          <p:cNvPicPr>
            <a:picLocks noChangeAspect="1" noChangeArrowheads="1"/>
          </p:cNvPicPr>
          <p:nvPr/>
        </p:nvPicPr>
        <p:blipFill>
          <a:blip r:embed="rId2">
            <a:lum bright="-4000" contrast="12000"/>
            <a:extLst>
              <a:ext uri="{28A0092B-C50C-407E-A947-70E740481C1C}">
                <a14:useLocalDpi xmlns:a14="http://schemas.microsoft.com/office/drawing/2010/main"/>
              </a:ext>
            </a:extLst>
          </a:blip>
          <a:srcRect/>
          <a:stretch>
            <a:fillRect/>
          </a:stretch>
        </p:blipFill>
        <p:spPr bwMode="auto">
          <a:xfrm>
            <a:off x="3591339" y="1555355"/>
            <a:ext cx="37338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15E1650-23A8-0C44-ADDB-7903B534448E}"/>
              </a:ext>
            </a:extLst>
          </p:cNvPr>
          <p:cNvSpPr txBox="1"/>
          <p:nvPr/>
        </p:nvSpPr>
        <p:spPr>
          <a:xfrm>
            <a:off x="3246928" y="4184255"/>
            <a:ext cx="4422621" cy="800219"/>
          </a:xfrm>
          <a:prstGeom prst="rect">
            <a:avLst/>
          </a:prstGeom>
          <a:noFill/>
        </p:spPr>
        <p:txBody>
          <a:bodyPr wrap="none" rtlCol="0">
            <a:spAutoFit/>
          </a:bodyPr>
          <a:lstStyle/>
          <a:p>
            <a:r>
              <a:rPr lang="en-US" altLang="en-US" sz="1400" dirty="0">
                <a:latin typeface="Cambria" panose="02040503050406030204" pitchFamily="18" charset="0"/>
              </a:rPr>
              <a:t>Image courtesy of the Library of Congress, part of the </a:t>
            </a:r>
          </a:p>
          <a:p>
            <a:r>
              <a:rPr lang="en-US" altLang="en-US" sz="1400" dirty="0">
                <a:latin typeface="Cambria" panose="02040503050406030204" pitchFamily="18" charset="0"/>
              </a:rPr>
              <a:t>Visual Materials from the NAACP Records, </a:t>
            </a:r>
            <a:r>
              <a:rPr lang="en-US" altLang="en-US" sz="1400" dirty="0" err="1">
                <a:latin typeface="Cambria" panose="02040503050406030204" pitchFamily="18" charset="0"/>
              </a:rPr>
              <a:t>cph</a:t>
            </a:r>
            <a:r>
              <a:rPr lang="en-US" altLang="en-US" sz="1400" dirty="0">
                <a:latin typeface="Cambria" panose="02040503050406030204" pitchFamily="18" charset="0"/>
              </a:rPr>
              <a:t> 3c19154</a:t>
            </a:r>
          </a:p>
          <a:p>
            <a:endParaRPr lang="en-US" dirty="0"/>
          </a:p>
        </p:txBody>
      </p:sp>
    </p:spTree>
    <p:extLst>
      <p:ext uri="{BB962C8B-B14F-4D97-AF65-F5344CB8AC3E}">
        <p14:creationId xmlns:p14="http://schemas.microsoft.com/office/powerpoint/2010/main" val="40616660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6BA8E-2269-D345-BB5B-CE06821EF6FF}"/>
              </a:ext>
            </a:extLst>
          </p:cNvPr>
          <p:cNvSpPr txBox="1"/>
          <p:nvPr/>
        </p:nvSpPr>
        <p:spPr>
          <a:xfrm>
            <a:off x="780089" y="198303"/>
            <a:ext cx="10631820" cy="1077218"/>
          </a:xfrm>
          <a:prstGeom prst="rect">
            <a:avLst/>
          </a:prstGeom>
          <a:noFill/>
        </p:spPr>
        <p:txBody>
          <a:bodyPr wrap="none" rtlCol="0">
            <a:spAutoFit/>
          </a:bodyPr>
          <a:lstStyle/>
          <a:p>
            <a:pPr algn="ctr"/>
            <a:r>
              <a:rPr lang="en-US" sz="3600" b="1" dirty="0"/>
              <a:t>Southern Resistance to the Civil Rights Movement</a:t>
            </a:r>
          </a:p>
          <a:p>
            <a:pPr algn="ctr"/>
            <a:r>
              <a:rPr lang="en-US" sz="2800" b="1" dirty="0"/>
              <a:t>Central High School, Little Rock, Arkansas, 1957</a:t>
            </a:r>
          </a:p>
        </p:txBody>
      </p:sp>
      <p:sp>
        <p:nvSpPr>
          <p:cNvPr id="3" name="TextBox 2">
            <a:extLst>
              <a:ext uri="{FF2B5EF4-FFF2-40B4-BE49-F238E27FC236}">
                <a16:creationId xmlns:a16="http://schemas.microsoft.com/office/drawing/2014/main" id="{47B988B5-9761-344C-92ED-CCD7699C9E9F}"/>
              </a:ext>
            </a:extLst>
          </p:cNvPr>
          <p:cNvSpPr txBox="1"/>
          <p:nvPr/>
        </p:nvSpPr>
        <p:spPr>
          <a:xfrm>
            <a:off x="949236" y="4675984"/>
            <a:ext cx="10462673" cy="1938992"/>
          </a:xfrm>
          <a:prstGeom prst="rect">
            <a:avLst/>
          </a:prstGeom>
          <a:noFill/>
        </p:spPr>
        <p:txBody>
          <a:bodyPr wrap="square" rtlCol="0">
            <a:spAutoFit/>
          </a:bodyPr>
          <a:lstStyle/>
          <a:p>
            <a:r>
              <a:rPr lang="en-US" sz="2000" dirty="0"/>
              <a:t>On September 2, a day before school was to open, Governor Orval Faubus, who saw the </a:t>
            </a:r>
          </a:p>
          <a:p>
            <a:r>
              <a:rPr lang="en-US" sz="2000" dirty="0"/>
              <a:t>political benefits of attacking integration, went on radio and television and announced that </a:t>
            </a:r>
          </a:p>
          <a:p>
            <a:r>
              <a:rPr lang="en-US" sz="2000" dirty="0"/>
              <a:t>he had called out the Arkansas National Guard with instructions to block the admission of black students to Central High School. Faubus's speech set the tone for the hostile reaction that would follow when he declared that, "Blood will run in the streets" if black students were admitted.</a:t>
            </a:r>
          </a:p>
        </p:txBody>
      </p:sp>
      <p:pic>
        <p:nvPicPr>
          <p:cNvPr id="7" name="Picture 6">
            <a:extLst>
              <a:ext uri="{FF2B5EF4-FFF2-40B4-BE49-F238E27FC236}">
                <a16:creationId xmlns:a16="http://schemas.microsoft.com/office/drawing/2014/main" id="{92E3AF86-4B43-6C4C-8D0E-C83CD45F50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58433" y="1558469"/>
            <a:ext cx="4062277" cy="2834567"/>
          </a:xfrm>
          <a:prstGeom prst="rect">
            <a:avLst/>
          </a:prstGeom>
        </p:spPr>
      </p:pic>
    </p:spTree>
    <p:extLst>
      <p:ext uri="{BB962C8B-B14F-4D97-AF65-F5344CB8AC3E}">
        <p14:creationId xmlns:p14="http://schemas.microsoft.com/office/powerpoint/2010/main" val="19684111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6BA8E-2269-D345-BB5B-CE06821EF6FF}"/>
              </a:ext>
            </a:extLst>
          </p:cNvPr>
          <p:cNvSpPr txBox="1"/>
          <p:nvPr/>
        </p:nvSpPr>
        <p:spPr>
          <a:xfrm>
            <a:off x="780089" y="198303"/>
            <a:ext cx="10631820" cy="1077218"/>
          </a:xfrm>
          <a:prstGeom prst="rect">
            <a:avLst/>
          </a:prstGeom>
          <a:noFill/>
        </p:spPr>
        <p:txBody>
          <a:bodyPr wrap="none" rtlCol="0">
            <a:spAutoFit/>
          </a:bodyPr>
          <a:lstStyle/>
          <a:p>
            <a:pPr algn="ctr"/>
            <a:r>
              <a:rPr lang="en-US" sz="3600" b="1" dirty="0"/>
              <a:t>Southern Resistance to the Civil Rights Movement</a:t>
            </a:r>
          </a:p>
          <a:p>
            <a:pPr algn="ctr"/>
            <a:r>
              <a:rPr lang="en-US" sz="2800" b="1" dirty="0"/>
              <a:t>Central High School, Little Rock, Arkansas, 1957</a:t>
            </a:r>
          </a:p>
        </p:txBody>
      </p:sp>
      <p:pic>
        <p:nvPicPr>
          <p:cNvPr id="5" name="Picture 3" descr="Ark GazNews-9-4-57.jpg                                         00017EDEMacintosh HD                   B9488CC9:">
            <a:extLst>
              <a:ext uri="{FF2B5EF4-FFF2-40B4-BE49-F238E27FC236}">
                <a16:creationId xmlns:a16="http://schemas.microsoft.com/office/drawing/2014/main" id="{BB572C0D-DB87-0D4F-A389-39E7AF91A1A9}"/>
              </a:ext>
            </a:extLst>
          </p:cNvPr>
          <p:cNvPicPr>
            <a:picLocks noChangeAspect="1" noChangeArrowheads="1"/>
          </p:cNvPicPr>
          <p:nvPr/>
        </p:nvPicPr>
        <p:blipFill>
          <a:blip r:embed="rId2" cstate="screen">
            <a:lum bright="2000" contrast="12000"/>
            <a:extLst>
              <a:ext uri="{28A0092B-C50C-407E-A947-70E740481C1C}">
                <a14:useLocalDpi xmlns:a14="http://schemas.microsoft.com/office/drawing/2010/main"/>
              </a:ext>
            </a:extLst>
          </a:blip>
          <a:srcRect/>
          <a:stretch>
            <a:fillRect/>
          </a:stretch>
        </p:blipFill>
        <p:spPr bwMode="auto">
          <a:xfrm>
            <a:off x="2385391" y="1458450"/>
            <a:ext cx="2941983" cy="439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Ark Dem-newspaper.jpg                                          00017EDEMacintosh HD                   B9488CC9:">
            <a:extLst>
              <a:ext uri="{FF2B5EF4-FFF2-40B4-BE49-F238E27FC236}">
                <a16:creationId xmlns:a16="http://schemas.microsoft.com/office/drawing/2014/main" id="{D1063813-1706-1748-95CE-17D030944AAF}"/>
              </a:ext>
            </a:extLst>
          </p:cNvPr>
          <p:cNvPicPr>
            <a:picLocks noChangeAspect="1" noChangeArrowheads="1"/>
          </p:cNvPicPr>
          <p:nvPr/>
        </p:nvPicPr>
        <p:blipFill>
          <a:blip r:embed="rId3" cstate="screen">
            <a:lum bright="4000" contrast="8000"/>
            <a:extLst>
              <a:ext uri="{28A0092B-C50C-407E-A947-70E740481C1C}">
                <a14:useLocalDpi xmlns:a14="http://schemas.microsoft.com/office/drawing/2010/main"/>
              </a:ext>
            </a:extLst>
          </a:blip>
          <a:srcRect/>
          <a:stretch>
            <a:fillRect/>
          </a:stretch>
        </p:blipFill>
        <p:spPr bwMode="auto">
          <a:xfrm>
            <a:off x="6629401" y="1549393"/>
            <a:ext cx="2941982" cy="431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8630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6BA8E-2269-D345-BB5B-CE06821EF6FF}"/>
              </a:ext>
            </a:extLst>
          </p:cNvPr>
          <p:cNvSpPr txBox="1"/>
          <p:nvPr/>
        </p:nvSpPr>
        <p:spPr>
          <a:xfrm>
            <a:off x="780089" y="198303"/>
            <a:ext cx="10631820" cy="1077218"/>
          </a:xfrm>
          <a:prstGeom prst="rect">
            <a:avLst/>
          </a:prstGeom>
          <a:noFill/>
        </p:spPr>
        <p:txBody>
          <a:bodyPr wrap="none" rtlCol="0">
            <a:spAutoFit/>
          </a:bodyPr>
          <a:lstStyle/>
          <a:p>
            <a:pPr algn="ctr"/>
            <a:r>
              <a:rPr lang="en-US" sz="3600" b="1" dirty="0"/>
              <a:t>Southern Resistance to the Civil Rights Movement</a:t>
            </a:r>
          </a:p>
          <a:p>
            <a:pPr algn="ctr"/>
            <a:r>
              <a:rPr lang="en-US" sz="2800" b="1" dirty="0"/>
              <a:t>Central High School, Little Rock, Arkansas, 1957</a:t>
            </a:r>
          </a:p>
        </p:txBody>
      </p:sp>
      <p:sp>
        <p:nvSpPr>
          <p:cNvPr id="3" name="TextBox 2">
            <a:extLst>
              <a:ext uri="{FF2B5EF4-FFF2-40B4-BE49-F238E27FC236}">
                <a16:creationId xmlns:a16="http://schemas.microsoft.com/office/drawing/2014/main" id="{47B988B5-9761-344C-92ED-CCD7699C9E9F}"/>
              </a:ext>
            </a:extLst>
          </p:cNvPr>
          <p:cNvSpPr txBox="1"/>
          <p:nvPr/>
        </p:nvSpPr>
        <p:spPr>
          <a:xfrm>
            <a:off x="864662" y="4964218"/>
            <a:ext cx="10462673" cy="923330"/>
          </a:xfrm>
          <a:prstGeom prst="rect">
            <a:avLst/>
          </a:prstGeom>
          <a:noFill/>
        </p:spPr>
        <p:txBody>
          <a:bodyPr wrap="square" rtlCol="0">
            <a:spAutoFit/>
          </a:bodyPr>
          <a:lstStyle/>
          <a:p>
            <a:r>
              <a:rPr lang="en-US" sz="2000" dirty="0"/>
              <a:t>Arkansas National Guard troops blocking the admission of black students at Little Rock Central High. </a:t>
            </a:r>
          </a:p>
          <a:p>
            <a:r>
              <a:rPr lang="en-US" sz="1400" dirty="0"/>
              <a:t>				              (Photographs by Will Counts. Copyright 1997, Little Rock Newspapers, Inc.) </a:t>
            </a:r>
          </a:p>
        </p:txBody>
      </p:sp>
      <p:pic>
        <p:nvPicPr>
          <p:cNvPr id="5" name="Picture 2" descr="blocked.jpg                                                    00017EDEMacintosh HD                   B9488CC9:">
            <a:extLst>
              <a:ext uri="{FF2B5EF4-FFF2-40B4-BE49-F238E27FC236}">
                <a16:creationId xmlns:a16="http://schemas.microsoft.com/office/drawing/2014/main" id="{971A5412-4E68-1848-AEE1-1E3CB65F0AE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95400" y="1548589"/>
            <a:ext cx="4437772" cy="304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Ekford_Turned.gif                                              00017EDEMacintosh HD                   B9488CC9:">
            <a:extLst>
              <a:ext uri="{FF2B5EF4-FFF2-40B4-BE49-F238E27FC236}">
                <a16:creationId xmlns:a16="http://schemas.microsoft.com/office/drawing/2014/main" id="{A2EF75AD-37BD-324C-8196-ED9FE656EA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1548589"/>
            <a:ext cx="4465970" cy="304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3119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6BA8E-2269-D345-BB5B-CE06821EF6FF}"/>
              </a:ext>
            </a:extLst>
          </p:cNvPr>
          <p:cNvSpPr txBox="1"/>
          <p:nvPr/>
        </p:nvSpPr>
        <p:spPr>
          <a:xfrm>
            <a:off x="780089" y="198303"/>
            <a:ext cx="10631820" cy="1077218"/>
          </a:xfrm>
          <a:prstGeom prst="rect">
            <a:avLst/>
          </a:prstGeom>
          <a:noFill/>
        </p:spPr>
        <p:txBody>
          <a:bodyPr wrap="none" rtlCol="0">
            <a:spAutoFit/>
          </a:bodyPr>
          <a:lstStyle/>
          <a:p>
            <a:pPr algn="ctr"/>
            <a:r>
              <a:rPr lang="en-US" sz="3600" b="1" dirty="0"/>
              <a:t>Southern Resistance to the Civil Rights Movement</a:t>
            </a:r>
          </a:p>
          <a:p>
            <a:pPr algn="ctr"/>
            <a:r>
              <a:rPr lang="en-US" sz="2800" b="1" dirty="0"/>
              <a:t>Central High School, Little Rock, Arkansas, 1957</a:t>
            </a:r>
          </a:p>
        </p:txBody>
      </p:sp>
      <p:sp>
        <p:nvSpPr>
          <p:cNvPr id="3" name="TextBox 2">
            <a:extLst>
              <a:ext uri="{FF2B5EF4-FFF2-40B4-BE49-F238E27FC236}">
                <a16:creationId xmlns:a16="http://schemas.microsoft.com/office/drawing/2014/main" id="{47B988B5-9761-344C-92ED-CCD7699C9E9F}"/>
              </a:ext>
            </a:extLst>
          </p:cNvPr>
          <p:cNvSpPr txBox="1"/>
          <p:nvPr/>
        </p:nvSpPr>
        <p:spPr>
          <a:xfrm>
            <a:off x="949236" y="5363699"/>
            <a:ext cx="10462673" cy="1015663"/>
          </a:xfrm>
          <a:prstGeom prst="rect">
            <a:avLst/>
          </a:prstGeom>
          <a:noFill/>
        </p:spPr>
        <p:txBody>
          <a:bodyPr wrap="square" rtlCol="0">
            <a:spAutoFit/>
          </a:bodyPr>
          <a:lstStyle/>
          <a:p>
            <a:r>
              <a:rPr lang="en-US" sz="2000" dirty="0"/>
              <a:t>Hazel Bryan, center, is part of the crowd taunting Elizabeth Eckford as she walks in front of Central High School. After being heckled by protesters, Elizabeth waits for a bus to go home.</a:t>
            </a:r>
          </a:p>
          <a:p>
            <a:r>
              <a:rPr lang="en-US" sz="2000" dirty="0"/>
              <a:t>She later commented that her dress was so full of spit that she could wring it out. </a:t>
            </a:r>
          </a:p>
        </p:txBody>
      </p:sp>
      <p:pic>
        <p:nvPicPr>
          <p:cNvPr id="7" name="Picture 2" descr="&#9;deseg.jpg                                                      0004298EMacintosh HD                   B9488CC9:">
            <a:extLst>
              <a:ext uri="{FF2B5EF4-FFF2-40B4-BE49-F238E27FC236}">
                <a16:creationId xmlns:a16="http://schemas.microsoft.com/office/drawing/2014/main" id="{E672D11C-7EC1-8D4D-9C9E-FCE715CEA464}"/>
              </a:ext>
            </a:extLst>
          </p:cNvPr>
          <p:cNvPicPr>
            <a:picLocks noChangeAspect="1" noChangeArrowheads="1"/>
          </p:cNvPicPr>
          <p:nvPr/>
        </p:nvPicPr>
        <p:blipFill>
          <a:blip r:embed="rId2">
            <a:lum contrast="10000"/>
            <a:extLst>
              <a:ext uri="{28A0092B-C50C-407E-A947-70E740481C1C}">
                <a14:useLocalDpi xmlns:a14="http://schemas.microsoft.com/office/drawing/2010/main"/>
              </a:ext>
            </a:extLst>
          </a:blip>
          <a:srcRect/>
          <a:stretch>
            <a:fillRect/>
          </a:stretch>
        </p:blipFill>
        <p:spPr bwMode="auto">
          <a:xfrm>
            <a:off x="1692478" y="1502465"/>
            <a:ext cx="4292402" cy="363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eckford-bus.jpg                                                00017EDEMacintosh HD                   B9488CC9:">
            <a:extLst>
              <a:ext uri="{FF2B5EF4-FFF2-40B4-BE49-F238E27FC236}">
                <a16:creationId xmlns:a16="http://schemas.microsoft.com/office/drawing/2014/main" id="{8CBD8A78-481F-8B48-BD2A-33CFBAA3F05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6965" y="1453024"/>
            <a:ext cx="3154585" cy="3771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92163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6BA8E-2269-D345-BB5B-CE06821EF6FF}"/>
              </a:ext>
            </a:extLst>
          </p:cNvPr>
          <p:cNvSpPr txBox="1"/>
          <p:nvPr/>
        </p:nvSpPr>
        <p:spPr>
          <a:xfrm>
            <a:off x="780089" y="198303"/>
            <a:ext cx="10631820" cy="1077218"/>
          </a:xfrm>
          <a:prstGeom prst="rect">
            <a:avLst/>
          </a:prstGeom>
          <a:noFill/>
        </p:spPr>
        <p:txBody>
          <a:bodyPr wrap="none" rtlCol="0">
            <a:spAutoFit/>
          </a:bodyPr>
          <a:lstStyle/>
          <a:p>
            <a:pPr algn="ctr"/>
            <a:r>
              <a:rPr lang="en-US" sz="3600" b="1" dirty="0"/>
              <a:t>Southern Resistance to the Civil Rights Movement</a:t>
            </a:r>
          </a:p>
          <a:p>
            <a:pPr algn="ctr"/>
            <a:r>
              <a:rPr lang="en-US" sz="2800" b="1" dirty="0"/>
              <a:t>Central High School, Little Rock, Arkansas, 1957</a:t>
            </a:r>
          </a:p>
        </p:txBody>
      </p:sp>
      <p:sp>
        <p:nvSpPr>
          <p:cNvPr id="3" name="TextBox 2">
            <a:extLst>
              <a:ext uri="{FF2B5EF4-FFF2-40B4-BE49-F238E27FC236}">
                <a16:creationId xmlns:a16="http://schemas.microsoft.com/office/drawing/2014/main" id="{47B988B5-9761-344C-92ED-CCD7699C9E9F}"/>
              </a:ext>
            </a:extLst>
          </p:cNvPr>
          <p:cNvSpPr txBox="1"/>
          <p:nvPr/>
        </p:nvSpPr>
        <p:spPr>
          <a:xfrm>
            <a:off x="780089" y="2151727"/>
            <a:ext cx="7608537" cy="2554545"/>
          </a:xfrm>
          <a:prstGeom prst="rect">
            <a:avLst/>
          </a:prstGeom>
          <a:noFill/>
        </p:spPr>
        <p:txBody>
          <a:bodyPr wrap="square" rtlCol="0">
            <a:spAutoFit/>
          </a:bodyPr>
          <a:lstStyle/>
          <a:p>
            <a:r>
              <a:rPr lang="en-US" sz="2000" dirty="0"/>
              <a:t>After meeting with Governor Faubus, President Eisenhower believed </a:t>
            </a:r>
          </a:p>
          <a:p>
            <a:r>
              <a:rPr lang="en-US" sz="2000" dirty="0"/>
              <a:t>that the Governor had  agreed to changing the orders of the National </a:t>
            </a:r>
          </a:p>
          <a:p>
            <a:r>
              <a:rPr lang="en-US" sz="2000" dirty="0"/>
              <a:t>Guard to ensure the admission and safety of the nine students.</a:t>
            </a:r>
          </a:p>
          <a:p>
            <a:endParaRPr lang="en-US" sz="2000" dirty="0"/>
          </a:p>
          <a:p>
            <a:r>
              <a:rPr lang="en-US" sz="2000" dirty="0"/>
              <a:t>Instead, Faubus withdrew the National Guard. Without the presence of the guard, the mob took over the streets surrounding Central High School, overrunning the local police force, pelting Northern journalists, and dragging black citizens from their cars.</a:t>
            </a:r>
          </a:p>
        </p:txBody>
      </p:sp>
      <p:pic>
        <p:nvPicPr>
          <p:cNvPr id="6" name="Picture 2" descr="eisenhower_littlerock_2_e.jp                                   00017EDEMacintosh HD                   B9488CC9:">
            <a:extLst>
              <a:ext uri="{FF2B5EF4-FFF2-40B4-BE49-F238E27FC236}">
                <a16:creationId xmlns:a16="http://schemas.microsoft.com/office/drawing/2014/main" id="{22E1F49B-F321-184F-8BD6-87D5CA7BB0A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92099" y="1696477"/>
            <a:ext cx="2489200"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3839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6BA8E-2269-D345-BB5B-CE06821EF6FF}"/>
              </a:ext>
            </a:extLst>
          </p:cNvPr>
          <p:cNvSpPr txBox="1"/>
          <p:nvPr/>
        </p:nvSpPr>
        <p:spPr>
          <a:xfrm>
            <a:off x="780089" y="198303"/>
            <a:ext cx="10631820" cy="1077218"/>
          </a:xfrm>
          <a:prstGeom prst="rect">
            <a:avLst/>
          </a:prstGeom>
          <a:noFill/>
        </p:spPr>
        <p:txBody>
          <a:bodyPr wrap="none" rtlCol="0">
            <a:spAutoFit/>
          </a:bodyPr>
          <a:lstStyle/>
          <a:p>
            <a:pPr algn="ctr"/>
            <a:r>
              <a:rPr lang="en-US" sz="3600" b="1" dirty="0"/>
              <a:t>Southern Resistance to the Civil Rights Movement</a:t>
            </a:r>
          </a:p>
          <a:p>
            <a:pPr algn="ctr"/>
            <a:r>
              <a:rPr lang="en-US" sz="2800" b="1" dirty="0"/>
              <a:t>Central High School, Little Rock, Arkansas, 1957</a:t>
            </a:r>
          </a:p>
        </p:txBody>
      </p:sp>
      <p:pic>
        <p:nvPicPr>
          <p:cNvPr id="5" name="Picture 2" descr="ark-dem.gif                                                    00017EDEMacintosh HD                   B9488CC9:">
            <a:extLst>
              <a:ext uri="{FF2B5EF4-FFF2-40B4-BE49-F238E27FC236}">
                <a16:creationId xmlns:a16="http://schemas.microsoft.com/office/drawing/2014/main" id="{C2BA2C06-86FB-8F42-82F6-47B6D5F9575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917" y="1548270"/>
            <a:ext cx="6248400" cy="472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5003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F85AC7-3089-6946-A547-526F037EEF9E}"/>
              </a:ext>
            </a:extLst>
          </p:cNvPr>
          <p:cNvSpPr txBox="1"/>
          <p:nvPr/>
        </p:nvSpPr>
        <p:spPr>
          <a:xfrm>
            <a:off x="2292906" y="95315"/>
            <a:ext cx="7738080" cy="646331"/>
          </a:xfrm>
          <a:prstGeom prst="rect">
            <a:avLst/>
          </a:prstGeom>
          <a:noFill/>
        </p:spPr>
        <p:txBody>
          <a:bodyPr wrap="none" rtlCol="0">
            <a:spAutoFit/>
          </a:bodyPr>
          <a:lstStyle/>
          <a:p>
            <a:r>
              <a:rPr lang="en-US" sz="3600" b="1" dirty="0"/>
              <a:t>Types of Collective Behavior: Panics</a:t>
            </a:r>
          </a:p>
        </p:txBody>
      </p:sp>
      <p:pic>
        <p:nvPicPr>
          <p:cNvPr id="2" name="Picture 1">
            <a:extLst>
              <a:ext uri="{FF2B5EF4-FFF2-40B4-BE49-F238E27FC236}">
                <a16:creationId xmlns:a16="http://schemas.microsoft.com/office/drawing/2014/main" id="{8D729D4D-26F6-E346-82E9-6C75D0916ED1}"/>
              </a:ext>
            </a:extLst>
          </p:cNvPr>
          <p:cNvPicPr>
            <a:picLocks noChangeAspect="1"/>
          </p:cNvPicPr>
          <p:nvPr/>
        </p:nvPicPr>
        <p:blipFill>
          <a:blip r:embed="rId2"/>
          <a:stretch>
            <a:fillRect/>
          </a:stretch>
        </p:blipFill>
        <p:spPr>
          <a:xfrm>
            <a:off x="8924484" y="1502599"/>
            <a:ext cx="2247900" cy="3520296"/>
          </a:xfrm>
          <a:prstGeom prst="rect">
            <a:avLst/>
          </a:prstGeom>
        </p:spPr>
      </p:pic>
      <p:pic>
        <p:nvPicPr>
          <p:cNvPr id="6" name="Picture 5">
            <a:extLst>
              <a:ext uri="{FF2B5EF4-FFF2-40B4-BE49-F238E27FC236}">
                <a16:creationId xmlns:a16="http://schemas.microsoft.com/office/drawing/2014/main" id="{4C0DA355-954F-4046-B8A9-AA8CACEE040E}"/>
              </a:ext>
            </a:extLst>
          </p:cNvPr>
          <p:cNvPicPr>
            <a:picLocks noChangeAspect="1"/>
          </p:cNvPicPr>
          <p:nvPr/>
        </p:nvPicPr>
        <p:blipFill>
          <a:blip r:embed="rId3"/>
          <a:stretch>
            <a:fillRect/>
          </a:stretch>
        </p:blipFill>
        <p:spPr>
          <a:xfrm>
            <a:off x="685801" y="1339107"/>
            <a:ext cx="2554355" cy="3593414"/>
          </a:xfrm>
          <a:prstGeom prst="rect">
            <a:avLst/>
          </a:prstGeom>
        </p:spPr>
      </p:pic>
      <p:pic>
        <p:nvPicPr>
          <p:cNvPr id="7" name="Picture 6">
            <a:extLst>
              <a:ext uri="{FF2B5EF4-FFF2-40B4-BE49-F238E27FC236}">
                <a16:creationId xmlns:a16="http://schemas.microsoft.com/office/drawing/2014/main" id="{134ECC16-9681-5142-AF34-14FCBD7BFC7D}"/>
              </a:ext>
            </a:extLst>
          </p:cNvPr>
          <p:cNvPicPr>
            <a:picLocks noChangeAspect="1"/>
          </p:cNvPicPr>
          <p:nvPr/>
        </p:nvPicPr>
        <p:blipFill>
          <a:blip r:embed="rId4"/>
          <a:stretch>
            <a:fillRect/>
          </a:stretch>
        </p:blipFill>
        <p:spPr>
          <a:xfrm>
            <a:off x="3783620" y="1502599"/>
            <a:ext cx="4597400" cy="2717800"/>
          </a:xfrm>
          <a:prstGeom prst="rect">
            <a:avLst/>
          </a:prstGeom>
        </p:spPr>
      </p:pic>
      <p:sp>
        <p:nvSpPr>
          <p:cNvPr id="4" name="TextBox 3">
            <a:extLst>
              <a:ext uri="{FF2B5EF4-FFF2-40B4-BE49-F238E27FC236}">
                <a16:creationId xmlns:a16="http://schemas.microsoft.com/office/drawing/2014/main" id="{C14B0022-C613-5E48-844D-13154BE1116B}"/>
              </a:ext>
            </a:extLst>
          </p:cNvPr>
          <p:cNvSpPr txBox="1"/>
          <p:nvPr/>
        </p:nvSpPr>
        <p:spPr>
          <a:xfrm>
            <a:off x="685801" y="5162875"/>
            <a:ext cx="10646569" cy="1323439"/>
          </a:xfrm>
          <a:prstGeom prst="rect">
            <a:avLst/>
          </a:prstGeom>
          <a:noFill/>
        </p:spPr>
        <p:txBody>
          <a:bodyPr wrap="none" rtlCol="0">
            <a:spAutoFit/>
          </a:bodyPr>
          <a:lstStyle/>
          <a:p>
            <a:r>
              <a:rPr lang="en-US" sz="2000" dirty="0"/>
              <a:t>On October 30, 1938, actor and director Orson Welles aired a radio adaptation of this famous </a:t>
            </a:r>
          </a:p>
          <a:p>
            <a:r>
              <a:rPr lang="en-US" sz="2000" dirty="0"/>
              <a:t>story by H. G. Wells, which involved a Martian invasion of Earth. The show depicted the invasion </a:t>
            </a:r>
          </a:p>
          <a:p>
            <a:r>
              <a:rPr lang="en-US" sz="2000" dirty="0"/>
              <a:t>occurring in New Jersey and New York, and thousands of listeners reportedly thought that an </a:t>
            </a:r>
          </a:p>
          <a:p>
            <a:r>
              <a:rPr lang="en-US" sz="2000" dirty="0"/>
              <a:t>invasion was really occurring.</a:t>
            </a:r>
          </a:p>
        </p:txBody>
      </p:sp>
    </p:spTree>
    <p:extLst>
      <p:ext uri="{BB962C8B-B14F-4D97-AF65-F5344CB8AC3E}">
        <p14:creationId xmlns:p14="http://schemas.microsoft.com/office/powerpoint/2010/main" val="37236027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6BA8E-2269-D345-BB5B-CE06821EF6FF}"/>
              </a:ext>
            </a:extLst>
          </p:cNvPr>
          <p:cNvSpPr txBox="1"/>
          <p:nvPr/>
        </p:nvSpPr>
        <p:spPr>
          <a:xfrm>
            <a:off x="780089" y="198303"/>
            <a:ext cx="10631820" cy="1077218"/>
          </a:xfrm>
          <a:prstGeom prst="rect">
            <a:avLst/>
          </a:prstGeom>
          <a:noFill/>
        </p:spPr>
        <p:txBody>
          <a:bodyPr wrap="none" rtlCol="0">
            <a:spAutoFit/>
          </a:bodyPr>
          <a:lstStyle/>
          <a:p>
            <a:pPr algn="ctr"/>
            <a:r>
              <a:rPr lang="en-US" sz="3600" b="1" dirty="0"/>
              <a:t>Southern Resistance to the Civil Rights Movement</a:t>
            </a:r>
          </a:p>
          <a:p>
            <a:pPr algn="ctr"/>
            <a:r>
              <a:rPr lang="en-US" sz="2800" b="1" dirty="0"/>
              <a:t>Central High School, Little Rock, Arkansas, 1957</a:t>
            </a:r>
          </a:p>
        </p:txBody>
      </p:sp>
      <p:sp>
        <p:nvSpPr>
          <p:cNvPr id="3" name="TextBox 2">
            <a:extLst>
              <a:ext uri="{FF2B5EF4-FFF2-40B4-BE49-F238E27FC236}">
                <a16:creationId xmlns:a16="http://schemas.microsoft.com/office/drawing/2014/main" id="{FD04EF0E-BAFF-BF44-A537-26908BC85E1E}"/>
              </a:ext>
            </a:extLst>
          </p:cNvPr>
          <p:cNvSpPr txBox="1"/>
          <p:nvPr/>
        </p:nvSpPr>
        <p:spPr>
          <a:xfrm>
            <a:off x="922050" y="4294812"/>
            <a:ext cx="10347897" cy="2246769"/>
          </a:xfrm>
          <a:prstGeom prst="rect">
            <a:avLst/>
          </a:prstGeom>
          <a:noFill/>
        </p:spPr>
        <p:txBody>
          <a:bodyPr wrap="none" rtlCol="0">
            <a:spAutoFit/>
          </a:bodyPr>
          <a:lstStyle/>
          <a:p>
            <a:r>
              <a:rPr lang="en-US" sz="2000" dirty="0"/>
              <a:t>Faubus’ defiance of the federal court order transformed the issue into a challenge of federal </a:t>
            </a:r>
          </a:p>
          <a:p>
            <a:r>
              <a:rPr lang="en-US" sz="2000" dirty="0"/>
              <a:t>authority and forced Eisenhower to act. He declared in a nationally televised address that </a:t>
            </a:r>
          </a:p>
          <a:p>
            <a:r>
              <a:rPr lang="en-US" sz="2000" dirty="0"/>
              <a:t>“mob rule cannot be allowed to override the decision of our courts,” and on September 24,</a:t>
            </a:r>
          </a:p>
          <a:p>
            <a:r>
              <a:rPr lang="en-US" sz="2000" dirty="0"/>
              <a:t>President Eisenhower reluctantly issued a proclamation authorizing the secretary of defense </a:t>
            </a:r>
          </a:p>
          <a:p>
            <a:r>
              <a:rPr lang="en-US" sz="2000" dirty="0"/>
              <a:t>to federalize the Arkansas National Guard.  The secretary sent the National Guard and 1000 </a:t>
            </a:r>
          </a:p>
          <a:p>
            <a:r>
              <a:rPr lang="en-US" sz="2000" dirty="0"/>
              <a:t>paratroopers of the 101st Airborne Division from Fort Campbell, Kentucky into Little Rock to </a:t>
            </a:r>
          </a:p>
          <a:p>
            <a:r>
              <a:rPr lang="en-US" sz="2000" dirty="0"/>
              <a:t>restore order.</a:t>
            </a:r>
          </a:p>
        </p:txBody>
      </p:sp>
      <p:pic>
        <p:nvPicPr>
          <p:cNvPr id="6" name="Picture 2" descr="&#13;eisenhaur.jpg                                                  00017EDEMacintosh HD                   B9488CC9:">
            <a:extLst>
              <a:ext uri="{FF2B5EF4-FFF2-40B4-BE49-F238E27FC236}">
                <a16:creationId xmlns:a16="http://schemas.microsoft.com/office/drawing/2014/main" id="{3D18CE4C-BD32-D04F-AC65-2237C9307732}"/>
              </a:ext>
            </a:extLst>
          </p:cNvPr>
          <p:cNvPicPr>
            <a:picLocks noChangeAspect="1" noChangeArrowheads="1"/>
          </p:cNvPicPr>
          <p:nvPr/>
        </p:nvPicPr>
        <p:blipFill>
          <a:blip r:embed="rId2">
            <a:lum bright="-4000" contrast="2000"/>
            <a:extLst>
              <a:ext uri="{28A0092B-C50C-407E-A947-70E740481C1C}">
                <a14:useLocalDpi xmlns:a14="http://schemas.microsoft.com/office/drawing/2010/main"/>
              </a:ext>
            </a:extLst>
          </a:blip>
          <a:srcRect/>
          <a:stretch>
            <a:fillRect/>
          </a:stretch>
        </p:blipFill>
        <p:spPr bwMode="auto">
          <a:xfrm>
            <a:off x="4760844" y="1409226"/>
            <a:ext cx="2235269" cy="282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4892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6BA8E-2269-D345-BB5B-CE06821EF6FF}"/>
              </a:ext>
            </a:extLst>
          </p:cNvPr>
          <p:cNvSpPr txBox="1"/>
          <p:nvPr/>
        </p:nvSpPr>
        <p:spPr>
          <a:xfrm>
            <a:off x="780089" y="198303"/>
            <a:ext cx="10631820" cy="1077218"/>
          </a:xfrm>
          <a:prstGeom prst="rect">
            <a:avLst/>
          </a:prstGeom>
          <a:noFill/>
        </p:spPr>
        <p:txBody>
          <a:bodyPr wrap="none" rtlCol="0">
            <a:spAutoFit/>
          </a:bodyPr>
          <a:lstStyle/>
          <a:p>
            <a:pPr algn="ctr"/>
            <a:r>
              <a:rPr lang="en-US" sz="3600" b="1" dirty="0"/>
              <a:t>Southern Resistance to the Civil Rights Movement</a:t>
            </a:r>
          </a:p>
          <a:p>
            <a:pPr algn="ctr"/>
            <a:r>
              <a:rPr lang="en-US" sz="2800" b="1" dirty="0"/>
              <a:t>Central High School, Little Rock, Arkansas, 1957</a:t>
            </a:r>
          </a:p>
        </p:txBody>
      </p:sp>
      <p:sp>
        <p:nvSpPr>
          <p:cNvPr id="3" name="TextBox 2">
            <a:extLst>
              <a:ext uri="{FF2B5EF4-FFF2-40B4-BE49-F238E27FC236}">
                <a16:creationId xmlns:a16="http://schemas.microsoft.com/office/drawing/2014/main" id="{FD04EF0E-BAFF-BF44-A537-26908BC85E1E}"/>
              </a:ext>
            </a:extLst>
          </p:cNvPr>
          <p:cNvSpPr txBox="1"/>
          <p:nvPr/>
        </p:nvSpPr>
        <p:spPr>
          <a:xfrm>
            <a:off x="882294" y="5626832"/>
            <a:ext cx="9961894" cy="707886"/>
          </a:xfrm>
          <a:prstGeom prst="rect">
            <a:avLst/>
          </a:prstGeom>
          <a:noFill/>
        </p:spPr>
        <p:txBody>
          <a:bodyPr wrap="none" rtlCol="0">
            <a:spAutoFit/>
          </a:bodyPr>
          <a:lstStyle/>
          <a:p>
            <a:r>
              <a:rPr lang="en-US" sz="2000" dirty="0"/>
              <a:t>Although the National Guard no escorted the students into the High School, problems still </a:t>
            </a:r>
          </a:p>
          <a:p>
            <a:r>
              <a:rPr lang="en-US" sz="2000" dirty="0"/>
              <a:t>persisted. There were “bomb scares” . . . </a:t>
            </a:r>
          </a:p>
        </p:txBody>
      </p:sp>
      <p:pic>
        <p:nvPicPr>
          <p:cNvPr id="5" name="Picture 4">
            <a:extLst>
              <a:ext uri="{FF2B5EF4-FFF2-40B4-BE49-F238E27FC236}">
                <a16:creationId xmlns:a16="http://schemas.microsoft.com/office/drawing/2014/main" id="{D4C7FE47-6D6B-324B-AC7F-21774AFC6FAD}"/>
              </a:ext>
            </a:extLst>
          </p:cNvPr>
          <p:cNvPicPr>
            <a:picLocks noChangeAspect="1"/>
          </p:cNvPicPr>
          <p:nvPr/>
        </p:nvPicPr>
        <p:blipFill>
          <a:blip r:embed="rId2"/>
          <a:stretch>
            <a:fillRect/>
          </a:stretch>
        </p:blipFill>
        <p:spPr>
          <a:xfrm>
            <a:off x="971745" y="2029543"/>
            <a:ext cx="5627562" cy="3107758"/>
          </a:xfrm>
          <a:prstGeom prst="rect">
            <a:avLst/>
          </a:prstGeom>
        </p:spPr>
      </p:pic>
      <p:pic>
        <p:nvPicPr>
          <p:cNvPr id="9" name="Picture 3" descr="ark-dem-9-25.gif                                               00017EDEMacintosh HD                   B9488CC9:">
            <a:extLst>
              <a:ext uri="{FF2B5EF4-FFF2-40B4-BE49-F238E27FC236}">
                <a16:creationId xmlns:a16="http://schemas.microsoft.com/office/drawing/2014/main" id="{2A63A0FF-0FE8-4748-BD13-354265D593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05327" y="2029543"/>
            <a:ext cx="4213101" cy="319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67742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6BA8E-2269-D345-BB5B-CE06821EF6FF}"/>
              </a:ext>
            </a:extLst>
          </p:cNvPr>
          <p:cNvSpPr txBox="1"/>
          <p:nvPr/>
        </p:nvSpPr>
        <p:spPr>
          <a:xfrm>
            <a:off x="780089" y="198303"/>
            <a:ext cx="10631820" cy="1077218"/>
          </a:xfrm>
          <a:prstGeom prst="rect">
            <a:avLst/>
          </a:prstGeom>
          <a:noFill/>
        </p:spPr>
        <p:txBody>
          <a:bodyPr wrap="none" rtlCol="0">
            <a:spAutoFit/>
          </a:bodyPr>
          <a:lstStyle/>
          <a:p>
            <a:pPr algn="ctr"/>
            <a:r>
              <a:rPr lang="en-US" sz="3600" b="1" dirty="0"/>
              <a:t>Southern Resistance to the Civil Rights Movement</a:t>
            </a:r>
          </a:p>
          <a:p>
            <a:pPr algn="ctr"/>
            <a:r>
              <a:rPr lang="en-US" sz="2800" b="1" dirty="0"/>
              <a:t>Central High School, Little Rock, Arkansas, 1957</a:t>
            </a:r>
          </a:p>
        </p:txBody>
      </p:sp>
      <p:sp>
        <p:nvSpPr>
          <p:cNvPr id="3" name="TextBox 2">
            <a:extLst>
              <a:ext uri="{FF2B5EF4-FFF2-40B4-BE49-F238E27FC236}">
                <a16:creationId xmlns:a16="http://schemas.microsoft.com/office/drawing/2014/main" id="{FD04EF0E-BAFF-BF44-A537-26908BC85E1E}"/>
              </a:ext>
            </a:extLst>
          </p:cNvPr>
          <p:cNvSpPr txBox="1"/>
          <p:nvPr/>
        </p:nvSpPr>
        <p:spPr>
          <a:xfrm>
            <a:off x="1826510" y="5262859"/>
            <a:ext cx="7569829" cy="400110"/>
          </a:xfrm>
          <a:prstGeom prst="rect">
            <a:avLst/>
          </a:prstGeom>
          <a:noFill/>
        </p:spPr>
        <p:txBody>
          <a:bodyPr wrap="none" rtlCol="0">
            <a:spAutoFit/>
          </a:bodyPr>
          <a:lstStyle/>
          <a:p>
            <a:r>
              <a:rPr lang="en-US" sz="2000" dirty="0"/>
              <a:t>. . . and frequent skirmishes between National Guard and protestors.</a:t>
            </a:r>
          </a:p>
        </p:txBody>
      </p:sp>
      <p:pic>
        <p:nvPicPr>
          <p:cNvPr id="4" name="Picture 3">
            <a:extLst>
              <a:ext uri="{FF2B5EF4-FFF2-40B4-BE49-F238E27FC236}">
                <a16:creationId xmlns:a16="http://schemas.microsoft.com/office/drawing/2014/main" id="{33CAC93E-F5AF-084E-8765-C363995784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7174" y="1395086"/>
            <a:ext cx="4572000" cy="3586251"/>
          </a:xfrm>
          <a:prstGeom prst="rect">
            <a:avLst/>
          </a:prstGeom>
        </p:spPr>
      </p:pic>
    </p:spTree>
    <p:extLst>
      <p:ext uri="{BB962C8B-B14F-4D97-AF65-F5344CB8AC3E}">
        <p14:creationId xmlns:p14="http://schemas.microsoft.com/office/powerpoint/2010/main" val="37844466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6BA8E-2269-D345-BB5B-CE06821EF6FF}"/>
              </a:ext>
            </a:extLst>
          </p:cNvPr>
          <p:cNvSpPr txBox="1"/>
          <p:nvPr/>
        </p:nvSpPr>
        <p:spPr>
          <a:xfrm>
            <a:off x="780089" y="198303"/>
            <a:ext cx="10631820" cy="1077218"/>
          </a:xfrm>
          <a:prstGeom prst="rect">
            <a:avLst/>
          </a:prstGeom>
          <a:noFill/>
        </p:spPr>
        <p:txBody>
          <a:bodyPr wrap="none" rtlCol="0">
            <a:spAutoFit/>
          </a:bodyPr>
          <a:lstStyle/>
          <a:p>
            <a:pPr algn="ctr"/>
            <a:r>
              <a:rPr lang="en-US" sz="3600" b="1" dirty="0"/>
              <a:t>Southern Resistance to the Civil Rights Movement</a:t>
            </a:r>
          </a:p>
          <a:p>
            <a:pPr algn="ctr"/>
            <a:r>
              <a:rPr lang="en-US" sz="2800" b="1" dirty="0"/>
              <a:t>Central High School, Little Rock, Arkansas, 1957</a:t>
            </a:r>
          </a:p>
        </p:txBody>
      </p:sp>
      <p:sp>
        <p:nvSpPr>
          <p:cNvPr id="5" name="TextBox 4">
            <a:extLst>
              <a:ext uri="{FF2B5EF4-FFF2-40B4-BE49-F238E27FC236}">
                <a16:creationId xmlns:a16="http://schemas.microsoft.com/office/drawing/2014/main" id="{95810AF0-5340-1E4C-8AD1-6A6C2EE67D50}"/>
              </a:ext>
            </a:extLst>
          </p:cNvPr>
          <p:cNvSpPr txBox="1"/>
          <p:nvPr/>
        </p:nvSpPr>
        <p:spPr>
          <a:xfrm>
            <a:off x="675860" y="1898373"/>
            <a:ext cx="8798050" cy="3170099"/>
          </a:xfrm>
          <a:prstGeom prst="rect">
            <a:avLst/>
          </a:prstGeom>
          <a:noFill/>
        </p:spPr>
        <p:txBody>
          <a:bodyPr wrap="none" rtlCol="0">
            <a:spAutoFit/>
          </a:bodyPr>
          <a:lstStyle/>
          <a:p>
            <a:r>
              <a:rPr lang="en-US" sz="2000" dirty="0"/>
              <a:t>The following year, emboldened by continuing white support, Faubus closed </a:t>
            </a:r>
          </a:p>
          <a:p>
            <a:r>
              <a:rPr lang="en-US" sz="2000" dirty="0"/>
              <a:t>all the Little Rock public schools to avoid continuing with desegregation. </a:t>
            </a:r>
          </a:p>
          <a:p>
            <a:r>
              <a:rPr lang="en-US" sz="2000" dirty="0"/>
              <a:t>Private schools were built for white students only.</a:t>
            </a:r>
          </a:p>
          <a:p>
            <a:endParaRPr lang="en-US" sz="2000" dirty="0"/>
          </a:p>
          <a:p>
            <a:r>
              <a:rPr lang="en-US" sz="2000" dirty="0"/>
              <a:t>The Supreme Court ruled this action unconstitutional, an “evasive scheme” </a:t>
            </a:r>
          </a:p>
          <a:p>
            <a:r>
              <a:rPr lang="en-US" sz="2000" dirty="0"/>
              <a:t>to get around desegregation, and the schools were reopened the following year.</a:t>
            </a:r>
          </a:p>
          <a:p>
            <a:endParaRPr lang="en-US" sz="2000" dirty="0"/>
          </a:p>
          <a:p>
            <a:r>
              <a:rPr lang="en-US" sz="2000" dirty="0"/>
              <a:t>Faubus was reelected governor in July 1958 with 69 percent of the vote, and </a:t>
            </a:r>
          </a:p>
          <a:p>
            <a:r>
              <a:rPr lang="en-US" sz="2000" dirty="0"/>
              <a:t>one Gallup Poll of 1958 found Americans picking him as one of their 10 most </a:t>
            </a:r>
          </a:p>
          <a:p>
            <a:r>
              <a:rPr lang="en-US" sz="2000" dirty="0"/>
              <a:t>admired men.</a:t>
            </a:r>
          </a:p>
        </p:txBody>
      </p:sp>
      <p:pic>
        <p:nvPicPr>
          <p:cNvPr id="6" name="Picture 2" descr="Faubus-TIME-MAG1957.jpg                                        00017EDEMacintosh HD                   B9488CC9:">
            <a:extLst>
              <a:ext uri="{FF2B5EF4-FFF2-40B4-BE49-F238E27FC236}">
                <a16:creationId xmlns:a16="http://schemas.microsoft.com/office/drawing/2014/main" id="{DA6E3F1C-14D0-1D43-A049-E77B8381E46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473910" y="2035622"/>
            <a:ext cx="21971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22671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6BA8E-2269-D345-BB5B-CE06821EF6FF}"/>
              </a:ext>
            </a:extLst>
          </p:cNvPr>
          <p:cNvSpPr txBox="1"/>
          <p:nvPr/>
        </p:nvSpPr>
        <p:spPr>
          <a:xfrm>
            <a:off x="780089" y="198303"/>
            <a:ext cx="10631820" cy="1077218"/>
          </a:xfrm>
          <a:prstGeom prst="rect">
            <a:avLst/>
          </a:prstGeom>
          <a:noFill/>
        </p:spPr>
        <p:txBody>
          <a:bodyPr wrap="none" rtlCol="0">
            <a:spAutoFit/>
          </a:bodyPr>
          <a:lstStyle/>
          <a:p>
            <a:pPr algn="ctr"/>
            <a:r>
              <a:rPr lang="en-US" sz="3600" b="1" dirty="0"/>
              <a:t>Southern Resistance to the Civil Rights Movement</a:t>
            </a:r>
          </a:p>
          <a:p>
            <a:pPr algn="ctr"/>
            <a:r>
              <a:rPr lang="en-US" altLang="en-US" sz="2800" b="1" dirty="0">
                <a:latin typeface="Cambria" panose="02040503050406030204" pitchFamily="18" charset="0"/>
              </a:rPr>
              <a:t>The Freedom Rides, 1961</a:t>
            </a:r>
          </a:p>
        </p:txBody>
      </p:sp>
      <p:sp>
        <p:nvSpPr>
          <p:cNvPr id="5" name="TextBox 4">
            <a:extLst>
              <a:ext uri="{FF2B5EF4-FFF2-40B4-BE49-F238E27FC236}">
                <a16:creationId xmlns:a16="http://schemas.microsoft.com/office/drawing/2014/main" id="{95810AF0-5340-1E4C-8AD1-6A6C2EE67D50}"/>
              </a:ext>
            </a:extLst>
          </p:cNvPr>
          <p:cNvSpPr txBox="1"/>
          <p:nvPr/>
        </p:nvSpPr>
        <p:spPr>
          <a:xfrm>
            <a:off x="1093303" y="5466521"/>
            <a:ext cx="9813327" cy="707886"/>
          </a:xfrm>
          <a:prstGeom prst="rect">
            <a:avLst/>
          </a:prstGeom>
          <a:noFill/>
        </p:spPr>
        <p:txBody>
          <a:bodyPr wrap="none" rtlCol="0">
            <a:spAutoFit/>
          </a:bodyPr>
          <a:lstStyle/>
          <a:p>
            <a:r>
              <a:rPr lang="en-US" sz="2000" dirty="0"/>
              <a:t>As mentioned earlier, buses carrying Freedom Riders through the south, challenging Jim </a:t>
            </a:r>
          </a:p>
          <a:p>
            <a:r>
              <a:rPr lang="en-US" sz="2000" dirty="0"/>
              <a:t>Crow laws were attacked on route and firebombed.</a:t>
            </a:r>
          </a:p>
        </p:txBody>
      </p:sp>
      <p:pic>
        <p:nvPicPr>
          <p:cNvPr id="7" name="Picture 2">
            <a:extLst>
              <a:ext uri="{FF2B5EF4-FFF2-40B4-BE49-F238E27FC236}">
                <a16:creationId xmlns:a16="http://schemas.microsoft.com/office/drawing/2014/main" id="{5028B372-D07D-5244-88ED-BE56E50F8E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67672" y="1363415"/>
            <a:ext cx="4856656" cy="3804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19152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718979" y="180622"/>
            <a:ext cx="1063182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sz="3600" dirty="0">
                <a:latin typeface="Cambria" panose="02040503050406030204" pitchFamily="18" charset="0"/>
              </a:rPr>
              <a:t>Southern Resistance to the Civil Rights Movement</a:t>
            </a:r>
          </a:p>
          <a:p>
            <a:pPr algn="ctr"/>
            <a:r>
              <a:rPr lang="en-US" altLang="en-US" sz="2800" dirty="0">
                <a:latin typeface="Cambria" panose="02040503050406030204" pitchFamily="18" charset="0"/>
              </a:rPr>
              <a:t>The Freedom Rides, 1961</a:t>
            </a:r>
          </a:p>
        </p:txBody>
      </p:sp>
      <p:sp>
        <p:nvSpPr>
          <p:cNvPr id="3" name="TextBox 2">
            <a:extLst>
              <a:ext uri="{FF2B5EF4-FFF2-40B4-BE49-F238E27FC236}">
                <a16:creationId xmlns:a16="http://schemas.microsoft.com/office/drawing/2014/main" id="{8DBDC1B8-5633-8040-8904-18A0B466FB3E}"/>
              </a:ext>
            </a:extLst>
          </p:cNvPr>
          <p:cNvSpPr txBox="1"/>
          <p:nvPr/>
        </p:nvSpPr>
        <p:spPr>
          <a:xfrm>
            <a:off x="1123802" y="5841726"/>
            <a:ext cx="10263644" cy="707886"/>
          </a:xfrm>
          <a:prstGeom prst="rect">
            <a:avLst/>
          </a:prstGeom>
          <a:noFill/>
        </p:spPr>
        <p:txBody>
          <a:bodyPr wrap="none" rtlCol="0">
            <a:spAutoFit/>
          </a:bodyPr>
          <a:lstStyle/>
          <a:p>
            <a:r>
              <a:rPr lang="en-US" sz="2000" dirty="0"/>
              <a:t>Freedom Riders were beaten and attacked when buses arrived in southern cities, while both </a:t>
            </a:r>
          </a:p>
          <a:p>
            <a:r>
              <a:rPr lang="en-US" sz="2000" dirty="0"/>
              <a:t>the local police and the F.B.I. watched but did not intervene.</a:t>
            </a:r>
          </a:p>
        </p:txBody>
      </p:sp>
      <p:pic>
        <p:nvPicPr>
          <p:cNvPr id="7" name="Picture 4">
            <a:extLst>
              <a:ext uri="{FF2B5EF4-FFF2-40B4-BE49-F238E27FC236}">
                <a16:creationId xmlns:a16="http://schemas.microsoft.com/office/drawing/2014/main" id="{89A0F3DD-FE62-CE49-BE33-EF9D7447C32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123802" y="3508375"/>
            <a:ext cx="3431860" cy="2161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a:extLst>
              <a:ext uri="{FF2B5EF4-FFF2-40B4-BE49-F238E27FC236}">
                <a16:creationId xmlns:a16="http://schemas.microsoft.com/office/drawing/2014/main" id="{D1D06240-2B08-F041-973D-DE3241A02B1F}"/>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5232589" y="1704964"/>
            <a:ext cx="2403751" cy="30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356CCA1-502E-234A-93BE-03C7EF80EDF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65097" y="1429833"/>
            <a:ext cx="3390565" cy="1906549"/>
          </a:xfrm>
          <a:prstGeom prst="rect">
            <a:avLst/>
          </a:prstGeom>
        </p:spPr>
      </p:pic>
      <p:pic>
        <p:nvPicPr>
          <p:cNvPr id="4" name="Picture 3">
            <a:extLst>
              <a:ext uri="{FF2B5EF4-FFF2-40B4-BE49-F238E27FC236}">
                <a16:creationId xmlns:a16="http://schemas.microsoft.com/office/drawing/2014/main" id="{F5B9E3F9-AD68-B947-AB40-5882BDF015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27038" y="1429833"/>
            <a:ext cx="3062150" cy="4239900"/>
          </a:xfrm>
          <a:prstGeom prst="rect">
            <a:avLst/>
          </a:prstGeom>
        </p:spPr>
      </p:pic>
    </p:spTree>
    <p:extLst>
      <p:ext uri="{BB962C8B-B14F-4D97-AF65-F5344CB8AC3E}">
        <p14:creationId xmlns:p14="http://schemas.microsoft.com/office/powerpoint/2010/main" val="42202673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6BA8E-2269-D345-BB5B-CE06821EF6FF}"/>
              </a:ext>
            </a:extLst>
          </p:cNvPr>
          <p:cNvSpPr txBox="1"/>
          <p:nvPr/>
        </p:nvSpPr>
        <p:spPr>
          <a:xfrm>
            <a:off x="780089" y="198303"/>
            <a:ext cx="10631820" cy="1077218"/>
          </a:xfrm>
          <a:prstGeom prst="rect">
            <a:avLst/>
          </a:prstGeom>
          <a:noFill/>
        </p:spPr>
        <p:txBody>
          <a:bodyPr wrap="none" rtlCol="0">
            <a:spAutoFit/>
          </a:bodyPr>
          <a:lstStyle/>
          <a:p>
            <a:pPr algn="ctr"/>
            <a:r>
              <a:rPr lang="en-US" sz="3600" b="1" dirty="0"/>
              <a:t>Southern Resistance to the Civil Rights Movement</a:t>
            </a:r>
          </a:p>
          <a:p>
            <a:pPr algn="ctr"/>
            <a:r>
              <a:rPr lang="en-US" sz="2800" b="1" dirty="0"/>
              <a:t>University of Mississippi, October, 1962</a:t>
            </a:r>
          </a:p>
        </p:txBody>
      </p:sp>
      <p:sp>
        <p:nvSpPr>
          <p:cNvPr id="5" name="TextBox 4">
            <a:extLst>
              <a:ext uri="{FF2B5EF4-FFF2-40B4-BE49-F238E27FC236}">
                <a16:creationId xmlns:a16="http://schemas.microsoft.com/office/drawing/2014/main" id="{95810AF0-5340-1E4C-8AD1-6A6C2EE67D50}"/>
              </a:ext>
            </a:extLst>
          </p:cNvPr>
          <p:cNvSpPr txBox="1"/>
          <p:nvPr/>
        </p:nvSpPr>
        <p:spPr>
          <a:xfrm>
            <a:off x="1112842" y="4068225"/>
            <a:ext cx="10515941" cy="2554545"/>
          </a:xfrm>
          <a:prstGeom prst="rect">
            <a:avLst/>
          </a:prstGeom>
          <a:noFill/>
        </p:spPr>
        <p:txBody>
          <a:bodyPr wrap="square" rtlCol="0">
            <a:spAutoFit/>
          </a:bodyPr>
          <a:lstStyle/>
          <a:p>
            <a:r>
              <a:rPr lang="en-US" sz="2000" dirty="0"/>
              <a:t>After being denied admission to the University of Mississippi in Oxford, MS., James Meredith, with the backing of the NAACP, sued the University. </a:t>
            </a:r>
          </a:p>
          <a:p>
            <a:endParaRPr lang="en-US" sz="2000" dirty="0"/>
          </a:p>
          <a:p>
            <a:r>
              <a:rPr lang="en-US" sz="2000" dirty="0"/>
              <a:t>In September 1962, the Supreme Court ordered that he be granted admission. Governor Ross Barnett ordered state troopers to prevent Meredith from entering the campus. Between Sept. 30 and Oct. 1, riots erupted over Meredith's pending enrollment.</a:t>
            </a:r>
          </a:p>
          <a:p>
            <a:endParaRPr lang="en-US" altLang="en-US" sz="2000" dirty="0">
              <a:latin typeface="Cambria" panose="02040503050406030204" pitchFamily="18" charset="0"/>
            </a:endParaRPr>
          </a:p>
          <a:p>
            <a:r>
              <a:rPr lang="en-US" altLang="en-US" sz="2000" dirty="0">
                <a:latin typeface="Cambria" panose="02040503050406030204" pitchFamily="18" charset="0"/>
              </a:rPr>
              <a:t>Although Meredith was escorted by Federal Marshals, Lt. Gov Paul Johnson blocked their path.</a:t>
            </a:r>
          </a:p>
        </p:txBody>
      </p:sp>
      <p:pic>
        <p:nvPicPr>
          <p:cNvPr id="7" name="Picture 3" descr="MEREDITH-JAMES.jpg                                             00017EDEMacintosh HD                   B9488CC9:">
            <a:extLst>
              <a:ext uri="{FF2B5EF4-FFF2-40B4-BE49-F238E27FC236}">
                <a16:creationId xmlns:a16="http://schemas.microsoft.com/office/drawing/2014/main" id="{A2901035-99B8-AE4B-969C-E31E7E320E43}"/>
              </a:ext>
            </a:extLst>
          </p:cNvPr>
          <p:cNvPicPr>
            <a:picLocks noChangeAspect="1" noChangeArrowheads="1"/>
          </p:cNvPicPr>
          <p:nvPr/>
        </p:nvPicPr>
        <p:blipFill>
          <a:blip r:embed="rId2">
            <a:lum bright="-4000" contrast="12000"/>
            <a:extLst>
              <a:ext uri="{28A0092B-C50C-407E-A947-70E740481C1C}">
                <a14:useLocalDpi xmlns:a14="http://schemas.microsoft.com/office/drawing/2010/main"/>
              </a:ext>
            </a:extLst>
          </a:blip>
          <a:srcRect/>
          <a:stretch>
            <a:fillRect/>
          </a:stretch>
        </p:blipFill>
        <p:spPr bwMode="auto">
          <a:xfrm>
            <a:off x="1232112" y="1464986"/>
            <a:ext cx="2395671" cy="2413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CEE3817-CE78-EE4A-9B84-C97B4F08ED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89369" y="1473612"/>
            <a:ext cx="3023294" cy="2405148"/>
          </a:xfrm>
          <a:prstGeom prst="rect">
            <a:avLst/>
          </a:prstGeom>
        </p:spPr>
      </p:pic>
      <p:pic>
        <p:nvPicPr>
          <p:cNvPr id="10" name="Picture 2" descr="Barnett_ross                                                   00017EDEMacintosh HD                   B9488CC9:">
            <a:extLst>
              <a:ext uri="{FF2B5EF4-FFF2-40B4-BE49-F238E27FC236}">
                <a16:creationId xmlns:a16="http://schemas.microsoft.com/office/drawing/2014/main" id="{431B0F0E-F38F-D94C-89D4-880C4EA8BBD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2103" y="1482238"/>
            <a:ext cx="3151574" cy="240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7088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6BA8E-2269-D345-BB5B-CE06821EF6FF}"/>
              </a:ext>
            </a:extLst>
          </p:cNvPr>
          <p:cNvSpPr txBox="1"/>
          <p:nvPr/>
        </p:nvSpPr>
        <p:spPr>
          <a:xfrm>
            <a:off x="780089" y="198303"/>
            <a:ext cx="10631820" cy="1077218"/>
          </a:xfrm>
          <a:prstGeom prst="rect">
            <a:avLst/>
          </a:prstGeom>
          <a:noFill/>
        </p:spPr>
        <p:txBody>
          <a:bodyPr wrap="none" rtlCol="0">
            <a:spAutoFit/>
          </a:bodyPr>
          <a:lstStyle/>
          <a:p>
            <a:pPr algn="ctr"/>
            <a:r>
              <a:rPr lang="en-US" sz="3600" b="1" dirty="0"/>
              <a:t>Southern Resistance to the Civil Rights Movement</a:t>
            </a:r>
          </a:p>
          <a:p>
            <a:pPr algn="ctr"/>
            <a:r>
              <a:rPr lang="en-US" sz="2800" b="1" dirty="0"/>
              <a:t>University of Mississippi, October, 1962</a:t>
            </a:r>
          </a:p>
        </p:txBody>
      </p:sp>
      <p:pic>
        <p:nvPicPr>
          <p:cNvPr id="10" name="Picture 2" descr="NYT-OXFORD-MISS                                                00017EDEMacintosh HD                   B9488CC9:">
            <a:extLst>
              <a:ext uri="{FF2B5EF4-FFF2-40B4-BE49-F238E27FC236}">
                <a16:creationId xmlns:a16="http://schemas.microsoft.com/office/drawing/2014/main" id="{AAD1984B-D73E-E340-95AF-6DAF6DD17509}"/>
              </a:ext>
            </a:extLst>
          </p:cNvPr>
          <p:cNvPicPr>
            <a:picLocks noChangeAspect="1" noChangeArrowheads="1"/>
          </p:cNvPicPr>
          <p:nvPr/>
        </p:nvPicPr>
        <p:blipFill>
          <a:blip r:embed="rId2" cstate="screen">
            <a:lum bright="-4000" contrast="8000"/>
            <a:extLst>
              <a:ext uri="{28A0092B-C50C-407E-A947-70E740481C1C}">
                <a14:useLocalDpi xmlns:a14="http://schemas.microsoft.com/office/drawing/2010/main"/>
              </a:ext>
            </a:extLst>
          </a:blip>
          <a:srcRect/>
          <a:stretch>
            <a:fillRect/>
          </a:stretch>
        </p:blipFill>
        <p:spPr bwMode="auto">
          <a:xfrm>
            <a:off x="8330596" y="1489780"/>
            <a:ext cx="3240585" cy="348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10;AM-INSUR-4                                                     00017EDEMacintosh HD                   B9488CC9:">
            <a:extLst>
              <a:ext uri="{FF2B5EF4-FFF2-40B4-BE49-F238E27FC236}">
                <a16:creationId xmlns:a16="http://schemas.microsoft.com/office/drawing/2014/main" id="{C274DBC0-AE22-E948-BEFB-C03B1DFBB455}"/>
              </a:ext>
            </a:extLst>
          </p:cNvPr>
          <p:cNvPicPr>
            <a:picLocks noChangeAspect="1" noChangeArrowheads="1"/>
          </p:cNvPicPr>
          <p:nvPr/>
        </p:nvPicPr>
        <p:blipFill>
          <a:blip r:embed="rId3" cstate="screen">
            <a:lum bright="-2000" contrast="14000"/>
            <a:extLst>
              <a:ext uri="{28A0092B-C50C-407E-A947-70E740481C1C}">
                <a14:useLocalDpi xmlns:a14="http://schemas.microsoft.com/office/drawing/2010/main"/>
              </a:ext>
            </a:extLst>
          </a:blip>
          <a:srcRect/>
          <a:stretch>
            <a:fillRect/>
          </a:stretch>
        </p:blipFill>
        <p:spPr bwMode="auto">
          <a:xfrm>
            <a:off x="5073564" y="1515123"/>
            <a:ext cx="2420540" cy="358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10;AM-INSUR-7                                                     00017EDEMacintosh HD                   B9488CC9:">
            <a:extLst>
              <a:ext uri="{FF2B5EF4-FFF2-40B4-BE49-F238E27FC236}">
                <a16:creationId xmlns:a16="http://schemas.microsoft.com/office/drawing/2014/main" id="{AA8D3C75-ECD3-9741-8B84-B32ABC75F0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3518" y="1754128"/>
            <a:ext cx="3988866" cy="322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BB9B2C2-FF70-DF4C-AD0C-4635F06DA241}"/>
              </a:ext>
            </a:extLst>
          </p:cNvPr>
          <p:cNvSpPr txBox="1"/>
          <p:nvPr/>
        </p:nvSpPr>
        <p:spPr>
          <a:xfrm>
            <a:off x="462373" y="5326230"/>
            <a:ext cx="10949536" cy="1323439"/>
          </a:xfrm>
          <a:prstGeom prst="rect">
            <a:avLst/>
          </a:prstGeom>
          <a:noFill/>
        </p:spPr>
        <p:txBody>
          <a:bodyPr wrap="none" rtlCol="0">
            <a:spAutoFit/>
          </a:bodyPr>
          <a:lstStyle/>
          <a:p>
            <a:r>
              <a:rPr lang="en-US" sz="2000" dirty="0"/>
              <a:t>President John F. Kennedy ordered U.S. marshals to Mississippi to ensure Meredith's safety and </a:t>
            </a:r>
          </a:p>
          <a:p>
            <a:r>
              <a:rPr lang="en-US" sz="2000" dirty="0"/>
              <a:t>allow him to enter the school. On October 1, after the marshals took control and neutralized those</a:t>
            </a:r>
          </a:p>
          <a:p>
            <a:r>
              <a:rPr lang="en-US" sz="2000" dirty="0"/>
              <a:t>rioting, Barnett relented and allowed Meredith’s admission after the marshals threatened to arrest </a:t>
            </a:r>
          </a:p>
          <a:p>
            <a:r>
              <a:rPr lang="en-US" sz="2000" dirty="0"/>
              <a:t>him.</a:t>
            </a:r>
            <a:endParaRPr lang="en-US" dirty="0"/>
          </a:p>
        </p:txBody>
      </p:sp>
    </p:spTree>
    <p:extLst>
      <p:ext uri="{BB962C8B-B14F-4D97-AF65-F5344CB8AC3E}">
        <p14:creationId xmlns:p14="http://schemas.microsoft.com/office/powerpoint/2010/main" val="9201172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4">
            <a:extLst>
              <a:ext uri="{FF2B5EF4-FFF2-40B4-BE49-F238E27FC236}">
                <a16:creationId xmlns:a16="http://schemas.microsoft.com/office/drawing/2014/main" id="{49CD5A43-2E84-EB46-9A84-56BDF8364C85}"/>
              </a:ext>
            </a:extLst>
          </p:cNvPr>
          <p:cNvSpPr txBox="1">
            <a:spLocks noChangeArrowheads="1"/>
          </p:cNvSpPr>
          <p:nvPr/>
        </p:nvSpPr>
        <p:spPr bwMode="auto">
          <a:xfrm>
            <a:off x="780090" y="213331"/>
            <a:ext cx="1063182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7200" b="1">
                <a:solidFill>
                  <a:schemeClr val="tx1"/>
                </a:solidFill>
                <a:latin typeface="Times" pitchFamily="2" charset="0"/>
              </a:defRPr>
            </a:lvl1pPr>
            <a:lvl2pPr marL="742950" indent="-285750">
              <a:defRPr sz="7200" b="1">
                <a:solidFill>
                  <a:schemeClr val="tx1"/>
                </a:solidFill>
                <a:latin typeface="Times" pitchFamily="2" charset="0"/>
              </a:defRPr>
            </a:lvl2pPr>
            <a:lvl3pPr marL="1143000" indent="-228600">
              <a:defRPr sz="7200" b="1">
                <a:solidFill>
                  <a:schemeClr val="tx1"/>
                </a:solidFill>
                <a:latin typeface="Times" pitchFamily="2" charset="0"/>
              </a:defRPr>
            </a:lvl3pPr>
            <a:lvl4pPr marL="1600200" indent="-228600">
              <a:defRPr sz="7200" b="1">
                <a:solidFill>
                  <a:schemeClr val="tx1"/>
                </a:solidFill>
                <a:latin typeface="Times" pitchFamily="2" charset="0"/>
              </a:defRPr>
            </a:lvl4pPr>
            <a:lvl5pPr marL="2057400" indent="-228600">
              <a:defRPr sz="7200" b="1">
                <a:solidFill>
                  <a:schemeClr val="tx1"/>
                </a:solidFill>
                <a:latin typeface="Times" pitchFamily="2" charset="0"/>
              </a:defRPr>
            </a:lvl5pPr>
            <a:lvl6pPr marL="2514600" indent="-228600" eaLnBrk="0" fontAlgn="base" hangingPunct="0">
              <a:spcBef>
                <a:spcPct val="0"/>
              </a:spcBef>
              <a:spcAft>
                <a:spcPct val="0"/>
              </a:spcAft>
              <a:defRPr sz="7200" b="1">
                <a:solidFill>
                  <a:schemeClr val="tx1"/>
                </a:solidFill>
                <a:latin typeface="Times" pitchFamily="2" charset="0"/>
              </a:defRPr>
            </a:lvl6pPr>
            <a:lvl7pPr marL="2971800" indent="-228600" eaLnBrk="0" fontAlgn="base" hangingPunct="0">
              <a:spcBef>
                <a:spcPct val="0"/>
              </a:spcBef>
              <a:spcAft>
                <a:spcPct val="0"/>
              </a:spcAft>
              <a:defRPr sz="7200" b="1">
                <a:solidFill>
                  <a:schemeClr val="tx1"/>
                </a:solidFill>
                <a:latin typeface="Times" pitchFamily="2" charset="0"/>
              </a:defRPr>
            </a:lvl7pPr>
            <a:lvl8pPr marL="3429000" indent="-228600" eaLnBrk="0" fontAlgn="base" hangingPunct="0">
              <a:spcBef>
                <a:spcPct val="0"/>
              </a:spcBef>
              <a:spcAft>
                <a:spcPct val="0"/>
              </a:spcAft>
              <a:defRPr sz="7200" b="1">
                <a:solidFill>
                  <a:schemeClr val="tx1"/>
                </a:solidFill>
                <a:latin typeface="Times" pitchFamily="2" charset="0"/>
              </a:defRPr>
            </a:lvl8pPr>
            <a:lvl9pPr marL="3886200" indent="-228600" eaLnBrk="0" fontAlgn="base" hangingPunct="0">
              <a:spcBef>
                <a:spcPct val="0"/>
              </a:spcBef>
              <a:spcAft>
                <a:spcPct val="0"/>
              </a:spcAft>
              <a:defRPr sz="7200" b="1">
                <a:solidFill>
                  <a:schemeClr val="tx1"/>
                </a:solidFill>
                <a:latin typeface="Times" pitchFamily="2" charset="0"/>
              </a:defRPr>
            </a:lvl9pPr>
          </a:lstStyle>
          <a:p>
            <a:pPr algn="ctr"/>
            <a:r>
              <a:rPr lang="en-US" sz="3600" dirty="0">
                <a:latin typeface="Cambria" panose="02040503050406030204" pitchFamily="18" charset="0"/>
              </a:rPr>
              <a:t>Southern Resistance to the Civil Rights Movement</a:t>
            </a:r>
          </a:p>
          <a:p>
            <a:pPr algn="ctr"/>
            <a:r>
              <a:rPr lang="en-US" altLang="en-US" sz="2800" dirty="0">
                <a:latin typeface="Cambria" panose="02040503050406030204" pitchFamily="18" charset="0"/>
              </a:rPr>
              <a:t>Police Chief Bull Connor in Birmingham, Alabama, May, 1963</a:t>
            </a:r>
          </a:p>
        </p:txBody>
      </p:sp>
      <p:sp>
        <p:nvSpPr>
          <p:cNvPr id="3" name="TextBox 2">
            <a:extLst>
              <a:ext uri="{FF2B5EF4-FFF2-40B4-BE49-F238E27FC236}">
                <a16:creationId xmlns:a16="http://schemas.microsoft.com/office/drawing/2014/main" id="{8DBDC1B8-5633-8040-8904-18A0B466FB3E}"/>
              </a:ext>
            </a:extLst>
          </p:cNvPr>
          <p:cNvSpPr txBox="1"/>
          <p:nvPr/>
        </p:nvSpPr>
        <p:spPr>
          <a:xfrm>
            <a:off x="728985" y="4802809"/>
            <a:ext cx="10707227" cy="1631216"/>
          </a:xfrm>
          <a:prstGeom prst="rect">
            <a:avLst/>
          </a:prstGeom>
          <a:noFill/>
        </p:spPr>
        <p:txBody>
          <a:bodyPr wrap="none" rtlCol="0">
            <a:spAutoFit/>
          </a:bodyPr>
          <a:lstStyle/>
          <a:p>
            <a:r>
              <a:rPr lang="en-US" altLang="en-US" sz="2000" dirty="0">
                <a:latin typeface="Times New Roman" panose="02020603050405020304" pitchFamily="18" charset="0"/>
              </a:rPr>
              <a:t>In May of 1963, hundreds of schoolchildren and teenagers marched with other demonstrators to Kelly </a:t>
            </a:r>
          </a:p>
          <a:p>
            <a:r>
              <a:rPr lang="en-US" altLang="en-US" sz="2000" dirty="0">
                <a:latin typeface="Times New Roman" panose="02020603050405020304" pitchFamily="18" charset="0"/>
              </a:rPr>
              <a:t>Ingram Park to protest segregation. In a move recorded by national and international news, Police</a:t>
            </a:r>
          </a:p>
          <a:p>
            <a:r>
              <a:rPr lang="en-US" altLang="en-US" sz="2000" dirty="0">
                <a:latin typeface="Times New Roman" panose="02020603050405020304" pitchFamily="18" charset="0"/>
              </a:rPr>
              <a:t>Commissioner Eugene “Bull” Connor released police dogs and allowed the use of fire hoses on the </a:t>
            </a:r>
          </a:p>
          <a:p>
            <a:r>
              <a:rPr lang="en-US" altLang="en-US" sz="2000" dirty="0">
                <a:latin typeface="Times New Roman" panose="02020603050405020304" pitchFamily="18" charset="0"/>
              </a:rPr>
              <a:t>marchers whose water pressure could rip the bark off of a tree. As the dogs tore the children's clothing </a:t>
            </a:r>
          </a:p>
          <a:p>
            <a:r>
              <a:rPr lang="en-US" altLang="en-US" sz="2000" dirty="0">
                <a:latin typeface="Times New Roman" panose="02020603050405020304" pitchFamily="18" charset="0"/>
              </a:rPr>
              <a:t>and the fire hoses knocked them down, Connor arrested thousands of demonstrators. </a:t>
            </a:r>
            <a:endParaRPr lang="en-US" altLang="en-US" sz="2400" dirty="0"/>
          </a:p>
        </p:txBody>
      </p:sp>
      <p:pic>
        <p:nvPicPr>
          <p:cNvPr id="2" name="Picture 1">
            <a:extLst>
              <a:ext uri="{FF2B5EF4-FFF2-40B4-BE49-F238E27FC236}">
                <a16:creationId xmlns:a16="http://schemas.microsoft.com/office/drawing/2014/main" id="{90BB3AD9-43D8-5843-AD2E-0D6175CEB1FD}"/>
              </a:ext>
            </a:extLst>
          </p:cNvPr>
          <p:cNvPicPr>
            <a:picLocks noChangeAspect="1"/>
          </p:cNvPicPr>
          <p:nvPr/>
        </p:nvPicPr>
        <p:blipFill>
          <a:blip r:embed="rId2"/>
          <a:stretch>
            <a:fillRect/>
          </a:stretch>
        </p:blipFill>
        <p:spPr>
          <a:xfrm>
            <a:off x="1409673" y="1641133"/>
            <a:ext cx="4027794" cy="2957911"/>
          </a:xfrm>
          <a:prstGeom prst="rect">
            <a:avLst/>
          </a:prstGeom>
        </p:spPr>
      </p:pic>
      <p:pic>
        <p:nvPicPr>
          <p:cNvPr id="7" name="Picture 4">
            <a:extLst>
              <a:ext uri="{FF2B5EF4-FFF2-40B4-BE49-F238E27FC236}">
                <a16:creationId xmlns:a16="http://schemas.microsoft.com/office/drawing/2014/main" id="{105A3FD4-FCAF-EF42-86C6-8DBA52F40E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83585" y="1641133"/>
            <a:ext cx="4027794" cy="297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95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26BA8E-2269-D345-BB5B-CE06821EF6FF}"/>
              </a:ext>
            </a:extLst>
          </p:cNvPr>
          <p:cNvSpPr txBox="1"/>
          <p:nvPr/>
        </p:nvSpPr>
        <p:spPr>
          <a:xfrm>
            <a:off x="780089" y="198303"/>
            <a:ext cx="10631820" cy="1077218"/>
          </a:xfrm>
          <a:prstGeom prst="rect">
            <a:avLst/>
          </a:prstGeom>
          <a:noFill/>
        </p:spPr>
        <p:txBody>
          <a:bodyPr wrap="none" rtlCol="0">
            <a:spAutoFit/>
          </a:bodyPr>
          <a:lstStyle/>
          <a:p>
            <a:pPr algn="ctr"/>
            <a:r>
              <a:rPr lang="en-US" sz="3600" b="1" dirty="0"/>
              <a:t>Southern Resistance to the Civil Rights Movement</a:t>
            </a:r>
          </a:p>
          <a:p>
            <a:pPr algn="ctr"/>
            <a:r>
              <a:rPr lang="en-US" sz="2800" b="1" dirty="0"/>
              <a:t>University of Alabama, June 11, 1963</a:t>
            </a:r>
          </a:p>
        </p:txBody>
      </p:sp>
      <p:sp>
        <p:nvSpPr>
          <p:cNvPr id="3" name="TextBox 2">
            <a:extLst>
              <a:ext uri="{FF2B5EF4-FFF2-40B4-BE49-F238E27FC236}">
                <a16:creationId xmlns:a16="http://schemas.microsoft.com/office/drawing/2014/main" id="{9BB9B2C2-FF70-DF4C-AD0C-4635F06DA241}"/>
              </a:ext>
            </a:extLst>
          </p:cNvPr>
          <p:cNvSpPr txBox="1"/>
          <p:nvPr/>
        </p:nvSpPr>
        <p:spPr>
          <a:xfrm>
            <a:off x="780089" y="4228369"/>
            <a:ext cx="10779682" cy="2246769"/>
          </a:xfrm>
          <a:prstGeom prst="rect">
            <a:avLst/>
          </a:prstGeom>
          <a:noFill/>
        </p:spPr>
        <p:txBody>
          <a:bodyPr wrap="none" rtlCol="0">
            <a:spAutoFit/>
          </a:bodyPr>
          <a:lstStyle/>
          <a:p>
            <a:r>
              <a:rPr lang="en-US" sz="2000" dirty="0"/>
              <a:t>Fulfilling a campaign pledge to stand "in the schoolhouse door" to block integration of Alabama </a:t>
            </a:r>
          </a:p>
          <a:p>
            <a:r>
              <a:rPr lang="en-US" sz="2000" dirty="0"/>
              <a:t>public schools, on June 11, 1963, Governor George Wallace of Alabama barred the path of two </a:t>
            </a:r>
          </a:p>
          <a:p>
            <a:r>
              <a:rPr lang="en-US" sz="2000" dirty="0"/>
              <a:t>black students attempting to register at the University of Alabama. </a:t>
            </a:r>
          </a:p>
          <a:p>
            <a:endParaRPr lang="en-US" sz="2000" dirty="0"/>
          </a:p>
          <a:p>
            <a:r>
              <a:rPr lang="en-US" sz="2000" dirty="0"/>
              <a:t>After President Kennedy federalized the Alabama National Guard and ordered some of its units </a:t>
            </a:r>
          </a:p>
          <a:p>
            <a:r>
              <a:rPr lang="en-US" sz="2000" dirty="0"/>
              <a:t>to the university campus, Wallace stood aside and the black students were allowed to register for </a:t>
            </a:r>
          </a:p>
          <a:p>
            <a:r>
              <a:rPr lang="en-US" sz="2000" dirty="0"/>
              <a:t>classes. </a:t>
            </a:r>
          </a:p>
        </p:txBody>
      </p:sp>
      <p:pic>
        <p:nvPicPr>
          <p:cNvPr id="7" name="Picture 2" descr="wallace_school_door.jpg                                        0004298EMacintosh HD                   B9488CC9:">
            <a:extLst>
              <a:ext uri="{FF2B5EF4-FFF2-40B4-BE49-F238E27FC236}">
                <a16:creationId xmlns:a16="http://schemas.microsoft.com/office/drawing/2014/main" id="{59E1B5E7-7C34-C94E-B9BD-7EB07A56C9F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22077" y="1458825"/>
            <a:ext cx="3092851" cy="246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vert_malone.jpg                                                00226837Macintosh HD                   B9488CC9:">
            <a:extLst>
              <a:ext uri="{FF2B5EF4-FFF2-40B4-BE49-F238E27FC236}">
                <a16:creationId xmlns:a16="http://schemas.microsoft.com/office/drawing/2014/main" id="{3FB11023-7625-5145-804A-A1F5455EFA3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3482" y="1458825"/>
            <a:ext cx="1405769" cy="237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hood.jpg                                                       00226837Macintosh HD                   B9488CC9:">
            <a:extLst>
              <a:ext uri="{FF2B5EF4-FFF2-40B4-BE49-F238E27FC236}">
                <a16:creationId xmlns:a16="http://schemas.microsoft.com/office/drawing/2014/main" id="{ABC6F64C-F508-814A-9ED2-9B7337C826D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75783" y="1458825"/>
            <a:ext cx="1544065" cy="2316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3D9E847-98CA-D940-B9C5-C87EF191D734}"/>
              </a:ext>
            </a:extLst>
          </p:cNvPr>
          <p:cNvSpPr txBox="1"/>
          <p:nvPr/>
        </p:nvSpPr>
        <p:spPr>
          <a:xfrm>
            <a:off x="2345635" y="3826565"/>
            <a:ext cx="1405769" cy="307777"/>
          </a:xfrm>
          <a:prstGeom prst="rect">
            <a:avLst/>
          </a:prstGeom>
          <a:noFill/>
        </p:spPr>
        <p:txBody>
          <a:bodyPr wrap="none" rtlCol="0">
            <a:spAutoFit/>
          </a:bodyPr>
          <a:lstStyle/>
          <a:p>
            <a:r>
              <a:rPr lang="en-US" altLang="en-US" sz="1400" dirty="0">
                <a:solidFill>
                  <a:srgbClr val="000000"/>
                </a:solidFill>
                <a:latin typeface="Cambria" panose="02040503050406030204" pitchFamily="18" charset="0"/>
              </a:rPr>
              <a:t>Vivian J. Malone</a:t>
            </a:r>
          </a:p>
        </p:txBody>
      </p:sp>
      <p:sp>
        <p:nvSpPr>
          <p:cNvPr id="5" name="TextBox 4">
            <a:extLst>
              <a:ext uri="{FF2B5EF4-FFF2-40B4-BE49-F238E27FC236}">
                <a16:creationId xmlns:a16="http://schemas.microsoft.com/office/drawing/2014/main" id="{A21D9900-67AF-D240-99B8-40D60271275E}"/>
              </a:ext>
            </a:extLst>
          </p:cNvPr>
          <p:cNvSpPr txBox="1"/>
          <p:nvPr/>
        </p:nvSpPr>
        <p:spPr>
          <a:xfrm>
            <a:off x="4554265" y="3774923"/>
            <a:ext cx="1322798" cy="307777"/>
          </a:xfrm>
          <a:prstGeom prst="rect">
            <a:avLst/>
          </a:prstGeom>
          <a:noFill/>
        </p:spPr>
        <p:txBody>
          <a:bodyPr wrap="none" rtlCol="0">
            <a:spAutoFit/>
          </a:bodyPr>
          <a:lstStyle/>
          <a:p>
            <a:r>
              <a:rPr lang="en-US" altLang="en-US" sz="1400" dirty="0">
                <a:solidFill>
                  <a:srgbClr val="000000"/>
                </a:solidFill>
                <a:latin typeface="Cambria" panose="02040503050406030204" pitchFamily="18" charset="0"/>
              </a:rPr>
              <a:t>James A. Hood </a:t>
            </a:r>
          </a:p>
        </p:txBody>
      </p:sp>
    </p:spTree>
    <p:extLst>
      <p:ext uri="{BB962C8B-B14F-4D97-AF65-F5344CB8AC3E}">
        <p14:creationId xmlns:p14="http://schemas.microsoft.com/office/powerpoint/2010/main" val="1931474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10268</TotalTime>
  <Words>11335</Words>
  <Application>Microsoft Macintosh PowerPoint</Application>
  <PresentationFormat>Widescreen</PresentationFormat>
  <Paragraphs>1124</Paragraphs>
  <Slides>115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115</vt:i4>
      </vt:variant>
    </vt:vector>
  </HeadingPairs>
  <TitlesOfParts>
    <vt:vector size="121" baseType="lpstr">
      <vt:lpstr>Arial</vt:lpstr>
      <vt:lpstr>Calibri</vt:lpstr>
      <vt:lpstr>Cambria</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Stern</dc:creator>
  <cp:lastModifiedBy>Larry Stern</cp:lastModifiedBy>
  <cp:revision>195</cp:revision>
  <dcterms:created xsi:type="dcterms:W3CDTF">2020-04-18T23:26:53Z</dcterms:created>
  <dcterms:modified xsi:type="dcterms:W3CDTF">2020-04-26T06:43:01Z</dcterms:modified>
</cp:coreProperties>
</file>