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48" r:id="rId2"/>
    <p:sldId id="422" r:id="rId3"/>
    <p:sldId id="549" r:id="rId4"/>
    <p:sldId id="565" r:id="rId5"/>
    <p:sldId id="345" r:id="rId6"/>
    <p:sldId id="520" r:id="rId7"/>
    <p:sldId id="521" r:id="rId8"/>
    <p:sldId id="522" r:id="rId9"/>
    <p:sldId id="455" r:id="rId10"/>
    <p:sldId id="456" r:id="rId11"/>
    <p:sldId id="462" r:id="rId12"/>
    <p:sldId id="457" r:id="rId13"/>
    <p:sldId id="523" r:id="rId14"/>
    <p:sldId id="310" r:id="rId15"/>
    <p:sldId id="460" r:id="rId16"/>
    <p:sldId id="528" r:id="rId17"/>
    <p:sldId id="527" r:id="rId18"/>
    <p:sldId id="524" r:id="rId19"/>
    <p:sldId id="525" r:id="rId20"/>
    <p:sldId id="526" r:id="rId21"/>
    <p:sldId id="546" r:id="rId22"/>
    <p:sldId id="547" r:id="rId23"/>
    <p:sldId id="374" r:id="rId24"/>
    <p:sldId id="530" r:id="rId25"/>
    <p:sldId id="531" r:id="rId26"/>
    <p:sldId id="533" r:id="rId27"/>
    <p:sldId id="532" r:id="rId28"/>
    <p:sldId id="389" r:id="rId29"/>
    <p:sldId id="534" r:id="rId30"/>
    <p:sldId id="535" r:id="rId31"/>
    <p:sldId id="536" r:id="rId32"/>
    <p:sldId id="537" r:id="rId33"/>
    <p:sldId id="540" r:id="rId34"/>
    <p:sldId id="538" r:id="rId35"/>
    <p:sldId id="542" r:id="rId36"/>
    <p:sldId id="541" r:id="rId37"/>
    <p:sldId id="543" r:id="rId38"/>
    <p:sldId id="544" r:id="rId39"/>
    <p:sldId id="54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7895E-81FA-1F42-926D-C58E3207B3AE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D597A-A6AC-8E41-B90A-8F87E33D5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1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1997C2-277F-8741-BB91-59A435A089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5699AF3C-9E97-844E-BB94-F3936A27B34D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C6DE5432-4925-8248-A7C0-DA003B4E2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EEA9EE3-DE9F-5C41-A147-EB0430E7E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210745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E435AC-4EEA-9443-ADE1-7BAFD627B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620169-D202-A64C-A90F-FEC392F520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CAA0361A-53F2-8D47-B2EC-8BD619609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5DC80ABA-EA0E-2C4D-88A7-098C93B2B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7506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DDE3F6-C3D6-F544-B822-9E8BA53AC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CB9DCE-6830-4349-BAD7-37B9F8F994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13C4815C-89D2-2949-8C67-3BFAFD3AD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C23A5AC6-7FBC-E444-B9DF-F8D36E59C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062412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E435AC-4EEA-9443-ADE1-7BAFD627B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620169-D202-A64C-A90F-FEC392F5201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CAA0361A-53F2-8D47-B2EC-8BD619609D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5DC80ABA-EA0E-2C4D-88A7-098C93B2BB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88189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AAEE6A-66F6-BB46-8DF2-D4A5452E4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E5CBA3BE-4847-784B-AC1A-4505F7667BA9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1F5113A8-770A-A744-A94C-0BEA4E82A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77A4DC24-66C2-3E4F-BEF6-E9EBE7700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0355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48944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93637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51560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57296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04470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F04CBD-D5A0-474C-BDDC-0FD0119DC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1DE1017A-E588-F649-A5FB-37DAA4F62939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51D0F96F-B7A6-CC4A-B0B2-503BF25C1E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074344-B68D-E242-88AF-60EC05252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1406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1997C2-277F-8741-BB91-59A435A089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5699AF3C-9E97-844E-BB94-F3936A27B34D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C6DE5432-4925-8248-A7C0-DA003B4E2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EEA9EE3-DE9F-5C41-A147-EB0430E7E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50415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233279-CCC3-7F44-AF45-B2F5FFB2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6958E9D-63E4-314F-908E-959271B9BED0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D4B1E925-5A60-6B43-A588-68F3272D1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11D56756-2A09-3A44-A367-5E2F04C8C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289899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233279-CCC3-7F44-AF45-B2F5FFB2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6958E9D-63E4-314F-908E-959271B9BED0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D4B1E925-5A60-6B43-A588-68F3272D1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11D56756-2A09-3A44-A367-5E2F04C8C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86325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233279-CCC3-7F44-AF45-B2F5FFB2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6958E9D-63E4-314F-908E-959271B9BED0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D4B1E925-5A60-6B43-A588-68F3272D1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11D56756-2A09-3A44-A367-5E2F04C8C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14060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233279-CCC3-7F44-AF45-B2F5FFB2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6958E9D-63E4-314F-908E-959271B9BED0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D4B1E925-5A60-6B43-A588-68F3272D1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11D56756-2A09-3A44-A367-5E2F04C8C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59970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233279-CCC3-7F44-AF45-B2F5FFB2D6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6958E9D-63E4-314F-908E-959271B9BED0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307202" name="Rectangle 2">
            <a:extLst>
              <a:ext uri="{FF2B5EF4-FFF2-40B4-BE49-F238E27FC236}">
                <a16:creationId xmlns:a16="http://schemas.microsoft.com/office/drawing/2014/main" id="{D4B1E925-5A60-6B43-A588-68F3272D1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>
            <a:extLst>
              <a:ext uri="{FF2B5EF4-FFF2-40B4-BE49-F238E27FC236}">
                <a16:creationId xmlns:a16="http://schemas.microsoft.com/office/drawing/2014/main" id="{11D56756-2A09-3A44-A367-5E2F04C8C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3108237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57866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22869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82374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75415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703226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1997C2-277F-8741-BB91-59A435A089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5699AF3C-9E97-844E-BB94-F3936A27B34D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C6DE5432-4925-8248-A7C0-DA003B4E2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7EEA9EE3-DE9F-5C41-A147-EB0430E7E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016965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0553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71096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99233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3017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61358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38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16609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2D64B2-D72D-6449-B8D9-104474878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71F0102E-4772-FE41-926F-129FAECE0743}" type="slidenum">
              <a:rPr lang="en-US" altLang="en-US" sz="1200"/>
              <a:pPr/>
              <a:t>39</a:t>
            </a:fld>
            <a:endParaRPr lang="en-US" altLang="en-US" sz="1200"/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A1BDD33F-8729-0A4C-AF17-7B3BBB42A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9D2DCD06-D237-1A4A-BE91-97A8A48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5239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68B8FF-1AAE-5D4D-9451-DE5D0EC2C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DE6FC-74D7-DA4E-B122-D2A320EB60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E36A9E4-BF50-3B45-9637-DC593A4F7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676C31F-8982-B642-B958-C81724DBA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80530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68B8FF-1AAE-5D4D-9451-DE5D0EC2C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DE6FC-74D7-DA4E-B122-D2A320EB60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E36A9E4-BF50-3B45-9637-DC593A4F7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676C31F-8982-B642-B958-C81724DBA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28594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68B8FF-1AAE-5D4D-9451-DE5D0EC2C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DE6FC-74D7-DA4E-B122-D2A320EB60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E36A9E4-BF50-3B45-9637-DC593A4F7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676C31F-8982-B642-B958-C81724DBA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79090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68B8FF-1AAE-5D4D-9451-DE5D0EC2C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4DE6FC-74D7-DA4E-B122-D2A320EB60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4E36A9E4-BF50-3B45-9637-DC593A4F7B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676C31F-8982-B642-B958-C81724DBA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7892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BCBA6E-6221-1440-B7A8-ED9B0E91C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E2293807-B55E-A84D-9C6A-EC56BE65BE6D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EEDC68A4-58E8-3A41-BED6-1D97B00C99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DF52658F-0173-5249-AB7F-89F410481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129985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057FAB-C314-2143-BB52-C9B9205DC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B217C-4B53-0B4A-939F-A24FBC7980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2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2" charset="0"/>
              <a:ea typeface="+mn-ea"/>
              <a:cs typeface="+mn-cs"/>
            </a:endParaRPr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27AFC2BA-F80C-C14C-9D6B-EA12F42D7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FE425A8C-2852-8441-B54B-697EF49D9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07174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1C8F-86AE-A547-8EA1-45B64864D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738E44-9327-1A4F-B0ED-AA42C0A20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AB211-8C3C-F648-8B01-FBA8E941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A4728-A80A-EC4C-92F8-011FE80C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F0E7-222F-DA45-9579-99C356FAA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5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B1545-1D8D-BD4D-9B28-D00DF8F5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E8E15-9AD1-C249-BA84-A06C21693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3D340-4EAD-BD40-B443-57467BCA2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B11C-B1FE-A546-8F44-10E75F76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AD0A5-3D60-0744-995E-F0A3A8BDB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9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BBEA-45B4-2646-AB3E-3DD91C492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FB276-1F74-904B-9A80-A4AA22553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57519-4C1E-534E-B13B-D74899C8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9ADC6-799E-1B49-8C35-9E19B1C0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A5FBF-11B3-4D4F-B378-F2DD4759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6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595A9-FCFF-1B49-9F88-667CD9F5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19F8-9BCF-7D49-AF37-C289936C1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B727F-5D0A-C747-9E0F-3061D45A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2875-69A9-414D-9809-4AC9CAA5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97F8F-3046-1C4F-BB65-640BDADB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92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38232-9282-4741-B9E0-C04AA9E2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29A21-6AF4-FB47-BF10-3AEFE1AEB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73D4-AECC-7145-B2D5-FF10CA6A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5C30-B6F5-0649-8342-E69FD6D4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8A452-BD07-C242-A262-357889ED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8CF3-7AFA-9F48-B87B-95998F44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F2789-26B8-2944-9346-2341C5BD5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312D-D1D7-104C-8DCF-0A9F603D2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6929C-4FA2-5940-A490-65510BB98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43B61-4EDF-5946-A04D-34707BE2F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D725E-9888-EB4E-833F-0BFDE77D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6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A561E-E207-8841-8EAE-CD4EED60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58747-0B4A-6B42-AABB-30EB5ECA7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B744D-24B3-DD43-9E16-31DA26027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36E176-D473-3845-9634-D361141D9E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39910D-996B-FE43-8AA1-516CE1B18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706AB8-0709-324E-BDEF-156BC5CD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5696B-E0BA-3A43-B5BB-C76B9F4C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F0C4FA-1CF4-7B4F-80FA-A8DACD3A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AFDD-D086-9547-9ACD-D4DB677F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DCD5F-725F-BD45-8D68-92116164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79618-2CF5-CC40-94F5-BDF519F8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75488-7C43-D243-80C1-CC798582C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1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D53FA-3D7E-1C45-86A2-01F7C0A1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A311-6BE8-D542-BCE1-2B56AC50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7D36-7AF1-C14E-84FE-E0E33897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5D0F-7C01-ED4F-BE9B-A44E5F04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1855-6A89-4B4C-847E-EFCDE3256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F1B71-B222-4B42-9669-77F7C35F6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A93D23-6B2B-E346-BDB5-F4290F2B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8F78E-BCC5-6B4F-8096-4D2BD64B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5C4F9-D49A-7945-A4B2-C9B97143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9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049F-402F-7243-83DF-78FF71FD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F0EA89-E988-154A-B2A8-EBF832A725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45521-1F84-B046-A265-5FB3559180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7AE98-FA9E-024F-AC94-1078DEDB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3F31B-AECB-304E-A8A2-35B2D9F9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5B061-4C21-1A4B-8C3A-7428B870C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1FBD7-7A74-8744-95A6-D4E3E343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48AA2-4D6E-BD48-BF64-6CE9DD39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BE96F-4058-C543-ACF5-DF87D167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2D6E3-8CB6-2F47-8BC8-93040F05593F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9496E-6289-CB40-B620-9270E3236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27BC-3DF1-C74A-8FD6-770A5623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8F126-CEDF-B94E-868C-21ADCEB4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71AA1-636B-DA4B-BA1E-8DBBA9915304}"/>
              </a:ext>
            </a:extLst>
          </p:cNvPr>
          <p:cNvSpPr txBox="1"/>
          <p:nvPr/>
        </p:nvSpPr>
        <p:spPr>
          <a:xfrm>
            <a:off x="2223596" y="957198"/>
            <a:ext cx="75564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/>
              <a:t>Poverty and Inequality </a:t>
            </a:r>
          </a:p>
          <a:p>
            <a:pPr algn="ctr"/>
            <a:r>
              <a:rPr lang="en-US" sz="5400" b="1" dirty="0"/>
              <a:t>in the United States</a:t>
            </a:r>
          </a:p>
          <a:p>
            <a:pPr algn="ctr"/>
            <a:r>
              <a:rPr lang="en-US" sz="5400" b="1" dirty="0"/>
              <a:t>History Matters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1E6C2-80F4-BD47-BA4A-BC8C24D005BE}"/>
              </a:ext>
            </a:extLst>
          </p:cNvPr>
          <p:cNvSpPr txBox="1"/>
          <p:nvPr/>
        </p:nvSpPr>
        <p:spPr>
          <a:xfrm>
            <a:off x="1283238" y="5605669"/>
            <a:ext cx="9795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© 2020, Professor Larry Stern, Department of Sociology, Collin College</a:t>
            </a:r>
          </a:p>
          <a:p>
            <a:pPr algn="ctr"/>
            <a:r>
              <a:rPr lang="en-US" dirty="0"/>
              <a:t>All material on this PowerPoint presentation is for Collin College class use only. Any unauthorized </a:t>
            </a:r>
          </a:p>
          <a:p>
            <a:pPr algn="ctr"/>
            <a:r>
              <a:rPr lang="en-US" dirty="0"/>
              <a:t>duplication or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1250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ext Box 2">
            <a:extLst>
              <a:ext uri="{FF2B5EF4-FFF2-40B4-BE49-F238E27FC236}">
                <a16:creationId xmlns:a16="http://schemas.microsoft.com/office/drawing/2014/main" id="{642D8820-2F6F-8540-A8CA-9C8F46631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5266" y="202311"/>
            <a:ext cx="2640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Child Labor</a:t>
            </a:r>
            <a:endParaRPr lang="en-US" altLang="x-none" sz="54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15043" name="Text Box 3">
            <a:extLst>
              <a:ext uri="{FF2B5EF4-FFF2-40B4-BE49-F238E27FC236}">
                <a16:creationId xmlns:a16="http://schemas.microsoft.com/office/drawing/2014/main" id="{0B8F63A1-54DD-BB47-AB74-DDBE9D70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15" y="4947180"/>
            <a:ext cx="930671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The low salaries of working-class men often made it imperative that their wives 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children contribute to household earnings.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Before the 20</a:t>
            </a:r>
            <a:r>
              <a:rPr lang="en-US" altLang="x-none" sz="2000" baseline="30000" dirty="0">
                <a:solidFill>
                  <a:srgbClr val="000000"/>
                </a:solidFill>
                <a:latin typeface="Cambria" panose="02040503050406030204" pitchFamily="18" charset="0"/>
              </a:rPr>
              <a:t>th</a:t>
            </a: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 century it was not uncommon for 15-year-olds to work for a living.</a:t>
            </a:r>
          </a:p>
        </p:txBody>
      </p:sp>
      <p:pic>
        <p:nvPicPr>
          <p:cNvPr id="155653" name="Picture 6">
            <a:extLst>
              <a:ext uri="{FF2B5EF4-FFF2-40B4-BE49-F238E27FC236}">
                <a16:creationId xmlns:a16="http://schemas.microsoft.com/office/drawing/2014/main" id="{315DCA88-3320-1646-A2FB-C9B96B68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734" y="947277"/>
            <a:ext cx="4711529" cy="379005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0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>
            <a:extLst>
              <a:ext uri="{FF2B5EF4-FFF2-40B4-BE49-F238E27FC236}">
                <a16:creationId xmlns:a16="http://schemas.microsoft.com/office/drawing/2014/main" id="{31F7D0F6-755E-F04D-9059-B040083E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7175"/>
            <a:ext cx="2640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Child Labor</a:t>
            </a:r>
            <a:endParaRPr lang="en-US" altLang="x-none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21188" name="Text Box 4">
            <a:extLst>
              <a:ext uri="{FF2B5EF4-FFF2-40B4-BE49-F238E27FC236}">
                <a16:creationId xmlns:a16="http://schemas.microsoft.com/office/drawing/2014/main" id="{929FF8D2-72DC-D343-803A-647DF53E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671" y="4543960"/>
            <a:ext cx="910165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Among urban ethnic groups, children contributed roughly one-third to household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income before 1900.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2000" b="1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No federal laws regulated child labor.</a:t>
            </a:r>
          </a:p>
        </p:txBody>
      </p:sp>
      <p:pic>
        <p:nvPicPr>
          <p:cNvPr id="157700" name="Picture 7">
            <a:extLst>
              <a:ext uri="{FF2B5EF4-FFF2-40B4-BE49-F238E27FC236}">
                <a16:creationId xmlns:a16="http://schemas.microsoft.com/office/drawing/2014/main" id="{CC96E3BD-4BCD-B94D-A3A0-E03850F4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6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990601"/>
            <a:ext cx="57150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04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>
            <a:extLst>
              <a:ext uri="{FF2B5EF4-FFF2-40B4-BE49-F238E27FC236}">
                <a16:creationId xmlns:a16="http://schemas.microsoft.com/office/drawing/2014/main" id="{2B51D9D8-23DC-2445-BEBA-433F7EDE2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5306" y="1133924"/>
            <a:ext cx="856298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400" dirty="0">
                <a:solidFill>
                  <a:srgbClr val="000000"/>
                </a:solidFill>
                <a:latin typeface="Times" charset="0"/>
              </a:rPr>
              <a:t>								</a:t>
            </a:r>
            <a:r>
              <a:rPr lang="en-US" altLang="x-none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Activity</a:t>
            </a:r>
            <a:endParaRPr lang="en-US" altLang="x-none" sz="20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						        </a:t>
            </a:r>
            <a:r>
              <a:rPr lang="en-US" altLang="x-none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Children        rates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solidFill>
                  <a:srgbClr val="000000"/>
                </a:solidFill>
                <a:latin typeface="Cambria" panose="02040503050406030204" pitchFamily="18" charset="0"/>
              </a:rPr>
              <a:t>               </a:t>
            </a:r>
            <a:r>
              <a:rPr lang="en-US" altLang="x-none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Workers         %           Population       Total         as % of	children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b="1" dirty="0">
                <a:solidFill>
                  <a:srgbClr val="000000"/>
                </a:solidFill>
                <a:latin typeface="Cambria" panose="02040503050406030204" pitchFamily="18" charset="0"/>
              </a:rPr>
              <a:t>Year       10 - 14      Nonfarm        10 - 14        Workers   workforce          (%)</a:t>
            </a:r>
            <a:endParaRPr lang="en-US" altLang="x-none" sz="20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6067" name="Text Box 3">
            <a:extLst>
              <a:ext uri="{FF2B5EF4-FFF2-40B4-BE49-F238E27FC236}">
                <a16:creationId xmlns:a16="http://schemas.microsoft.com/office/drawing/2014/main" id="{ABF60FDD-F0A7-3346-B435-C9AC47CAF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144" y="2615303"/>
            <a:ext cx="868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1800" dirty="0">
                <a:latin typeface="Cambria" panose="02040503050406030204" pitchFamily="18" charset="0"/>
              </a:rPr>
              <a:t>1870          765             47.00	     4,786	           12,925            5.92	         15.98</a:t>
            </a:r>
          </a:p>
        </p:txBody>
      </p:sp>
      <p:sp>
        <p:nvSpPr>
          <p:cNvPr id="216068" name="Text Box 4">
            <a:extLst>
              <a:ext uri="{FF2B5EF4-FFF2-40B4-BE49-F238E27FC236}">
                <a16:creationId xmlns:a16="http://schemas.microsoft.com/office/drawing/2014/main" id="{44912F75-8057-6440-995F-86E5E4AD3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14559"/>
            <a:ext cx="807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1880	1,118	     50.64	            5,715	   17,392            6.43                19.56</a:t>
            </a: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443A7D16-5F35-684C-8FA0-4642B1234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96650"/>
            <a:ext cx="80650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solidFill>
                  <a:srgbClr val="000000"/>
                </a:solidFill>
                <a:latin typeface="Cambria" panose="02040503050406030204" pitchFamily="18" charset="0"/>
              </a:rPr>
              <a:t>1890	1,504            57.38              7,034                23,318            </a:t>
            </a:r>
            <a:r>
              <a:rPr lang="en-US" altLang="x-none" dirty="0">
                <a:latin typeface="Cambria" panose="02040503050406030204" pitchFamily="18" charset="0"/>
              </a:rPr>
              <a:t>6.50                21.38</a:t>
            </a: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5CF14423-B498-BD44-B0BC-0F6A2038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05093"/>
            <a:ext cx="807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solidFill>
                  <a:srgbClr val="000000"/>
                </a:solidFill>
                <a:latin typeface="Cambria" panose="02040503050406030204" pitchFamily="18" charset="0"/>
              </a:rPr>
              <a:t>1900	1,750	     62.47              8,080                29,037            6.02                </a:t>
            </a:r>
            <a:r>
              <a:rPr lang="en-US" altLang="x-none" dirty="0">
                <a:latin typeface="Cambria" panose="02040503050406030204" pitchFamily="18" charset="0"/>
              </a:rPr>
              <a:t>21.66</a:t>
            </a: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9934F9A0-9678-374A-949D-249EB7FE0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184055"/>
            <a:ext cx="807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1910	1,622            68.98              9,107                37,371            4.34                17.81</a:t>
            </a: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9BF5FD9D-3492-6540-9E75-C87DE194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50768"/>
            <a:ext cx="807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1920	1,417            73.02            10,641              42,434            3.34                13.32</a:t>
            </a:r>
          </a:p>
        </p:txBody>
      </p:sp>
      <p:sp>
        <p:nvSpPr>
          <p:cNvPr id="216073" name="Text Box 9">
            <a:extLst>
              <a:ext uri="{FF2B5EF4-FFF2-40B4-BE49-F238E27FC236}">
                <a16:creationId xmlns:a16="http://schemas.microsoft.com/office/drawing/2014/main" id="{61F0736B-EBBD-7644-9F1E-4FD1D282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938505"/>
            <a:ext cx="807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1930	  667	     78.55            12,005              48,830            1.37                  5.56</a:t>
            </a: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413287D9-EB11-DE47-97B8-4BB7A0B6A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13" y="309384"/>
            <a:ext cx="107912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Gainful Workers, Aged 10 - 14, in the United States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(in thousands)</a:t>
            </a:r>
            <a:endParaRPr lang="en-US" altLang="x-none" sz="36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376C8-D2D3-4641-B30C-9CADC933FD93}"/>
              </a:ext>
            </a:extLst>
          </p:cNvPr>
          <p:cNvSpPr/>
          <p:nvPr/>
        </p:nvSpPr>
        <p:spPr bwMode="auto">
          <a:xfrm>
            <a:off x="4015946" y="2524503"/>
            <a:ext cx="914400" cy="2780715"/>
          </a:xfrm>
          <a:prstGeom prst="rect">
            <a:avLst/>
          </a:prstGeom>
          <a:noFill/>
          <a:ln w="3492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4E983-13B8-D240-9D7A-306D1CCC1061}"/>
              </a:ext>
            </a:extLst>
          </p:cNvPr>
          <p:cNvSpPr txBox="1"/>
          <p:nvPr/>
        </p:nvSpPr>
        <p:spPr>
          <a:xfrm>
            <a:off x="894526" y="5549017"/>
            <a:ext cx="10042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Notice how the percentage of children workers no longer working on farms – they are now</a:t>
            </a:r>
          </a:p>
          <a:p>
            <a:r>
              <a:rPr lang="en-US" sz="2000" dirty="0">
                <a:latin typeface="Cambria" panose="02040503050406030204" pitchFamily="18" charset="0"/>
              </a:rPr>
              <a:t>mostly in factories – increases each decade.</a:t>
            </a:r>
          </a:p>
        </p:txBody>
      </p:sp>
    </p:spTree>
    <p:extLst>
      <p:ext uri="{BB962C8B-B14F-4D97-AF65-F5344CB8AC3E}">
        <p14:creationId xmlns:p14="http://schemas.microsoft.com/office/powerpoint/2010/main" val="1807265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2">
            <a:extLst>
              <a:ext uri="{FF2B5EF4-FFF2-40B4-BE49-F238E27FC236}">
                <a16:creationId xmlns:a16="http://schemas.microsoft.com/office/drawing/2014/main" id="{31F7D0F6-755E-F04D-9059-B040083E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7175"/>
            <a:ext cx="2640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Child Labor</a:t>
            </a:r>
            <a:endParaRPr lang="en-US" altLang="x-none" sz="3600" b="1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221188" name="Text Box 4">
            <a:extLst>
              <a:ext uri="{FF2B5EF4-FFF2-40B4-BE49-F238E27FC236}">
                <a16:creationId xmlns:a16="http://schemas.microsoft.com/office/drawing/2014/main" id="{929FF8D2-72DC-D343-803A-647DF53E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13" y="3957216"/>
            <a:ext cx="10149573" cy="264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In 1904, the National Child Labor Committee was founded to work for effective national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legislation to end child labor.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x-none" sz="2000" dirty="0">
              <a:latin typeface="Cambria" panose="02040503050406030204" pitchFamily="18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In 1908 it hired photographer Lewis Hine to document the extent of child labor throughout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the country and the children's working conditions in various industries.  His photographs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are the most enduring images from the crusade against child labor that began in the 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United States in the early 1900s.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1A1F2A-CF24-0C49-AE27-ECA726517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3543" y="1275932"/>
            <a:ext cx="1981215" cy="251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489791-5298-4148-898D-92FC655F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541" y="1275932"/>
            <a:ext cx="3008631" cy="24853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F0C41A-05F1-6949-8157-9D39C381A1C1}"/>
              </a:ext>
            </a:extLst>
          </p:cNvPr>
          <p:cNvSpPr txBox="1"/>
          <p:nvPr/>
        </p:nvSpPr>
        <p:spPr>
          <a:xfrm>
            <a:off x="5104376" y="1959407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Lewis Hine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dirty="0">
                <a:latin typeface="Cambria" panose="02040503050406030204" pitchFamily="18" charset="0"/>
              </a:rPr>
              <a:t>1874 – 1940</a:t>
            </a:r>
          </a:p>
        </p:txBody>
      </p:sp>
    </p:spTree>
    <p:extLst>
      <p:ext uri="{BB962C8B-B14F-4D97-AF65-F5344CB8AC3E}">
        <p14:creationId xmlns:p14="http://schemas.microsoft.com/office/powerpoint/2010/main" val="1522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22641E27-B7B7-7D48-A217-88CFBF787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843" y="148282"/>
            <a:ext cx="489319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Boys in the Coal Mines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  <a:endParaRPr lang="en-US" altLang="x-none" sz="2800" dirty="0">
              <a:latin typeface="Cambria" panose="02040503050406030204" pitchFamily="18" charset="0"/>
            </a:endParaRPr>
          </a:p>
        </p:txBody>
      </p:sp>
      <p:pic>
        <p:nvPicPr>
          <p:cNvPr id="165890" name="Picture 3">
            <a:extLst>
              <a:ext uri="{FF2B5EF4-FFF2-40B4-BE49-F238E27FC236}">
                <a16:creationId xmlns:a16="http://schemas.microsoft.com/office/drawing/2014/main" id="{547A01B9-267A-EC4A-B800-677AF10A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956" y="1462217"/>
            <a:ext cx="66294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9979D02-3925-FA4A-8B25-E50F61BBA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350" y="1462216"/>
            <a:ext cx="3184694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355210"/>
      </p:ext>
    </p:extLst>
  </p:cSld>
  <p:clrMapOvr>
    <a:masterClrMapping/>
  </p:clrMapOvr>
  <p:transition advClick="0" advTm="3000">
    <p:strips dir="l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02" y="160550"/>
            <a:ext cx="67279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Boys &amp; Girls in the Textile Mills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32BC4E8-194D-0349-A552-0EC86FFA5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096" y="1341939"/>
            <a:ext cx="5303428" cy="36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0A444C7-4432-5945-8EAD-2E580F7B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341939"/>
            <a:ext cx="5082104" cy="36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92DB5-3778-EA4A-B7F8-028ED3AD761E}"/>
              </a:ext>
            </a:extLst>
          </p:cNvPr>
          <p:cNvSpPr txBox="1"/>
          <p:nvPr/>
        </p:nvSpPr>
        <p:spPr>
          <a:xfrm>
            <a:off x="1896645" y="5201336"/>
            <a:ext cx="93442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Textile manufacturing employed more children than any other single trade. </a:t>
            </a:r>
          </a:p>
          <a:p>
            <a:pPr>
              <a:defRPr/>
            </a:pPr>
            <a:endParaRPr lang="en-US" altLang="x-none" sz="20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One-third of southern mill workers were under age sixteen. Children worked before </a:t>
            </a:r>
          </a:p>
          <a:p>
            <a:pPr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dawn until after sunset often until 9:30 p.m. walking home by lantern light.</a:t>
            </a:r>
          </a:p>
        </p:txBody>
      </p:sp>
    </p:spTree>
    <p:extLst>
      <p:ext uri="{BB962C8B-B14F-4D97-AF65-F5344CB8AC3E}">
        <p14:creationId xmlns:p14="http://schemas.microsoft.com/office/powerpoint/2010/main" val="2312163933"/>
      </p:ext>
    </p:extLst>
  </p:cSld>
  <p:clrMapOvr>
    <a:masterClrMapping/>
  </p:clrMapOvr>
  <p:transition advClick="0" advTm="3000">
    <p:strips dir="l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02" y="160550"/>
            <a:ext cx="67279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Boys &amp; Girls in the Textile Mills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92DB5-3778-EA4A-B7F8-028ED3AD761E}"/>
              </a:ext>
            </a:extLst>
          </p:cNvPr>
          <p:cNvSpPr txBox="1"/>
          <p:nvPr/>
        </p:nvSpPr>
        <p:spPr>
          <a:xfrm>
            <a:off x="1896645" y="502756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altLang="x-none" sz="2000" dirty="0">
              <a:latin typeface="Cambria" panose="020405030504060302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546D3C-190C-554F-8EF6-6305FF01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56" y="1509789"/>
            <a:ext cx="5276472" cy="37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whitnel">
            <a:extLst>
              <a:ext uri="{FF2B5EF4-FFF2-40B4-BE49-F238E27FC236}">
                <a16:creationId xmlns:a16="http://schemas.microsoft.com/office/drawing/2014/main" id="{95CEC85F-0958-7443-83DC-F1342378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739" y="1509789"/>
            <a:ext cx="5196610" cy="364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639872"/>
      </p:ext>
    </p:extLst>
  </p:cSld>
  <p:clrMapOvr>
    <a:masterClrMapping/>
  </p:clrMapOvr>
  <p:transition advClick="0" advTm="3000">
    <p:strips dir="l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3818" y="160550"/>
            <a:ext cx="45443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Boys in the Factories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pic>
        <p:nvPicPr>
          <p:cNvPr id="5" name="Picture 2" descr="clabor2x">
            <a:extLst>
              <a:ext uri="{FF2B5EF4-FFF2-40B4-BE49-F238E27FC236}">
                <a16:creationId xmlns:a16="http://schemas.microsoft.com/office/drawing/2014/main" id="{FD748FB2-5FFC-864A-94C5-2F092403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016" y="1536244"/>
            <a:ext cx="5332188" cy="378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hild_labor">
            <a:extLst>
              <a:ext uri="{FF2B5EF4-FFF2-40B4-BE49-F238E27FC236}">
                <a16:creationId xmlns:a16="http://schemas.microsoft.com/office/drawing/2014/main" id="{45D0020E-3BB7-2843-AF66-411B58E88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731" y="1536244"/>
            <a:ext cx="5331253" cy="378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84167"/>
      </p:ext>
    </p:extLst>
  </p:cSld>
  <p:clrMapOvr>
    <a:masterClrMapping/>
  </p:clrMapOvr>
  <p:transition advClick="0" advTm="3000">
    <p:strips dir="l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567" y="160550"/>
            <a:ext cx="62088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“Newsies” – Newspaper Boys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pic>
        <p:nvPicPr>
          <p:cNvPr id="6" name="Picture 2" descr="capitol">
            <a:extLst>
              <a:ext uri="{FF2B5EF4-FFF2-40B4-BE49-F238E27FC236}">
                <a16:creationId xmlns:a16="http://schemas.microsoft.com/office/drawing/2014/main" id="{248975DD-B485-6B45-AE6E-C6A8A983D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007" y="1552606"/>
            <a:ext cx="7209664" cy="456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260361"/>
      </p:ext>
    </p:extLst>
  </p:cSld>
  <p:clrMapOvr>
    <a:masterClrMapping/>
  </p:clrMapOvr>
  <p:transition advClick="0" advTm="3000">
    <p:strips dir="l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567" y="160550"/>
            <a:ext cx="62088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“Newsies” – Newspaper Boys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pic>
        <p:nvPicPr>
          <p:cNvPr id="4" name="Picture 4" descr="newsies_slide2[1]">
            <a:extLst>
              <a:ext uri="{FF2B5EF4-FFF2-40B4-BE49-F238E27FC236}">
                <a16:creationId xmlns:a16="http://schemas.microsoft.com/office/drawing/2014/main" id="{30F47E8A-9064-404D-A093-178135809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9"/>
          <a:stretch>
            <a:fillRect/>
          </a:stretch>
        </p:blipFill>
        <p:spPr bwMode="auto">
          <a:xfrm>
            <a:off x="2896086" y="1422862"/>
            <a:ext cx="6791610" cy="499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092195"/>
      </p:ext>
    </p:extLst>
  </p:cSld>
  <p:clrMapOvr>
    <a:masterClrMapping/>
  </p:clrMapOvr>
  <p:transition advClick="0" advTm="3000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>
            <a:extLst>
              <a:ext uri="{FF2B5EF4-FFF2-40B4-BE49-F238E27FC236}">
                <a16:creationId xmlns:a16="http://schemas.microsoft.com/office/drawing/2014/main" id="{2F6361D6-6F85-9A48-B526-F7CC2D10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2921" y="1510748"/>
            <a:ext cx="6099571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8C1DA-205B-4D40-BBA4-193483E8E853}"/>
              </a:ext>
            </a:extLst>
          </p:cNvPr>
          <p:cNvSpPr txBox="1"/>
          <p:nvPr/>
        </p:nvSpPr>
        <p:spPr>
          <a:xfrm>
            <a:off x="6707659" y="6014367"/>
            <a:ext cx="3686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x-none" sz="2000" dirty="0">
                <a:latin typeface="Cambria" panose="02040503050406030204" pitchFamily="18" charset="0"/>
              </a:rPr>
              <a:t>The Protectors of our Industries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E06F6-B222-B349-9709-D7953FAE2398}"/>
              </a:ext>
            </a:extLst>
          </p:cNvPr>
          <p:cNvSpPr txBox="1"/>
          <p:nvPr/>
        </p:nvSpPr>
        <p:spPr>
          <a:xfrm>
            <a:off x="384181" y="37793"/>
            <a:ext cx="11189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History Matters </a:t>
            </a:r>
          </a:p>
          <a:p>
            <a:pPr algn="ctr"/>
            <a:r>
              <a:rPr lang="en-US" sz="2800" b="1" dirty="0"/>
              <a:t>Weekly Salaries of Workers who Kept Wealthy Industrialists Afloat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C7325-70A3-674F-9E14-6B4597C17F73}"/>
              </a:ext>
            </a:extLst>
          </p:cNvPr>
          <p:cNvSpPr txBox="1"/>
          <p:nvPr/>
        </p:nvSpPr>
        <p:spPr>
          <a:xfrm>
            <a:off x="516834" y="1630017"/>
            <a:ext cx="529683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While the wealthy industrialists make millions,</a:t>
            </a:r>
          </a:p>
          <a:p>
            <a:endParaRPr lang="en-US" sz="2000" dirty="0"/>
          </a:p>
          <a:p>
            <a:r>
              <a:rPr lang="en-US" sz="2000" dirty="0"/>
              <a:t>	Cloth Workers average $9 a week</a:t>
            </a:r>
          </a:p>
          <a:p>
            <a:r>
              <a:rPr lang="en-US" sz="2000" dirty="0"/>
              <a:t>	Linin workers average $11 a week</a:t>
            </a:r>
          </a:p>
          <a:p>
            <a:r>
              <a:rPr lang="en-US" sz="2000" dirty="0"/>
              <a:t>	Iron Workers average  $7 a week</a:t>
            </a:r>
          </a:p>
          <a:p>
            <a:r>
              <a:rPr lang="en-US" sz="2000" dirty="0"/>
              <a:t>	Lumber workers average $6 a week</a:t>
            </a:r>
          </a:p>
          <a:p>
            <a:r>
              <a:rPr lang="en-US" sz="2000" dirty="0"/>
              <a:t>	Leather workers average $7 a week</a:t>
            </a:r>
          </a:p>
          <a:p>
            <a:r>
              <a:rPr lang="en-US" sz="2000" dirty="0"/>
              <a:t>	Paper workers average $6 a week</a:t>
            </a:r>
          </a:p>
          <a:p>
            <a:endParaRPr lang="en-US" dirty="0"/>
          </a:p>
          <a:p>
            <a:r>
              <a:rPr lang="en-US" dirty="0"/>
              <a:t>Labor unions, with collective bargaining, did not </a:t>
            </a:r>
          </a:p>
          <a:p>
            <a:r>
              <a:rPr lang="en-US" dirty="0"/>
              <a:t>exist. Wages were set by the industrialists and</a:t>
            </a:r>
          </a:p>
          <a:p>
            <a:r>
              <a:rPr lang="en-US" dirty="0"/>
              <a:t>factory owners. </a:t>
            </a:r>
          </a:p>
        </p:txBody>
      </p:sp>
    </p:spTree>
    <p:extLst>
      <p:ext uri="{BB962C8B-B14F-4D97-AF65-F5344CB8AC3E}">
        <p14:creationId xmlns:p14="http://schemas.microsoft.com/office/powerpoint/2010/main" val="281351797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>
            <a:extLst>
              <a:ext uri="{FF2B5EF4-FFF2-40B4-BE49-F238E27FC236}">
                <a16:creationId xmlns:a16="http://schemas.microsoft.com/office/drawing/2014/main" id="{2B79F12D-CB0A-F64A-B4AE-6C7E54B1D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567" y="160550"/>
            <a:ext cx="62088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“Newsies” – Newspaper Boys</a:t>
            </a:r>
          </a:p>
          <a:p>
            <a:pPr algn="ctr">
              <a:defRPr/>
            </a:pPr>
            <a:r>
              <a:rPr lang="en-US" altLang="x-none" sz="2800" b="1" dirty="0">
                <a:latin typeface="Cambria" panose="02040503050406030204" pitchFamily="18" charset="0"/>
              </a:rPr>
              <a:t>Lewis Hine</a:t>
            </a:r>
          </a:p>
        </p:txBody>
      </p:sp>
      <p:pic>
        <p:nvPicPr>
          <p:cNvPr id="4" name="Picture 1026" descr="selling">
            <a:extLst>
              <a:ext uri="{FF2B5EF4-FFF2-40B4-BE49-F238E27FC236}">
                <a16:creationId xmlns:a16="http://schemas.microsoft.com/office/drawing/2014/main" id="{E2C59F82-9CFD-294E-9EF6-48A9E3719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993" y="1466110"/>
            <a:ext cx="7028014" cy="487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765089"/>
      </p:ext>
    </p:extLst>
  </p:cSld>
  <p:clrMapOvr>
    <a:masterClrMapping/>
  </p:clrMapOvr>
  <p:transition advClick="0" advTm="3000">
    <p:strips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04608-3786-D24D-B017-B8626C836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589" y="2043953"/>
            <a:ext cx="2885292" cy="3462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28305-584B-D746-92DE-6378BEE3DC07}"/>
              </a:ext>
            </a:extLst>
          </p:cNvPr>
          <p:cNvSpPr txBox="1"/>
          <p:nvPr/>
        </p:nvSpPr>
        <p:spPr>
          <a:xfrm>
            <a:off x="2281069" y="210064"/>
            <a:ext cx="73996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Farm Security Administration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“A picture is worth a thousand words.”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66A8B-FE73-B949-983F-F484ECC4F855}"/>
              </a:ext>
            </a:extLst>
          </p:cNvPr>
          <p:cNvSpPr txBox="1"/>
          <p:nvPr/>
        </p:nvSpPr>
        <p:spPr>
          <a:xfrm>
            <a:off x="766119" y="1655806"/>
            <a:ext cx="746101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Between 1935 and 1943, a small group of photographers, in an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unprecedented attempt at social documentation, set out to record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everyday life in the United States during what was generally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considered to be the worst of times.” Farms were closing,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depression hit with full force, and upwards of 40,000,000 people –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one-third of the nation – were, in the words of President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Franklin D. Roosevelt, “ill-fed, ill-clad, and ill-housed.”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There is nothing pretty in these photographs. They clearly show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blight of the land and its people – the erosion of the soil,</a:t>
            </a:r>
          </a:p>
          <a:p>
            <a:r>
              <a:rPr lang="en-US" sz="2000" dirty="0">
                <a:latin typeface="Cambria" panose="02040503050406030204" pitchFamily="18" charset="0"/>
              </a:rPr>
              <a:t> the faces – even the souls of those affected. Farmers were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hardest hit of all those devastated by the Great Depression and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misery of their poverty was compounded by a succession of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dust storms that had finally brought them to their knees.</a:t>
            </a:r>
          </a:p>
        </p:txBody>
      </p:sp>
    </p:spTree>
    <p:extLst>
      <p:ext uri="{BB962C8B-B14F-4D97-AF65-F5344CB8AC3E}">
        <p14:creationId xmlns:p14="http://schemas.microsoft.com/office/powerpoint/2010/main" val="3523538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04608-3786-D24D-B017-B8626C836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589" y="2043953"/>
            <a:ext cx="2885292" cy="3462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28305-584B-D746-92DE-6378BEE3DC07}"/>
              </a:ext>
            </a:extLst>
          </p:cNvPr>
          <p:cNvSpPr txBox="1"/>
          <p:nvPr/>
        </p:nvSpPr>
        <p:spPr>
          <a:xfrm>
            <a:off x="2281069" y="210064"/>
            <a:ext cx="73996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Farm Security Administration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“A picture is worth a thousand words.”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66A8B-FE73-B949-983F-F484ECC4F855}"/>
              </a:ext>
            </a:extLst>
          </p:cNvPr>
          <p:cNvSpPr txBox="1"/>
          <p:nvPr/>
        </p:nvSpPr>
        <p:spPr>
          <a:xfrm>
            <a:off x="766119" y="1354179"/>
            <a:ext cx="829066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The goal of this massive project, directed by the Farm Security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Administration, was to provide a comprehensive record that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would convince the public of the need for federal help in relocating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farmers whose farms had been lost, as much to drought as to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foreclosures. At the same time, the project sought to show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conditions of the rural poor to the urban poor, in an effort to reunite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and rededicate the country to correct society's ills.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These photographs both convey and elicit more emotion than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any journalist or novelists words.</a:t>
            </a:r>
          </a:p>
          <a:p>
            <a:r>
              <a:rPr lang="en-US" dirty="0"/>
              <a:t> </a:t>
            </a:r>
          </a:p>
          <a:p>
            <a:r>
              <a:rPr lang="en-US" sz="2000" dirty="0">
                <a:latin typeface="Cambria" panose="02040503050406030204" pitchFamily="18" charset="0"/>
              </a:rPr>
              <a:t>Go through these next several slides – and remember that more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than 16,000,000 folks have lost their jobs in the United States in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last three weeks (as of April 10</a:t>
            </a:r>
            <a:r>
              <a:rPr lang="en-US" sz="2000" baseline="30000" dirty="0">
                <a:latin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</a:rPr>
              <a:t>) due to the COVID-19 pandemic.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Do we need a new series of photographs to get folks to grasp the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individual – as well as the societal – costs and seriousness of the situation?</a:t>
            </a:r>
          </a:p>
        </p:txBody>
      </p:sp>
    </p:spTree>
    <p:extLst>
      <p:ext uri="{BB962C8B-B14F-4D97-AF65-F5344CB8AC3E}">
        <p14:creationId xmlns:p14="http://schemas.microsoft.com/office/powerpoint/2010/main" val="2153400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ext Box 5">
            <a:extLst>
              <a:ext uri="{FF2B5EF4-FFF2-40B4-BE49-F238E27FC236}">
                <a16:creationId xmlns:a16="http://schemas.microsoft.com/office/drawing/2014/main" id="{B26D9C5D-F53B-3045-9B1C-3BB5833C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67" y="5486401"/>
            <a:ext cx="1777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Dorothea Lange</a:t>
            </a:r>
          </a:p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1895 - 1965</a:t>
            </a:r>
          </a:p>
        </p:txBody>
      </p:sp>
      <p:pic>
        <p:nvPicPr>
          <p:cNvPr id="222212" name="Picture 6">
            <a:extLst>
              <a:ext uri="{FF2B5EF4-FFF2-40B4-BE49-F238E27FC236}">
                <a16:creationId xmlns:a16="http://schemas.microsoft.com/office/drawing/2014/main" id="{ED1E4F6B-AEB0-D149-9CDD-58B84B78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157" y="1559073"/>
            <a:ext cx="2842888" cy="364123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2CBDF-5C6B-9F45-B60E-D7F357E7E75E}"/>
              </a:ext>
            </a:extLst>
          </p:cNvPr>
          <p:cNvSpPr txBox="1"/>
          <p:nvPr/>
        </p:nvSpPr>
        <p:spPr>
          <a:xfrm>
            <a:off x="3898213" y="172995"/>
            <a:ext cx="378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Migrant Workers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Dorothea 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D54D-7881-C247-A7DF-16C871254CBB}"/>
              </a:ext>
            </a:extLst>
          </p:cNvPr>
          <p:cNvSpPr txBox="1"/>
          <p:nvPr/>
        </p:nvSpPr>
        <p:spPr>
          <a:xfrm>
            <a:off x="2875503" y="5200306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Dorothea Lange</a:t>
            </a:r>
          </a:p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1895 - 1965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F2E45-15FA-CF4A-86EF-42A82DF85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06408"/>
            <a:ext cx="3712482" cy="46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ext Box 5">
            <a:extLst>
              <a:ext uri="{FF2B5EF4-FFF2-40B4-BE49-F238E27FC236}">
                <a16:creationId xmlns:a16="http://schemas.microsoft.com/office/drawing/2014/main" id="{B26D9C5D-F53B-3045-9B1C-3BB5833C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67" y="5486401"/>
            <a:ext cx="1777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Dorothea Lange</a:t>
            </a:r>
          </a:p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1895 - 1965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2CBDF-5C6B-9F45-B60E-D7F357E7E75E}"/>
              </a:ext>
            </a:extLst>
          </p:cNvPr>
          <p:cNvSpPr txBox="1"/>
          <p:nvPr/>
        </p:nvSpPr>
        <p:spPr>
          <a:xfrm>
            <a:off x="3898213" y="172995"/>
            <a:ext cx="378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Migrant Workers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Dorothea 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D54D-7881-C247-A7DF-16C871254CBB}"/>
              </a:ext>
            </a:extLst>
          </p:cNvPr>
          <p:cNvSpPr txBox="1"/>
          <p:nvPr/>
        </p:nvSpPr>
        <p:spPr>
          <a:xfrm>
            <a:off x="2895560" y="4840070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Dorothea Lange</a:t>
            </a:r>
          </a:p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1895 - 1965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BB1F8F-2D32-8442-ABB7-97C41452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2947" y="1506408"/>
            <a:ext cx="3325751" cy="46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186006-1072-644C-ABA2-48AE0CE9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642" y="1506408"/>
            <a:ext cx="4702666" cy="46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62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ext Box 5">
            <a:extLst>
              <a:ext uri="{FF2B5EF4-FFF2-40B4-BE49-F238E27FC236}">
                <a16:creationId xmlns:a16="http://schemas.microsoft.com/office/drawing/2014/main" id="{B26D9C5D-F53B-3045-9B1C-3BB5833C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67" y="5486401"/>
            <a:ext cx="1777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Dorothea Lange</a:t>
            </a:r>
          </a:p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1895 - 1965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2CBDF-5C6B-9F45-B60E-D7F357E7E75E}"/>
              </a:ext>
            </a:extLst>
          </p:cNvPr>
          <p:cNvSpPr txBox="1"/>
          <p:nvPr/>
        </p:nvSpPr>
        <p:spPr>
          <a:xfrm>
            <a:off x="3898213" y="172995"/>
            <a:ext cx="378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Migrant Workers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Dorothea 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D54D-7881-C247-A7DF-16C871254CBB}"/>
              </a:ext>
            </a:extLst>
          </p:cNvPr>
          <p:cNvSpPr txBox="1"/>
          <p:nvPr/>
        </p:nvSpPr>
        <p:spPr>
          <a:xfrm>
            <a:off x="2895560" y="4840070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Dorothea Lange</a:t>
            </a:r>
          </a:p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1895 - 1965</a:t>
            </a:r>
          </a:p>
        </p:txBody>
      </p:sp>
      <p:pic>
        <p:nvPicPr>
          <p:cNvPr id="9" name="Picture 2" descr="lange-drought refugees-CA-1936">
            <a:extLst>
              <a:ext uri="{FF2B5EF4-FFF2-40B4-BE49-F238E27FC236}">
                <a16:creationId xmlns:a16="http://schemas.microsoft.com/office/drawing/2014/main" id="{E74843C9-AF65-9E4A-83D9-469A2785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922" y="1506408"/>
            <a:ext cx="5100081" cy="46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Lan20993">
            <a:extLst>
              <a:ext uri="{FF2B5EF4-FFF2-40B4-BE49-F238E27FC236}">
                <a16:creationId xmlns:a16="http://schemas.microsoft.com/office/drawing/2014/main" id="{38F1B744-312F-CE4B-85FD-507EE6AE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997" y="1506408"/>
            <a:ext cx="4498238" cy="46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97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ext Box 5">
            <a:extLst>
              <a:ext uri="{FF2B5EF4-FFF2-40B4-BE49-F238E27FC236}">
                <a16:creationId xmlns:a16="http://schemas.microsoft.com/office/drawing/2014/main" id="{B26D9C5D-F53B-3045-9B1C-3BB5833C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67" y="5486401"/>
            <a:ext cx="1777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Dorothea Lange</a:t>
            </a:r>
          </a:p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1895 - 1965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2CBDF-5C6B-9F45-B60E-D7F357E7E75E}"/>
              </a:ext>
            </a:extLst>
          </p:cNvPr>
          <p:cNvSpPr txBox="1"/>
          <p:nvPr/>
        </p:nvSpPr>
        <p:spPr>
          <a:xfrm>
            <a:off x="3898213" y="172995"/>
            <a:ext cx="378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Migrant Workers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Dorothea 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D54D-7881-C247-A7DF-16C871254CBB}"/>
              </a:ext>
            </a:extLst>
          </p:cNvPr>
          <p:cNvSpPr txBox="1"/>
          <p:nvPr/>
        </p:nvSpPr>
        <p:spPr>
          <a:xfrm>
            <a:off x="2895560" y="4840070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Dorothea Lange</a:t>
            </a:r>
          </a:p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1895 - 1965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4884A8-A64D-8B47-AA04-E47227689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677" y="1555574"/>
            <a:ext cx="3902806" cy="457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D647F68-5A28-A841-B6ED-2175127F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961" y="1555574"/>
            <a:ext cx="3825738" cy="457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712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Text Box 5">
            <a:extLst>
              <a:ext uri="{FF2B5EF4-FFF2-40B4-BE49-F238E27FC236}">
                <a16:creationId xmlns:a16="http://schemas.microsoft.com/office/drawing/2014/main" id="{B26D9C5D-F53B-3045-9B1C-3BB5833C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0367" y="5486401"/>
            <a:ext cx="17772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Dorothea Lange</a:t>
            </a:r>
          </a:p>
          <a:p>
            <a:pPr algn="ctr">
              <a:defRPr/>
            </a:pPr>
            <a:r>
              <a:rPr lang="en-US" altLang="x-none" b="1">
                <a:solidFill>
                  <a:schemeClr val="bg1"/>
                </a:solidFill>
                <a:latin typeface="Times" charset="0"/>
              </a:rPr>
              <a:t>1895 - 1965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2CBDF-5C6B-9F45-B60E-D7F357E7E75E}"/>
              </a:ext>
            </a:extLst>
          </p:cNvPr>
          <p:cNvSpPr txBox="1"/>
          <p:nvPr/>
        </p:nvSpPr>
        <p:spPr>
          <a:xfrm>
            <a:off x="3898213" y="172995"/>
            <a:ext cx="37859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Migrant Workers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Dorothea Lange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D54D-7881-C247-A7DF-16C871254CBB}"/>
              </a:ext>
            </a:extLst>
          </p:cNvPr>
          <p:cNvSpPr txBox="1"/>
          <p:nvPr/>
        </p:nvSpPr>
        <p:spPr>
          <a:xfrm>
            <a:off x="2895560" y="4840070"/>
            <a:ext cx="1744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Dorothea Lange</a:t>
            </a:r>
          </a:p>
          <a:p>
            <a:pPr algn="ctr">
              <a:defRPr/>
            </a:pPr>
            <a:r>
              <a:rPr lang="en-US" altLang="x-none" dirty="0">
                <a:latin typeface="Cambria" panose="02040503050406030204" pitchFamily="18" charset="0"/>
              </a:rPr>
              <a:t>1895 - 1965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0E6E6-40BF-FE43-A1E3-72A4FE85C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57" y="1523831"/>
            <a:ext cx="5715000" cy="4495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087E67B-19E5-C341-ADCC-447F3C751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325" y="1523831"/>
            <a:ext cx="4193090" cy="449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1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>
            <a:extLst>
              <a:ext uri="{FF2B5EF4-FFF2-40B4-BE49-F238E27FC236}">
                <a16:creationId xmlns:a16="http://schemas.microsoft.com/office/drawing/2014/main" id="{3892809C-0339-3548-A5C7-F464A1F6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495168"/>
            <a:ext cx="4424192" cy="4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>
            <a:extLst>
              <a:ext uri="{FF2B5EF4-FFF2-40B4-BE49-F238E27FC236}">
                <a16:creationId xmlns:a16="http://schemas.microsoft.com/office/drawing/2014/main" id="{3DF25BD9-67F2-D84C-8FAD-EEC44767C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759" y="4293852"/>
            <a:ext cx="24827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1600" b="1" dirty="0">
                <a:latin typeface="Cambria" panose="02040503050406030204" pitchFamily="18" charset="0"/>
              </a:rPr>
              <a:t>Portrait of Walker Evans</a:t>
            </a:r>
          </a:p>
          <a:p>
            <a:pPr algn="ctr">
              <a:defRPr/>
            </a:pPr>
            <a:r>
              <a:rPr lang="en-US" altLang="x-none" sz="1600" b="1" dirty="0">
                <a:latin typeface="Cambria" panose="02040503050406030204" pitchFamily="18" charset="0"/>
              </a:rPr>
              <a:t>taken by Edwin Locke</a:t>
            </a:r>
          </a:p>
          <a:p>
            <a:pPr algn="ctr">
              <a:defRPr/>
            </a:pPr>
            <a:r>
              <a:rPr lang="en-US" altLang="x-none" sz="1600" b="1" dirty="0">
                <a:latin typeface="Cambria" panose="02040503050406030204" pitchFamily="18" charset="0"/>
              </a:rPr>
              <a:t>February 1937 </a:t>
            </a:r>
          </a:p>
        </p:txBody>
      </p:sp>
      <p:pic>
        <p:nvPicPr>
          <p:cNvPr id="263171" name="Picture 5">
            <a:extLst>
              <a:ext uri="{FF2B5EF4-FFF2-40B4-BE49-F238E27FC236}">
                <a16:creationId xmlns:a16="http://schemas.microsoft.com/office/drawing/2014/main" id="{3D2E0E5C-FE76-1040-B428-DA96FC43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864" y="1495168"/>
            <a:ext cx="3626382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971505" y="210065"/>
            <a:ext cx="3082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Rural Poverty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Walker Evans</a:t>
            </a:r>
          </a:p>
        </p:txBody>
      </p:sp>
    </p:spTree>
    <p:extLst>
      <p:ext uri="{BB962C8B-B14F-4D97-AF65-F5344CB8AC3E}">
        <p14:creationId xmlns:p14="http://schemas.microsoft.com/office/powerpoint/2010/main" val="101463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>
            <a:extLst>
              <a:ext uri="{FF2B5EF4-FFF2-40B4-BE49-F238E27FC236}">
                <a16:creationId xmlns:a16="http://schemas.microsoft.com/office/drawing/2014/main" id="{3892809C-0339-3548-A5C7-F464A1F6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476" y="1495168"/>
            <a:ext cx="4424192" cy="4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971505" y="210065"/>
            <a:ext cx="3082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Rural Poverty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Walker Evans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99AF1FB-376E-AF40-808B-B1BC1EE2A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84" y="1495168"/>
            <a:ext cx="5582999" cy="4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24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8C1DA-205B-4D40-BBA4-193483E8E853}"/>
              </a:ext>
            </a:extLst>
          </p:cNvPr>
          <p:cNvSpPr txBox="1"/>
          <p:nvPr/>
        </p:nvSpPr>
        <p:spPr>
          <a:xfrm>
            <a:off x="5906322" y="5818878"/>
            <a:ext cx="5139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The Tournament of Today - A Set To Between </a:t>
            </a:r>
          </a:p>
          <a:p>
            <a:pPr algn="ctr"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Labor and Monopoly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E06F6-B222-B349-9709-D7953FAE2398}"/>
              </a:ext>
            </a:extLst>
          </p:cNvPr>
          <p:cNvSpPr txBox="1"/>
          <p:nvPr/>
        </p:nvSpPr>
        <p:spPr>
          <a:xfrm>
            <a:off x="1478204" y="25405"/>
            <a:ext cx="90215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History Matters </a:t>
            </a:r>
          </a:p>
          <a:p>
            <a:pPr algn="ctr"/>
            <a:r>
              <a:rPr lang="en-US" sz="2800" b="1" dirty="0"/>
              <a:t>Conflicts between Workers and Wealthy Industrialists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C7325-70A3-674F-9E14-6B4597C17F73}"/>
              </a:ext>
            </a:extLst>
          </p:cNvPr>
          <p:cNvSpPr txBox="1"/>
          <p:nvPr/>
        </p:nvSpPr>
        <p:spPr>
          <a:xfrm>
            <a:off x="2335695" y="1659834"/>
            <a:ext cx="1441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fair fight?</a:t>
            </a: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7623867-C85F-F245-9BF8-EB28AC48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33" y="1550505"/>
            <a:ext cx="6556935" cy="41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4371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971505" y="210065"/>
            <a:ext cx="3082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Rural Poverty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Walker Evans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81FB3-440C-7541-A85A-CC5155B007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075" y="1495168"/>
            <a:ext cx="3338859" cy="435233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773F464-80B3-8346-89C2-48723AC1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0757" y="1495168"/>
            <a:ext cx="3271444" cy="435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81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2756110" y="210065"/>
            <a:ext cx="5513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Russell Lee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0FFEF6-3A2E-3D4C-BDA3-8B0B166A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123" y="2018652"/>
            <a:ext cx="5227933" cy="390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97B59-71C4-2646-B428-23762FF946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293" y="2018652"/>
            <a:ext cx="2734968" cy="3294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26FFB3-0107-0D4D-9064-1E64136EE78B}"/>
              </a:ext>
            </a:extLst>
          </p:cNvPr>
          <p:cNvSpPr txBox="1"/>
          <p:nvPr/>
        </p:nvSpPr>
        <p:spPr>
          <a:xfrm>
            <a:off x="2876715" y="539852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Russell Lee</a:t>
            </a:r>
          </a:p>
          <a:p>
            <a:r>
              <a:rPr lang="en-US" dirty="0">
                <a:latin typeface="Cambria" panose="02040503050406030204" pitchFamily="18" charset="0"/>
              </a:rPr>
              <a:t>1903 - 1986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6341F-2415-0B4B-AC1C-EDCEDBF5F813}"/>
              </a:ext>
            </a:extLst>
          </p:cNvPr>
          <p:cNvSpPr txBox="1"/>
          <p:nvPr/>
        </p:nvSpPr>
        <p:spPr>
          <a:xfrm>
            <a:off x="7517998" y="5925447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Oklahoma, 1939</a:t>
            </a:r>
          </a:p>
        </p:txBody>
      </p:sp>
    </p:spTree>
    <p:extLst>
      <p:ext uri="{BB962C8B-B14F-4D97-AF65-F5344CB8AC3E}">
        <p14:creationId xmlns:p14="http://schemas.microsoft.com/office/powerpoint/2010/main" val="2270736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2756110" y="210065"/>
            <a:ext cx="55135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Russell Lee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6341F-2415-0B4B-AC1C-EDCEDBF5F813}"/>
              </a:ext>
            </a:extLst>
          </p:cNvPr>
          <p:cNvSpPr txBox="1"/>
          <p:nvPr/>
        </p:nvSpPr>
        <p:spPr>
          <a:xfrm>
            <a:off x="7517998" y="5925447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Oklahoma, 1939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BD29C-7136-514D-BC61-3813214A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3" y="2035299"/>
            <a:ext cx="5156200" cy="387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76DA7-12B4-C74E-BD34-E17F018911A1}"/>
              </a:ext>
            </a:extLst>
          </p:cNvPr>
          <p:cNvSpPr txBox="1"/>
          <p:nvPr/>
        </p:nvSpPr>
        <p:spPr>
          <a:xfrm>
            <a:off x="1509493" y="5945735"/>
            <a:ext cx="359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“Homeschooling, “Louisiana , 1939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12214-E409-5847-9F91-A51EE18BB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00" y="2018651"/>
            <a:ext cx="5348169" cy="392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9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1938135" y="210065"/>
            <a:ext cx="7149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Marion Post-Wolcott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44F9E-05B0-2F4E-8CA1-4D0ADD5A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554" y="2016630"/>
            <a:ext cx="5701863" cy="3853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D95FBE-C96B-2847-B8D1-BF2B5D7AF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34" y="2016629"/>
            <a:ext cx="2960713" cy="3095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E71BC4-2420-C848-B47C-2BB265EA9F51}"/>
              </a:ext>
            </a:extLst>
          </p:cNvPr>
          <p:cNvSpPr txBox="1"/>
          <p:nvPr/>
        </p:nvSpPr>
        <p:spPr>
          <a:xfrm>
            <a:off x="2231115" y="5111921"/>
            <a:ext cx="22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Marion Post-Wolcott</a:t>
            </a:r>
          </a:p>
          <a:p>
            <a:pPr algn="ctr"/>
            <a:r>
              <a:rPr lang="en-US" dirty="0">
                <a:latin typeface="Cambria" panose="02040503050406030204" pitchFamily="18" charset="0"/>
              </a:rPr>
              <a:t>1910 - 1990</a:t>
            </a:r>
          </a:p>
        </p:txBody>
      </p:sp>
    </p:spTree>
    <p:extLst>
      <p:ext uri="{BB962C8B-B14F-4D97-AF65-F5344CB8AC3E}">
        <p14:creationId xmlns:p14="http://schemas.microsoft.com/office/powerpoint/2010/main" val="3220498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1938135" y="210065"/>
            <a:ext cx="71495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Marion Post-Wolcott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148C8-E159-8B4E-9FB4-54D413B292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94" y="2053967"/>
            <a:ext cx="4619216" cy="3871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BE70B-239A-1F4B-B143-BBB2E366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985" y="2085933"/>
            <a:ext cx="5817225" cy="3878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E0FC3F-F7D9-354C-A5BF-425950205B39}"/>
              </a:ext>
            </a:extLst>
          </p:cNvPr>
          <p:cNvSpPr txBox="1"/>
          <p:nvPr/>
        </p:nvSpPr>
        <p:spPr>
          <a:xfrm>
            <a:off x="7043352" y="5964082"/>
            <a:ext cx="377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Corn Shucking, North Carolina, 1939</a:t>
            </a:r>
          </a:p>
        </p:txBody>
      </p:sp>
    </p:spTree>
    <p:extLst>
      <p:ext uri="{BB962C8B-B14F-4D97-AF65-F5344CB8AC3E}">
        <p14:creationId xmlns:p14="http://schemas.microsoft.com/office/powerpoint/2010/main" val="4039499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2807123" y="210065"/>
            <a:ext cx="5411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Ben Shahn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FD51F-26D2-7345-915D-ADA67E5F4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230" y="2085933"/>
            <a:ext cx="5044989" cy="3612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EC158-DCFA-0C47-BFE1-2F81422BB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038" y="2085933"/>
            <a:ext cx="2431240" cy="3077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55AAC-4D16-A84E-86DE-837FC542C9BB}"/>
              </a:ext>
            </a:extLst>
          </p:cNvPr>
          <p:cNvSpPr txBox="1"/>
          <p:nvPr/>
        </p:nvSpPr>
        <p:spPr>
          <a:xfrm>
            <a:off x="2484596" y="5163452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Ben Shahn</a:t>
            </a:r>
          </a:p>
          <a:p>
            <a:pPr algn="ctr"/>
            <a:r>
              <a:rPr lang="en-US" dirty="0">
                <a:latin typeface="Cambria" panose="02040503050406030204" pitchFamily="18" charset="0"/>
              </a:rPr>
              <a:t>1898 - 1969</a:t>
            </a:r>
          </a:p>
        </p:txBody>
      </p:sp>
    </p:spTree>
    <p:extLst>
      <p:ext uri="{BB962C8B-B14F-4D97-AF65-F5344CB8AC3E}">
        <p14:creationId xmlns:p14="http://schemas.microsoft.com/office/powerpoint/2010/main" val="181634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2807123" y="210065"/>
            <a:ext cx="5411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FSA Photographers – Ben Shahn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2498-BFFF-E548-A76A-2C4866553E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756" y="2108805"/>
            <a:ext cx="5411546" cy="357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BBEAFA-ACDF-9A48-BCA7-051B03446E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9" y="2085933"/>
            <a:ext cx="5344341" cy="35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124582" y="210065"/>
            <a:ext cx="4776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Breadlines &amp; Soup Kitchens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FA46C-7BE6-FD47-8EA4-B805494A3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13" y="2073418"/>
            <a:ext cx="4839275" cy="335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2F4A7-6D11-8340-A74F-0C1F2230F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983" y="2073418"/>
            <a:ext cx="5630924" cy="33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9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124582" y="210065"/>
            <a:ext cx="4776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Breadlines &amp; Soup Kitchens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501CB-7AE7-BD48-A916-CDBECD118F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89" y="2073417"/>
            <a:ext cx="4534055" cy="3717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9162551-7046-7044-8BC1-BFE8AAB99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4426" y="2073418"/>
            <a:ext cx="4724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990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4857F-F261-0943-BB30-AF0C53D92DEB}"/>
              </a:ext>
            </a:extLst>
          </p:cNvPr>
          <p:cNvSpPr txBox="1"/>
          <p:nvPr/>
        </p:nvSpPr>
        <p:spPr>
          <a:xfrm>
            <a:off x="3124582" y="210065"/>
            <a:ext cx="4776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The Great Depression</a:t>
            </a:r>
          </a:p>
          <a:p>
            <a:pPr algn="ctr"/>
            <a:r>
              <a:rPr lang="en-US" sz="2800" b="1" dirty="0">
                <a:latin typeface="Cambria" panose="02040503050406030204" pitchFamily="18" charset="0"/>
              </a:rPr>
              <a:t>Breadlines &amp; Soup Kitchens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411949-910D-8C44-9E04-1DA009EF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71" y="1654887"/>
            <a:ext cx="3623939" cy="459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D6F6E42-DE2C-3744-A893-417DFB23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4190" y="1654887"/>
            <a:ext cx="2388726" cy="459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33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1E06F6-B222-B349-9709-D7953FAE2398}"/>
              </a:ext>
            </a:extLst>
          </p:cNvPr>
          <p:cNvSpPr txBox="1"/>
          <p:nvPr/>
        </p:nvSpPr>
        <p:spPr>
          <a:xfrm>
            <a:off x="2273595" y="0"/>
            <a:ext cx="7111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History Matters </a:t>
            </a:r>
          </a:p>
          <a:p>
            <a:pPr algn="ctr"/>
            <a:r>
              <a:rPr lang="en-US" sz="2800" b="1" dirty="0"/>
              <a:t>The Triangle Shirtwaist Factory Fire, 1911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1FF96-0E21-0341-BC34-8A22374C767A}"/>
              </a:ext>
            </a:extLst>
          </p:cNvPr>
          <p:cNvSpPr txBox="1"/>
          <p:nvPr/>
        </p:nvSpPr>
        <p:spPr>
          <a:xfrm>
            <a:off x="1362536" y="4202045"/>
            <a:ext cx="102546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deadliest industrial accident up to that point in the history of the U.S., the Triangle</a:t>
            </a:r>
          </a:p>
          <a:p>
            <a:r>
              <a:rPr lang="en-US" sz="2000" dirty="0"/>
              <a:t>Shirtwaist Factory Fire of 1911 clearly  indicates the plight of workers in sweatshop </a:t>
            </a:r>
          </a:p>
          <a:p>
            <a:r>
              <a:rPr lang="en-US" sz="2000" dirty="0"/>
              <a:t>factories. As shall be seen, these sweatshops still exist, and in addition to the meager salaries</a:t>
            </a:r>
          </a:p>
          <a:p>
            <a:r>
              <a:rPr lang="en-US" sz="2000" dirty="0"/>
              <a:t>paid to workers, accidents still occur today.</a:t>
            </a:r>
          </a:p>
          <a:p>
            <a:endParaRPr lang="en-US" sz="2000" dirty="0"/>
          </a:p>
          <a:p>
            <a:r>
              <a:rPr lang="en-US" sz="2000" dirty="0"/>
              <a:t>Watch the the Ric Burns, Documentary: </a:t>
            </a:r>
            <a:r>
              <a:rPr lang="en-US" sz="2000" i="1" dirty="0"/>
              <a:t>New York, Episode 4: Power and People</a:t>
            </a:r>
            <a:r>
              <a:rPr lang="en-US" sz="2000" dirty="0"/>
              <a:t>, from the </a:t>
            </a:r>
          </a:p>
          <a:p>
            <a:r>
              <a:rPr lang="en-US" sz="2000" dirty="0"/>
              <a:t>1-hour-10-minute mark until the 1-hour thirty-six-minute mark. </a:t>
            </a:r>
            <a:r>
              <a:rPr lang="en-US" sz="2000" dirty="0">
                <a:latin typeface="Cambria" panose="02040503050406030204" pitchFamily="18" charset="0"/>
              </a:rPr>
              <a:t>The link is on the page that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lists the assignments for the week.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D3D84-E325-7242-BD9E-BF124A2C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293" y="1380441"/>
            <a:ext cx="3933885" cy="2627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A52C3-B23A-4F45-B678-063BB6CCBD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530" y="1380441"/>
            <a:ext cx="3048949" cy="2627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8D4DD-8D9A-984D-96E6-ADBDA8FFEF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992" y="1380441"/>
            <a:ext cx="3519257" cy="26277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F7C94EB-48A8-904D-ADCC-33267DAED2FA}"/>
              </a:ext>
            </a:extLst>
          </p:cNvPr>
          <p:cNvSpPr/>
          <p:nvPr/>
        </p:nvSpPr>
        <p:spPr>
          <a:xfrm>
            <a:off x="384128" y="6042992"/>
            <a:ext cx="978408" cy="298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566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>
            <a:extLst>
              <a:ext uri="{FF2B5EF4-FFF2-40B4-BE49-F238E27FC236}">
                <a16:creationId xmlns:a16="http://schemas.microsoft.com/office/drawing/2014/main" id="{FB26ACC0-4DD0-1C47-A643-C85D233C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192" y="1899633"/>
            <a:ext cx="2061218" cy="293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4">
            <a:extLst>
              <a:ext uri="{FF2B5EF4-FFF2-40B4-BE49-F238E27FC236}">
                <a16:creationId xmlns:a16="http://schemas.microsoft.com/office/drawing/2014/main" id="{D44850CE-BF56-624F-BFAD-6F64CC30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590" y="2027478"/>
            <a:ext cx="2242215" cy="280304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Text Box 5">
            <a:extLst>
              <a:ext uri="{FF2B5EF4-FFF2-40B4-BE49-F238E27FC236}">
                <a16:creationId xmlns:a16="http://schemas.microsoft.com/office/drawing/2014/main" id="{A6341255-586F-2C40-9253-58910B2E4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6" y="3105834"/>
            <a:ext cx="14704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b="1" dirty="0">
                <a:latin typeface="Cambria" panose="02040503050406030204" pitchFamily="18" charset="0"/>
              </a:rPr>
              <a:t>Jacob A. Riis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x-none" b="1" dirty="0">
                <a:latin typeface="Cambria" panose="02040503050406030204" pitchFamily="18" charset="0"/>
              </a:rPr>
              <a:t>1849 - 1914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97A19F-F18C-754C-AAD0-0B3B6A05DBF0}"/>
              </a:ext>
            </a:extLst>
          </p:cNvPr>
          <p:cNvSpPr txBox="1"/>
          <p:nvPr/>
        </p:nvSpPr>
        <p:spPr>
          <a:xfrm>
            <a:off x="2552791" y="356288"/>
            <a:ext cx="75436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Jacob Riis, </a:t>
            </a:r>
            <a:r>
              <a:rPr lang="en-US" sz="3600" b="1" i="1" dirty="0">
                <a:latin typeface="Cambria" panose="02040503050406030204" pitchFamily="18" charset="0"/>
              </a:rPr>
              <a:t>How the Other Half Lives</a:t>
            </a:r>
          </a:p>
          <a:p>
            <a:pPr algn="ctr"/>
            <a:r>
              <a:rPr lang="en-US" sz="2800" b="1" i="1" dirty="0">
                <a:latin typeface="Cambria" panose="02040503050406030204" pitchFamily="18" charset="0"/>
              </a:rPr>
              <a:t>“A picture is worth a thousand words.”</a:t>
            </a:r>
          </a:p>
          <a:p>
            <a:pPr algn="ctr"/>
            <a:r>
              <a:rPr lang="en-US" sz="2800" b="1" i="1" dirty="0">
                <a:latin typeface="Cambria" panose="02040503050406030204" pitchFamily="18" charset="0"/>
              </a:rPr>
              <a:t>The faces of Poverty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93C84-F798-3B4E-AEB6-C09C27D1C7F2}"/>
              </a:ext>
            </a:extLst>
          </p:cNvPr>
          <p:cNvSpPr txBox="1"/>
          <p:nvPr/>
        </p:nvSpPr>
        <p:spPr>
          <a:xfrm>
            <a:off x="1659835" y="5527101"/>
            <a:ext cx="952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Watch the the Ric Burns, Documentary: </a:t>
            </a:r>
            <a:r>
              <a:rPr lang="en-US" sz="2000" i="1" dirty="0">
                <a:latin typeface="Cambria" panose="02040503050406030204" pitchFamily="18" charset="0"/>
              </a:rPr>
              <a:t>New York, Episode 3: How the Other Half Lives. </a:t>
            </a:r>
          </a:p>
          <a:p>
            <a:r>
              <a:rPr lang="en-US" sz="2000" dirty="0">
                <a:latin typeface="Cambria" panose="02040503050406030204" pitchFamily="18" charset="0"/>
              </a:rPr>
              <a:t>The link is on the page that lists the assignments for the week.</a:t>
            </a: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CCE82C4-0B32-9A48-9098-FD17FD12557E}"/>
              </a:ext>
            </a:extLst>
          </p:cNvPr>
          <p:cNvSpPr/>
          <p:nvPr/>
        </p:nvSpPr>
        <p:spPr>
          <a:xfrm>
            <a:off x="529687" y="5731958"/>
            <a:ext cx="978408" cy="2981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2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7A19F-F18C-754C-AAD0-0B3B6A05DBF0}"/>
              </a:ext>
            </a:extLst>
          </p:cNvPr>
          <p:cNvSpPr txBox="1"/>
          <p:nvPr/>
        </p:nvSpPr>
        <p:spPr>
          <a:xfrm>
            <a:off x="2552791" y="356288"/>
            <a:ext cx="754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Jacob Riis, </a:t>
            </a:r>
            <a:r>
              <a:rPr lang="en-US" sz="3600" b="1" i="1" dirty="0">
                <a:latin typeface="Cambria" panose="02040503050406030204" pitchFamily="18" charset="0"/>
              </a:rPr>
              <a:t>How the Other Half Lives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D636D7-E89F-1347-BDCE-63008E5A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2794" y="1691159"/>
            <a:ext cx="3950688" cy="444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5CB8A44-3DF9-4A42-A947-3714D5C0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934" y="1790013"/>
            <a:ext cx="5457568" cy="44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444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7A19F-F18C-754C-AAD0-0B3B6A05DBF0}"/>
              </a:ext>
            </a:extLst>
          </p:cNvPr>
          <p:cNvSpPr txBox="1"/>
          <p:nvPr/>
        </p:nvSpPr>
        <p:spPr>
          <a:xfrm>
            <a:off x="2552791" y="356288"/>
            <a:ext cx="754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Jacob Riis, </a:t>
            </a:r>
            <a:r>
              <a:rPr lang="en-US" sz="3600" b="1" i="1" dirty="0">
                <a:latin typeface="Cambria" panose="02040503050406030204" pitchFamily="18" charset="0"/>
              </a:rPr>
              <a:t>How the Other Half Lives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37EF04-19CB-B043-BD2C-DF1F7447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280" y="1790013"/>
            <a:ext cx="5551438" cy="444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41AE470-600F-394E-94EA-8CC188023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0927" y="1790013"/>
            <a:ext cx="3353355" cy="434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340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7A19F-F18C-754C-AAD0-0B3B6A05DBF0}"/>
              </a:ext>
            </a:extLst>
          </p:cNvPr>
          <p:cNvSpPr txBox="1"/>
          <p:nvPr/>
        </p:nvSpPr>
        <p:spPr>
          <a:xfrm>
            <a:off x="2552791" y="356288"/>
            <a:ext cx="754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Jacob Riis, </a:t>
            </a:r>
            <a:r>
              <a:rPr lang="en-US" sz="3600" b="1" i="1" dirty="0">
                <a:latin typeface="Cambria" panose="02040503050406030204" pitchFamily="18" charset="0"/>
              </a:rPr>
              <a:t>How the Other Half Lives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4CAB7C-FBC9-644A-ABB8-179B49D8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324" y="1760802"/>
            <a:ext cx="5136676" cy="4108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91699E0-F22F-2342-9811-09C1C816E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25" y="1774111"/>
            <a:ext cx="5170099" cy="409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43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>
            <a:extLst>
              <a:ext uri="{FF2B5EF4-FFF2-40B4-BE49-F238E27FC236}">
                <a16:creationId xmlns:a16="http://schemas.microsoft.com/office/drawing/2014/main" id="{66414EA8-C41D-0444-9472-92B9E01F6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955" y="204109"/>
            <a:ext cx="2640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x-none" sz="3600" b="1" dirty="0">
                <a:latin typeface="Cambria" panose="02040503050406030204" pitchFamily="18" charset="0"/>
              </a:rPr>
              <a:t>Child Labor</a:t>
            </a:r>
          </a:p>
        </p:txBody>
      </p:sp>
      <p:pic>
        <p:nvPicPr>
          <p:cNvPr id="153603" name="Picture 3">
            <a:extLst>
              <a:ext uri="{FF2B5EF4-FFF2-40B4-BE49-F238E27FC236}">
                <a16:creationId xmlns:a16="http://schemas.microsoft.com/office/drawing/2014/main" id="{9E4D80AD-2FA0-644E-B69B-A895837E7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437" y="1423002"/>
            <a:ext cx="4197178" cy="496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68410ABF-D7EA-344E-8567-20F70153C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9" y="2119271"/>
            <a:ext cx="4128694" cy="32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No fledgling feeds the father-bird!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No chicken feeds the hen!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No kitten </a:t>
            </a:r>
            <a:r>
              <a:rPr lang="en-US" altLang="x-none" sz="2000" dirty="0" err="1">
                <a:latin typeface="Cambria" panose="02040503050406030204" pitchFamily="18" charset="0"/>
              </a:rPr>
              <a:t>mouses</a:t>
            </a:r>
            <a:r>
              <a:rPr lang="en-US" altLang="x-none" sz="2000" dirty="0">
                <a:latin typeface="Cambria" panose="02040503050406030204" pitchFamily="18" charset="0"/>
              </a:rPr>
              <a:t> for the cat - 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This glory is for men.</a:t>
            </a:r>
          </a:p>
          <a:p>
            <a:pPr>
              <a:lnSpc>
                <a:spcPct val="115000"/>
              </a:lnSpc>
              <a:defRPr/>
            </a:pPr>
            <a:endParaRPr lang="en-US" altLang="x-none" sz="2000" dirty="0">
              <a:latin typeface="Cambria" panose="02040503050406030204" pitchFamily="18" charset="0"/>
            </a:endParaRP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We are the Wisest, Strongest, Race - 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Loud may our praise be sung!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The only animal alive</a:t>
            </a:r>
          </a:p>
          <a:p>
            <a:pPr>
              <a:lnSpc>
                <a:spcPct val="115000"/>
              </a:lnSpc>
              <a:defRPr/>
            </a:pPr>
            <a:r>
              <a:rPr lang="en-US" altLang="x-none" sz="2000" dirty="0">
                <a:latin typeface="Cambria" panose="02040503050406030204" pitchFamily="18" charset="0"/>
              </a:rPr>
              <a:t>That lives upon its young!</a:t>
            </a: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9E9F0F70-1ABC-764F-9026-A5300BB91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84340"/>
            <a:ext cx="30134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x-none" sz="1400" dirty="0">
                <a:latin typeface="Cambria" panose="02040503050406030204" pitchFamily="18" charset="0"/>
              </a:rPr>
              <a:t>Reprinted from </a:t>
            </a:r>
            <a:r>
              <a:rPr lang="en-US" altLang="x-none" sz="1400" i="1" dirty="0">
                <a:latin typeface="Cambria" panose="02040503050406030204" pitchFamily="18" charset="0"/>
              </a:rPr>
              <a:t>Poems of Child Labor</a:t>
            </a:r>
            <a:r>
              <a:rPr lang="en-US" altLang="x-none" sz="1400" dirty="0">
                <a:latin typeface="Cambria" panose="02040503050406030204" pitchFamily="18" charset="0"/>
              </a:rPr>
              <a:t>,</a:t>
            </a:r>
          </a:p>
          <a:p>
            <a:pPr>
              <a:defRPr/>
            </a:pPr>
            <a:r>
              <a:rPr lang="en-US" altLang="x-none" sz="1400" dirty="0">
                <a:latin typeface="Cambria" panose="02040503050406030204" pitchFamily="18" charset="0"/>
              </a:rPr>
              <a:t>NCLC Publication 316, p. 18.</a:t>
            </a:r>
          </a:p>
        </p:txBody>
      </p:sp>
    </p:spTree>
    <p:extLst>
      <p:ext uri="{BB962C8B-B14F-4D97-AF65-F5344CB8AC3E}">
        <p14:creationId xmlns:p14="http://schemas.microsoft.com/office/powerpoint/2010/main" val="2379762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1394</Words>
  <Application>Microsoft Macintosh PowerPoint</Application>
  <PresentationFormat>Widescreen</PresentationFormat>
  <Paragraphs>248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Cambria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Stern</dc:creator>
  <cp:lastModifiedBy>Larry Stern</cp:lastModifiedBy>
  <cp:revision>3</cp:revision>
  <dcterms:created xsi:type="dcterms:W3CDTF">2020-04-12T16:32:24Z</dcterms:created>
  <dcterms:modified xsi:type="dcterms:W3CDTF">2020-04-12T16:46:06Z</dcterms:modified>
</cp:coreProperties>
</file>