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559" r:id="rId2"/>
    <p:sldId id="558" r:id="rId3"/>
    <p:sldId id="555" r:id="rId4"/>
    <p:sldId id="569" r:id="rId5"/>
    <p:sldId id="552" r:id="rId6"/>
    <p:sldId id="556" r:id="rId7"/>
    <p:sldId id="557" r:id="rId8"/>
    <p:sldId id="560" r:id="rId9"/>
    <p:sldId id="514" r:id="rId10"/>
    <p:sldId id="515" r:id="rId11"/>
    <p:sldId id="517" r:id="rId12"/>
    <p:sldId id="501" r:id="rId13"/>
    <p:sldId id="502" r:id="rId14"/>
    <p:sldId id="286" r:id="rId15"/>
    <p:sldId id="287" r:id="rId16"/>
    <p:sldId id="505" r:id="rId17"/>
    <p:sldId id="291" r:id="rId18"/>
    <p:sldId id="282" r:id="rId19"/>
    <p:sldId id="496" r:id="rId20"/>
    <p:sldId id="561" r:id="rId21"/>
    <p:sldId id="575" r:id="rId22"/>
    <p:sldId id="574" r:id="rId23"/>
    <p:sldId id="497" r:id="rId24"/>
    <p:sldId id="498" r:id="rId25"/>
    <p:sldId id="570" r:id="rId26"/>
    <p:sldId id="508" r:id="rId27"/>
    <p:sldId id="510" r:id="rId28"/>
    <p:sldId id="509" r:id="rId29"/>
    <p:sldId id="511" r:id="rId30"/>
    <p:sldId id="512" r:id="rId31"/>
    <p:sldId id="513" r:id="rId32"/>
    <p:sldId id="566" r:id="rId33"/>
    <p:sldId id="567" r:id="rId34"/>
    <p:sldId id="568" r:id="rId35"/>
    <p:sldId id="563" r:id="rId36"/>
    <p:sldId id="270" r:id="rId37"/>
    <p:sldId id="572" r:id="rId38"/>
    <p:sldId id="571" r:id="rId39"/>
    <p:sldId id="261" r:id="rId40"/>
    <p:sldId id="263" r:id="rId41"/>
    <p:sldId id="259" r:id="rId42"/>
    <p:sldId id="260" r:id="rId43"/>
    <p:sldId id="5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3"/>
    <p:restoredTop sz="96327"/>
  </p:normalViewPr>
  <p:slideViewPr>
    <p:cSldViewPr snapToGrid="0" snapToObjects="1">
      <p:cViewPr varScale="1">
        <p:scale>
          <a:sx n="139" d="100"/>
          <a:sy n="139" d="100"/>
        </p:scale>
        <p:origin x="176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D1205-3A9C-C24F-9139-971F49001B16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3C638-C373-6748-8971-E3ED368F2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8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Income and especially wealth are divided unequally in U.S. society.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Sources: Income data from U.S. Census Bureau (2016); wealth data based on Wolff (2014) and author estimates.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D6722-9B4D-4E29-B226-C325925A8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95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This map shows the median household income in the more than 3,000 counties that make up the United States for the year 2015. 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The richest counties, shown in the darker shades of green, are not spread randomly across the country. 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Nor are the poorest U.S. counties, which are shown in lightest shades. 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Looking at the map, what patterns do you see the distribution of wealth and poverty across the United States? 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What can you say about wealth and poverty in urban and rural areas?</a:t>
            </a:r>
          </a:p>
          <a:p>
            <a:pPr marL="171450" indent="-171450">
              <a:buFontTx/>
              <a:buChar char="•"/>
            </a:pPr>
            <a:r>
              <a:rPr lang="en-US" dirty="0">
                <a:ea typeface="ＭＳ Ｐゴシック" pitchFamily="34" charset="-128"/>
              </a:rPr>
              <a:t>Source: U.S. Census Bureau (2016).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8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gap between high-income and low-income families is wider today than it was in 1980.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Source: U.S. Census Bureau (2016).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6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5F0C-BFB3-BB48-9D5D-8882891B4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BD4A9-3AA8-3B46-A6F1-A73195AC8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F5428-D305-0947-90BE-527E1946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5C08-1D42-044E-8CAC-A09AACC8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5835-E822-2A41-A258-16467B0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6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3508-47FF-094F-9D0E-20A2AD9E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5AE8D-D405-3241-A6E0-C323A0C38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3811-64E9-2B4D-A919-048BCBE3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75637-BC4E-444F-AD47-603E9B8B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FA70F-1E01-8D40-BB6B-2D096EBB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9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49B43-2F32-2F41-9334-4FE2A28E4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7D395-18D3-EB47-BA55-1CF5BB660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90A07-2151-B942-9CB8-9095BD72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56DC2-510F-8047-87D0-1537A12C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4831F-863F-764B-8509-A08B7ABF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2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F040-3315-464F-A1DF-DC15CB59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D56EE-3C4A-0346-B2AC-AB39643B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22DF5-60E0-D64D-8216-056B764D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80B4D-6AA3-4646-A259-04E7DA3D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6DA4A-71B4-1141-9061-D95C0ACB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BC8D-AE57-F647-B890-0A058EF3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5DD59-455B-194B-ACEF-1CF520881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6378E-F8F3-EF45-9647-9E478A30F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14B5-41C1-8F42-B28A-3B465FDD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4607-C752-5C45-9CA5-235E0D0A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7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0D9E7-88EB-3A4D-BEC9-5749C0B1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557A-4314-1A40-94E2-B42A088FF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82DD9-3A4B-3944-8C47-D830EE1C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D7B8B-4002-2842-8A2C-4DE56BDB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E398-4C53-A24B-9C08-C6D50711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934D4-F249-E045-90B7-CB75D6F8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5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FBB3C-9894-7342-96BE-DD00B724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114C1-885C-6246-BF85-E875E6AE7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8770-8355-2345-A8CE-EA7DEAC5D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81066-FE41-4249-9ACA-91FB090CC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B3BF-6213-A746-91F3-EF978E8B1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448E68-C5A8-7D47-B921-81507341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EFD9F7-D310-8340-8B80-C1E699C1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68F56-270E-B64F-8B2C-3D9FE240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6329-F068-C544-80E3-0F28C92B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24A622-8355-184E-A75F-BF18FC20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3F144-EBA9-044E-9022-3077B11B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5AECF-CC52-1940-B484-573D17E5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6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40C1D-440F-0242-8171-930364E5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785B7-2165-5149-AB2B-E2CB9335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15589-2B60-4747-BA46-020E33D4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2F76-CABD-0248-A2EB-6DB988E5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712EE-76F9-6948-8B63-2ACB25B9B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433333-BF11-314F-9A37-B1548CF4C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F13E8-0922-9D4D-ACDE-8EF65BB7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E9B5-B1A1-F74F-8059-4F5B2727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D4508-B704-904E-B250-ECF95CB97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8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23E3-1CD0-964F-889C-A8478B63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32417-2542-F24E-9B6D-D38A631F6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F98A7-B63C-C245-B24A-387EE12EE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B3107-F44B-2844-9D0D-15AEB6E1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5D4BB-AC88-6E4B-8F6B-A7D2F177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D2152-F9A4-6146-8BDB-D83F8805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38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BED88-5938-3D4D-84B4-1A1D6A7C0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CF81F-2663-344C-8B0F-BCEDE94A4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5547E-8A5F-4440-9BBB-0C76A3099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C63D8-521B-BC4B-B9EB-9015F8A8DA0A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D18A5-CAC3-B744-A564-7052EA7B4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9968-11A8-734B-AAE4-424F65B7B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145A-9BC2-934A-BDD2-CBA06B55D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playspent.org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71AA1-636B-DA4B-BA1E-8DBBA9915304}"/>
              </a:ext>
            </a:extLst>
          </p:cNvPr>
          <p:cNvSpPr txBox="1"/>
          <p:nvPr/>
        </p:nvSpPr>
        <p:spPr>
          <a:xfrm>
            <a:off x="1894337" y="525295"/>
            <a:ext cx="840332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Poverty and Inequality in </a:t>
            </a:r>
          </a:p>
          <a:p>
            <a:pPr algn="ctr"/>
            <a:r>
              <a:rPr lang="en-US" sz="5400" b="1" dirty="0"/>
              <a:t>the United States &amp; Texas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What the Numbers Tell Us</a:t>
            </a:r>
          </a:p>
          <a:p>
            <a:pPr algn="ctr"/>
            <a:r>
              <a:rPr lang="en-US" sz="5400" b="1" dirty="0"/>
              <a:t>&amp; the Costs of Being Poor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E7033-1128-3741-85F3-568148CEEC5A}"/>
              </a:ext>
            </a:extLst>
          </p:cNvPr>
          <p:cNvSpPr txBox="1"/>
          <p:nvPr/>
        </p:nvSpPr>
        <p:spPr>
          <a:xfrm>
            <a:off x="909807" y="5657671"/>
            <a:ext cx="9795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© 2020, Professor Larry Stern, Department of Sociology, Collin College</a:t>
            </a:r>
          </a:p>
          <a:p>
            <a:pPr algn="ctr"/>
            <a:r>
              <a:rPr lang="en-US" dirty="0"/>
              <a:t>All material on this PowerPoint presentation is for Collin College class use only. Any unauthorized </a:t>
            </a:r>
          </a:p>
          <a:p>
            <a:pPr algn="ctr"/>
            <a:r>
              <a:rPr lang="en-US" dirty="0"/>
              <a:t>duplication or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88533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U.S. shows the median household income of different counties in 2013.&#10;The details of the map are as follows:&#10;The variation in median household income in 2013 is as follows:&#10;• High ( dollars81,129 and over): noted in few regions in North Dakota, Colorado, Washington DC, New Jersey, New Hampshire, Washington,  California, Utah, Texas&#10;• Above average ( dollars64,285 to  dollars81,128): Some regions of Nevada, Alaska, Utah, Wyoming, North Dakota, Texas&#10;• Average ( dollars45,808 to  dollars64,284): Majority of regions in Alaska, California, Nevada, Oregon, Washington, Wyoming, South Dakota, Minnesota, Nebraska, Kansas, Oklahoma, Illinois, Wisconsin, Indiana, Ohio, New York, Vermont, New Hampshire, Florida, Kansas&#10;• Below average ( dollars38,140 to  dollars45,807): Majority of regions is New Mexico, Missouri, Arkansas, Mississippi, Texas, Louisiana, Alabama, Tennessee, Georgia, South Carolina, Kentucky, West Virginia, Ohio&#10;• Low ( dollars22,894 to  dollars38,139): Majority of regions is New Mexico, Missouri, Arkansas, Mississippi, Texas, Louisiana, Alabama, Tennessee, Georgia, South Carolina, Kentucky, West Virginia, Ohio">
            <a:extLst>
              <a:ext uri="{FF2B5EF4-FFF2-40B4-BE49-F238E27FC236}">
                <a16:creationId xmlns:a16="http://schemas.microsoft.com/office/drawing/2014/main" id="{F98786C8-49FA-430C-A723-907C265C1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26" y="1192416"/>
            <a:ext cx="7428087" cy="4473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IN" sz="3600" b="1" dirty="0"/>
              <a:t>Household Income across the United States, 2015</a:t>
            </a:r>
          </a:p>
        </p:txBody>
      </p:sp>
    </p:spTree>
    <p:extLst>
      <p:ext uri="{BB962C8B-B14F-4D97-AF65-F5344CB8AC3E}">
        <p14:creationId xmlns:p14="http://schemas.microsoft.com/office/powerpoint/2010/main" val="71634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BA218-89BC-45EC-8930-D220158B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6" y="0"/>
            <a:ext cx="10313505" cy="146102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Mean Annual Income, U.S. Families, 1980–2015 (in 2015 dollars, adjusted for inflation)</a:t>
            </a:r>
          </a:p>
        </p:txBody>
      </p:sp>
      <p:pic>
        <p:nvPicPr>
          <p:cNvPr id="4" name="Picture 3" descr="A graph shows the mean annual income, U.S. families, 1980– 2015.&#10;&#10;The details of the graph are as follows:&#10;The x-axis shows years from 1980 to 2015 in increments of 5. The y-axis shows income from 0 to 225,000 in increments of 25000. The graph shows the following results:&#10;• Highest 20 percent: in 1980, it was recorded at about 130000 dollars from where it increased and peaked at over 225000 in 2015.&#10;• Second 20 percent: in 1980, it was recorded at about 80000 dollars from where it increased and peaked to 105000 in 2015.&#10;• Third 20 percent: in 1980, it was recorded at about 55000 dollars from where it increased and peaked to 73000 in 2015.&#10;• Fourth 20 percent: in 1980, it was recorded at about 40000 dollars from where it increased and peaked to 45000 in 2000, and was last recorded at 40000 in 2015.&#10;• Lowest 20 percent: in 1980, it was recorded at about 20000 dollars and remained constant with slight variations till 2015.">
            <a:extLst>
              <a:ext uri="{FF2B5EF4-FFF2-40B4-BE49-F238E27FC236}">
                <a16:creationId xmlns:a16="http://schemas.microsoft.com/office/drawing/2014/main" id="{2689523F-143A-4E34-B00C-F0CF7E6D09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75" y="1568226"/>
            <a:ext cx="3409121" cy="49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2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86A97067-FE3D-D241-9BD1-041779DC6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4627" y="935862"/>
            <a:ext cx="8065713" cy="363972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TextBox 1">
            <a:extLst>
              <a:ext uri="{FF2B5EF4-FFF2-40B4-BE49-F238E27FC236}">
                <a16:creationId xmlns:a16="http://schemas.microsoft.com/office/drawing/2014/main" id="{1E696052-187B-0748-A559-7CEDA0A1B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10" y="4842499"/>
            <a:ext cx="109441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Income disparities have become so pronounced that America’s top 10 percent now average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more than nine times as much income as the bottom 90 percent. Americans in the top 1 percent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average even higher: they average over 40 times more income than the bottom 90 percent.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But that gap pales in comparison to the divide between the nation’s top 0.1 percent and everyone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j-lt"/>
                <a:cs typeface="Times New Roman" panose="02020603050405020304" pitchFamily="18" charset="0"/>
              </a:rPr>
              <a:t>else. Americans at this lofty level are taking in over 198 times the income of the bottom 90 percent.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F5E08-D382-A645-9203-B29495452148}"/>
              </a:ext>
            </a:extLst>
          </p:cNvPr>
          <p:cNvSpPr txBox="1"/>
          <p:nvPr/>
        </p:nvSpPr>
        <p:spPr>
          <a:xfrm>
            <a:off x="1570383" y="5665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CDCAA-D26D-A74E-8BE3-1D432B8D8ED5}"/>
              </a:ext>
            </a:extLst>
          </p:cNvPr>
          <p:cNvSpPr txBox="1"/>
          <p:nvPr/>
        </p:nvSpPr>
        <p:spPr>
          <a:xfrm>
            <a:off x="2490445" y="75048"/>
            <a:ext cx="7025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Average Income in the U.S., 2015</a:t>
            </a:r>
          </a:p>
        </p:txBody>
      </p:sp>
    </p:spTree>
    <p:extLst>
      <p:ext uri="{BB962C8B-B14F-4D97-AF65-F5344CB8AC3E}">
        <p14:creationId xmlns:p14="http://schemas.microsoft.com/office/powerpoint/2010/main" val="411975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99ECF87F-37E7-3742-A0F5-95C73AA72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6916" y="1401419"/>
            <a:ext cx="7859307" cy="38066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Box 2">
            <a:extLst>
              <a:ext uri="{FF2B5EF4-FFF2-40B4-BE49-F238E27FC236}">
                <a16:creationId xmlns:a16="http://schemas.microsoft.com/office/drawing/2014/main" id="{A7D9D005-F68D-FE4B-9B0A-613716D3F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30" y="5345250"/>
            <a:ext cx="9951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top 1 percent of America’s income earners have more than doubled their share of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nation’s income since the middle of the 20th century. American top 1 percent incomes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peaked in the late 1920s, right before the onset of the Great Depression.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401BC-B009-7649-B5DB-346DF592F666}"/>
              </a:ext>
            </a:extLst>
          </p:cNvPr>
          <p:cNvSpPr txBox="1"/>
          <p:nvPr/>
        </p:nvSpPr>
        <p:spPr>
          <a:xfrm>
            <a:off x="689904" y="187180"/>
            <a:ext cx="108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Share of All Income Earned by the Richest 1% </a:t>
            </a:r>
            <a:br>
              <a:rPr lang="en-US" sz="3600" b="1" dirty="0"/>
            </a:br>
            <a:r>
              <a:rPr lang="en-US" sz="2400" b="1" dirty="0"/>
              <a:t>1913–2015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87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F2723BF4-6225-9A42-841A-2A4F6C68A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1678" y="1401417"/>
            <a:ext cx="6440556" cy="308210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TextBox 2">
            <a:extLst>
              <a:ext uri="{FF2B5EF4-FFF2-40B4-BE49-F238E27FC236}">
                <a16:creationId xmlns:a16="http://schemas.microsoft.com/office/drawing/2014/main" id="{A704ADC9-6A88-3245-BF91-7AEC0E4A9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309" y="4590015"/>
            <a:ext cx="996138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Inequality in America is growing, even at the top. The nation’s highest 0.01 percent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income-earners have, over recent decades, seen their incomes rise much faster than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rest of the top 1 percent. Incomes in this top 0.01 percent increased 7.5 times between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1973 and 2007, from 0.8 percent to an all-time high of 6 percent. The Great Recession 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2008 did dampen this top 0.01 percent share, but only momentarily. The upward surge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top 0.01 percent has resumed.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78880-1FAC-C44D-B713-6227A6907593}"/>
              </a:ext>
            </a:extLst>
          </p:cNvPr>
          <p:cNvSpPr txBox="1"/>
          <p:nvPr/>
        </p:nvSpPr>
        <p:spPr>
          <a:xfrm>
            <a:off x="401668" y="296575"/>
            <a:ext cx="111937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Share of All Income Earned by the Richest .01% </a:t>
            </a:r>
            <a:br>
              <a:rPr lang="en-US" sz="3600" b="1" dirty="0"/>
            </a:br>
            <a:r>
              <a:rPr lang="en-US" sz="2400" b="1" dirty="0"/>
              <a:t>1913–2015</a:t>
            </a:r>
          </a:p>
        </p:txBody>
      </p:sp>
    </p:spTree>
    <p:extLst>
      <p:ext uri="{BB962C8B-B14F-4D97-AF65-F5344CB8AC3E}">
        <p14:creationId xmlns:p14="http://schemas.microsoft.com/office/powerpoint/2010/main" val="3541718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21F9E777-4DD1-C849-B689-9EFC80F1E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2383" y="1187612"/>
            <a:ext cx="7367234" cy="35732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extBox 2">
            <a:extLst>
              <a:ext uri="{FF2B5EF4-FFF2-40B4-BE49-F238E27FC236}">
                <a16:creationId xmlns:a16="http://schemas.microsoft.com/office/drawing/2014/main" id="{C57B3C4F-99C8-7647-BE81-BB585599F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96" y="4833456"/>
            <a:ext cx="104626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1990s saw the annual incomes of the ultra rich explode in size. Between 1992 and 2002,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400 highest incomes reported to the Internal Revenue Service more than doubled, even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after the collapse of the </a:t>
            </a:r>
            <a:r>
              <a:rPr lang="en-US" altLang="en-US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dot.com</a:t>
            </a: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bubble in 2000. In the early 21st century, the economic boom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driven by the real estate bubble would more than triple top 400 average incomes before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2008 economic collapse.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E2AD56-3F71-6544-AD42-38120D9C2A19}"/>
              </a:ext>
            </a:extLst>
          </p:cNvPr>
          <p:cNvSpPr txBox="1"/>
          <p:nvPr/>
        </p:nvSpPr>
        <p:spPr>
          <a:xfrm>
            <a:off x="1579138" y="99391"/>
            <a:ext cx="86136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Average Income of Top 400 U.S. Earners </a:t>
            </a:r>
          </a:p>
          <a:p>
            <a:pPr algn="ctr"/>
            <a:r>
              <a:rPr lang="en-US" sz="2400" b="1" dirty="0"/>
              <a:t>1992 – 2014 </a:t>
            </a:r>
          </a:p>
        </p:txBody>
      </p:sp>
    </p:spTree>
    <p:extLst>
      <p:ext uri="{BB962C8B-B14F-4D97-AF65-F5344CB8AC3E}">
        <p14:creationId xmlns:p14="http://schemas.microsoft.com/office/powerpoint/2010/main" val="825038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22809B2C-2872-4A40-9B92-9A0957DF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6" y="552004"/>
            <a:ext cx="6647467" cy="36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4FB0964E-5723-7648-9EEE-19C57CA79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4" y="4471255"/>
            <a:ext cx="107235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Congressional Budget Office defines after-tax income as “before-tax income minus federal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taxes.” After taxes, top 1 percent incomes are increasing even faster than before taxes. Before-tax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income growth for the top 1 percent has averaged 186.8 percent since 1979. The after-tax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increase: 192.2 percent. A progressive tax system should function to narrow income gaps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between the affluent and everyone else. Over recent decades, America’s tax system has not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narrowed.</a:t>
            </a:r>
          </a:p>
        </p:txBody>
      </p:sp>
    </p:spTree>
    <p:extLst>
      <p:ext uri="{BB962C8B-B14F-4D97-AF65-F5344CB8AC3E}">
        <p14:creationId xmlns:p14="http://schemas.microsoft.com/office/powerpoint/2010/main" val="190510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>
            <a:extLst>
              <a:ext uri="{FF2B5EF4-FFF2-40B4-BE49-F238E27FC236}">
                <a16:creationId xmlns:a16="http://schemas.microsoft.com/office/drawing/2014/main" id="{3202D850-3766-BD46-80C3-36AC549E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026" y="550985"/>
            <a:ext cx="6972799" cy="38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2">
            <a:extLst>
              <a:ext uri="{FF2B5EF4-FFF2-40B4-BE49-F238E27FC236}">
                <a16:creationId xmlns:a16="http://schemas.microsoft.com/office/drawing/2014/main" id="{54128A9D-006E-C646-9815-A940813D9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629" y="4742108"/>
            <a:ext cx="97597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 the United States today, unions have a much smaller economic presence than they did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decades ago. With unions playing a smaller economic role, the gap between worker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CEO pay was eight times larger in 2016 than in 1980.</a:t>
            </a:r>
          </a:p>
        </p:txBody>
      </p:sp>
    </p:spTree>
    <p:extLst>
      <p:ext uri="{BB962C8B-B14F-4D97-AF65-F5344CB8AC3E}">
        <p14:creationId xmlns:p14="http://schemas.microsoft.com/office/powerpoint/2010/main" val="557416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1">
            <a:extLst>
              <a:ext uri="{FF2B5EF4-FFF2-40B4-BE49-F238E27FC236}">
                <a16:creationId xmlns:a16="http://schemas.microsoft.com/office/drawing/2014/main" id="{664702E0-86E5-CA4C-A261-B5CFE3F7D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217" y="4971620"/>
            <a:ext cx="948484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Productivity has increased at a relatively consistent rate since 1948. But the wages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American workers have not, since the 1970s, kept up with this rising productivity.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Worker hourly compensation has flat-lined since the mid-1970s, increasing just 19.1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percent from 1979 to 2013, while worker productivity has increased 132.9 percent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over the same time period.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5AA19B3F-6054-9A42-9AD9-C0464F9B8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9177" y="1441174"/>
            <a:ext cx="7169126" cy="342077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4BBE9-3FBD-524C-A609-1A38D99451FE}"/>
              </a:ext>
            </a:extLst>
          </p:cNvPr>
          <p:cNvSpPr txBox="1"/>
          <p:nvPr/>
        </p:nvSpPr>
        <p:spPr>
          <a:xfrm>
            <a:off x="1827120" y="109330"/>
            <a:ext cx="8904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Relationship Between Productivity and a </a:t>
            </a:r>
          </a:p>
          <a:p>
            <a:pPr algn="ctr"/>
            <a:r>
              <a:rPr lang="en-US" sz="3600" b="1" dirty="0"/>
              <a:t>“Typical Worker’s” Wages, 1948 – 2014 </a:t>
            </a:r>
          </a:p>
        </p:txBody>
      </p:sp>
    </p:spTree>
    <p:extLst>
      <p:ext uri="{BB962C8B-B14F-4D97-AF65-F5344CB8AC3E}">
        <p14:creationId xmlns:p14="http://schemas.microsoft.com/office/powerpoint/2010/main" val="23880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07B6D3BB-87FE-8B48-8F35-93F579002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5416" y="1391479"/>
            <a:ext cx="5611859" cy="450242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AAD1D4-B82F-DB42-89AC-481311D6C097}"/>
              </a:ext>
            </a:extLst>
          </p:cNvPr>
          <p:cNvSpPr txBox="1"/>
          <p:nvPr/>
        </p:nvSpPr>
        <p:spPr>
          <a:xfrm>
            <a:off x="413428" y="1773202"/>
            <a:ext cx="562198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that during times of economic prosperity, </a:t>
            </a:r>
          </a:p>
          <a:p>
            <a:r>
              <a:rPr lang="en-US" dirty="0"/>
              <a:t>the top marginal rate – the rate imposed on our </a:t>
            </a:r>
          </a:p>
          <a:p>
            <a:r>
              <a:rPr lang="en-US" dirty="0"/>
              <a:t>wealthiest citizens, was much higher than it is </a:t>
            </a:r>
          </a:p>
          <a:p>
            <a:r>
              <a:rPr lang="en-US" dirty="0"/>
              <a:t>today – and the wealthy argue that raising taxes</a:t>
            </a:r>
          </a:p>
          <a:p>
            <a:r>
              <a:rPr lang="en-US" dirty="0"/>
              <a:t>will “hurt” the economy – even though the economy </a:t>
            </a:r>
          </a:p>
          <a:p>
            <a:r>
              <a:rPr lang="en-US" dirty="0"/>
              <a:t>flourished with much higher rates:</a:t>
            </a:r>
          </a:p>
          <a:p>
            <a:endParaRPr lang="en-US" dirty="0"/>
          </a:p>
          <a:p>
            <a:r>
              <a:rPr lang="en-US" dirty="0"/>
              <a:t>1950 – 1964 = the tax rate was 90%</a:t>
            </a:r>
          </a:p>
          <a:p>
            <a:r>
              <a:rPr lang="en-US" dirty="0"/>
              <a:t>1964 – 1981 = the tax rate was 70%</a:t>
            </a:r>
          </a:p>
          <a:p>
            <a:r>
              <a:rPr lang="en-US" dirty="0"/>
              <a:t>1981 – 1986 = the tax rate was 50% (the Reagan years)</a:t>
            </a:r>
          </a:p>
          <a:p>
            <a:endParaRPr lang="en-US" dirty="0"/>
          </a:p>
          <a:p>
            <a:r>
              <a:rPr lang="en-US" dirty="0"/>
              <a:t>Corporate tax rates from 1950 until ~1985 was</a:t>
            </a:r>
          </a:p>
          <a:p>
            <a:r>
              <a:rPr lang="en-US" dirty="0"/>
              <a:t>roughly 50% . . .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61DA8-A7BD-A545-B6B0-117DBC9CAB45}"/>
              </a:ext>
            </a:extLst>
          </p:cNvPr>
          <p:cNvSpPr txBox="1"/>
          <p:nvPr/>
        </p:nvSpPr>
        <p:spPr>
          <a:xfrm>
            <a:off x="2375453" y="89165"/>
            <a:ext cx="8060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Top Marginal Tax Rates: 1916 – 2010 </a:t>
            </a:r>
          </a:p>
        </p:txBody>
      </p:sp>
    </p:spTree>
    <p:extLst>
      <p:ext uri="{BB962C8B-B14F-4D97-AF65-F5344CB8AC3E}">
        <p14:creationId xmlns:p14="http://schemas.microsoft.com/office/powerpoint/2010/main" val="370708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CBCB95C-8F78-6D43-90C7-02E9E41DAB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631" y="1022528"/>
            <a:ext cx="6577677" cy="5741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FB963-563C-F349-BA3F-B5E0C45DE4EA}"/>
              </a:ext>
            </a:extLst>
          </p:cNvPr>
          <p:cNvSpPr txBox="1"/>
          <p:nvPr/>
        </p:nvSpPr>
        <p:spPr>
          <a:xfrm>
            <a:off x="2989385" y="234461"/>
            <a:ext cx="665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Poverty Rates in the U.S. , 2019</a:t>
            </a:r>
          </a:p>
        </p:txBody>
      </p:sp>
    </p:spTree>
    <p:extLst>
      <p:ext uri="{BB962C8B-B14F-4D97-AF65-F5344CB8AC3E}">
        <p14:creationId xmlns:p14="http://schemas.microsoft.com/office/powerpoint/2010/main" val="63544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7A2BC-D489-9041-B3AB-99B6B51D3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66" y="602974"/>
            <a:ext cx="5499652" cy="54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9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BACC15-959D-3040-B634-CC3EBCCF7804}"/>
              </a:ext>
            </a:extLst>
          </p:cNvPr>
          <p:cNvSpPr txBox="1"/>
          <p:nvPr/>
        </p:nvSpPr>
        <p:spPr>
          <a:xfrm>
            <a:off x="1124712" y="246888"/>
            <a:ext cx="9651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Why are Some People Rich, and Others Poor?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4BE5A-9BE0-1F41-971E-DE7DA25CF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46" y="1977545"/>
            <a:ext cx="5590475" cy="31165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5C67F-9CE6-4742-A681-3918328333FA}"/>
              </a:ext>
            </a:extLst>
          </p:cNvPr>
          <p:cNvSpPr txBox="1"/>
          <p:nvPr/>
        </p:nvSpPr>
        <p:spPr>
          <a:xfrm>
            <a:off x="1847337" y="592195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226BA-C1A8-FC43-BF90-071D0C3B3F28}"/>
              </a:ext>
            </a:extLst>
          </p:cNvPr>
          <p:cNvSpPr txBox="1"/>
          <p:nvPr/>
        </p:nvSpPr>
        <p:spPr>
          <a:xfrm>
            <a:off x="625048" y="1319825"/>
            <a:ext cx="563179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Large majorities of Democrats and Democratic-</a:t>
            </a:r>
          </a:p>
          <a:p>
            <a:r>
              <a:rPr lang="en-US" sz="2000" dirty="0"/>
              <a:t>leaning independents say advantages in life </a:t>
            </a:r>
          </a:p>
          <a:p>
            <a:r>
              <a:rPr lang="en-US" sz="2000" dirty="0"/>
              <a:t>have more to do with why someone is rich </a:t>
            </a:r>
          </a:p>
          <a:p>
            <a:r>
              <a:rPr lang="en-US" sz="2000" dirty="0"/>
              <a:t>(82%) and that having faced more obstacles </a:t>
            </a:r>
          </a:p>
          <a:p>
            <a:r>
              <a:rPr lang="en-US" sz="2000" dirty="0"/>
              <a:t>has more to do with why someone is poor (86%).</a:t>
            </a:r>
          </a:p>
          <a:p>
            <a:endParaRPr lang="en-US" sz="2000" dirty="0"/>
          </a:p>
          <a:p>
            <a:r>
              <a:rPr lang="en-US" sz="2000" dirty="0"/>
              <a:t>Opinions among Republicans and Republican </a:t>
            </a:r>
          </a:p>
          <a:p>
            <a:r>
              <a:rPr lang="en-US" sz="2000" dirty="0"/>
              <a:t>leaners are more divided: 53% say hard work </a:t>
            </a:r>
          </a:p>
          <a:p>
            <a:r>
              <a:rPr lang="en-US" sz="2000" dirty="0"/>
              <a:t>has more to do with why a person is rich, while </a:t>
            </a:r>
          </a:p>
          <a:p>
            <a:r>
              <a:rPr lang="en-US" sz="2000" dirty="0"/>
              <a:t>45% say it is because they have more advantages. </a:t>
            </a:r>
          </a:p>
          <a:p>
            <a:r>
              <a:rPr lang="en-US" sz="2000" dirty="0"/>
              <a:t>In views of why a person is poor, 55% of </a:t>
            </a:r>
          </a:p>
          <a:p>
            <a:r>
              <a:rPr lang="en-US" sz="2000" dirty="0"/>
              <a:t>Republicans say it is more because they have </a:t>
            </a:r>
          </a:p>
          <a:p>
            <a:r>
              <a:rPr lang="en-US" sz="2000" dirty="0"/>
              <a:t>faced obstacles most others have not, while 42% </a:t>
            </a:r>
          </a:p>
          <a:p>
            <a:r>
              <a:rPr lang="en-US" sz="2000" dirty="0"/>
              <a:t>say it is more because they have not worked as </a:t>
            </a:r>
          </a:p>
          <a:p>
            <a:r>
              <a:rPr lang="en-US" sz="2000" dirty="0"/>
              <a:t>hard as most others</a:t>
            </a:r>
          </a:p>
        </p:txBody>
      </p:sp>
    </p:spTree>
    <p:extLst>
      <p:ext uri="{BB962C8B-B14F-4D97-AF65-F5344CB8AC3E}">
        <p14:creationId xmlns:p14="http://schemas.microsoft.com/office/powerpoint/2010/main" val="282306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0B1BD-EFA9-ED4E-8AF9-3B9C5457BB4B}"/>
              </a:ext>
            </a:extLst>
          </p:cNvPr>
          <p:cNvSpPr txBox="1"/>
          <p:nvPr/>
        </p:nvSpPr>
        <p:spPr>
          <a:xfrm>
            <a:off x="1918018" y="713679"/>
            <a:ext cx="7642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The Costs of Being Poor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A5F8F-DF65-EB49-A52E-653B3B3C51DA}"/>
              </a:ext>
            </a:extLst>
          </p:cNvPr>
          <p:cNvSpPr txBox="1"/>
          <p:nvPr/>
        </p:nvSpPr>
        <p:spPr>
          <a:xfrm>
            <a:off x="1061008" y="1743116"/>
            <a:ext cx="1040990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Poor Pay More: see the article by </a:t>
            </a:r>
            <a:r>
              <a:rPr lang="en-US" sz="2000" dirty="0" err="1">
                <a:latin typeface="Cambria" panose="02040503050406030204" pitchFamily="18" charset="0"/>
              </a:rPr>
              <a:t>DeNeen</a:t>
            </a:r>
            <a:r>
              <a:rPr lang="en-US" sz="2000" dirty="0">
                <a:latin typeface="Cambria" panose="02040503050406030204" pitchFamily="18" charset="0"/>
              </a:rPr>
              <a:t> L. Brown, “The High Cost of Poverty: Why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Poor Pay More,” </a:t>
            </a:r>
            <a:r>
              <a:rPr lang="en-US" sz="2000" i="1" dirty="0">
                <a:latin typeface="Cambria" panose="02040503050406030204" pitchFamily="18" charset="0"/>
              </a:rPr>
              <a:t>Washington Post</a:t>
            </a:r>
            <a:r>
              <a:rPr lang="en-US" sz="2000" dirty="0">
                <a:latin typeface="Cambria" panose="02040503050406030204" pitchFamily="18" charset="0"/>
              </a:rPr>
              <a:t>, May 18, 2009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Play the game  </a:t>
            </a:r>
            <a:r>
              <a:rPr lang="en-US" sz="2000" dirty="0">
                <a:latin typeface="Cambria" panose="02040503050406030204" pitchFamily="18" charset="0"/>
                <a:hlinkClick r:id="rId2"/>
              </a:rPr>
              <a:t>Spent</a:t>
            </a:r>
            <a:r>
              <a:rPr lang="en-US" sz="2000" dirty="0">
                <a:latin typeface="Cambria" panose="02040503050406030204" pitchFamily="18" charset="0"/>
              </a:rPr>
              <a:t>. It is a web-based interactive game that puts you in the position of</a:t>
            </a:r>
          </a:p>
          <a:p>
            <a:r>
              <a:rPr lang="en-US" sz="2000" dirty="0">
                <a:latin typeface="Cambria" panose="02040503050406030204" pitchFamily="18" charset="0"/>
              </a:rPr>
              <a:t>being down to your last $1,000. It’s just you and your elementary-school-age-child.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You have just lost your house (the fact that you previously owned a home meant that you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were middle to upper –middle class before the recession hit. You need to find a job and a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place to live – and to survive the month.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You will see that in order to make it through the month you will often have to choose between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two “bad” alternatives. In some instances you will have to do things that violate your morals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your values.  And if you do have some money left over at the end of the month, don’t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Forget that your rent is due the next day . . . </a:t>
            </a: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63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EACC014D-4012-1848-9CA4-8B9457D6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504" y="1451763"/>
            <a:ext cx="6042991" cy="498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899E7-BA54-EB4E-AEB9-085DDC5EC735}"/>
              </a:ext>
            </a:extLst>
          </p:cNvPr>
          <p:cNvSpPr txBox="1"/>
          <p:nvPr/>
        </p:nvSpPr>
        <p:spPr>
          <a:xfrm>
            <a:off x="606287" y="38924"/>
            <a:ext cx="1060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Over the past four decades, the federal minimum </a:t>
            </a:r>
          </a:p>
          <a:p>
            <a:pPr algn="ctr"/>
            <a:r>
              <a:rPr lang="en-US" sz="3600" b="1" dirty="0"/>
              <a:t>wage has lost value and purchasing power</a:t>
            </a:r>
          </a:p>
        </p:txBody>
      </p:sp>
    </p:spTree>
    <p:extLst>
      <p:ext uri="{BB962C8B-B14F-4D97-AF65-F5344CB8AC3E}">
        <p14:creationId xmlns:p14="http://schemas.microsoft.com/office/powerpoint/2010/main" val="921622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MCD-BUDGET.png">
            <a:extLst>
              <a:ext uri="{FF2B5EF4-FFF2-40B4-BE49-F238E27FC236}">
                <a16:creationId xmlns:a16="http://schemas.microsoft.com/office/drawing/2014/main" id="{4F56658B-ACD3-514C-A4B9-6A872408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3667" y="1195434"/>
            <a:ext cx="5093942" cy="519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2B236-A32D-9549-9258-808B1EC2C584}"/>
              </a:ext>
            </a:extLst>
          </p:cNvPr>
          <p:cNvSpPr txBox="1"/>
          <p:nvPr/>
        </p:nvSpPr>
        <p:spPr>
          <a:xfrm>
            <a:off x="857963" y="238539"/>
            <a:ext cx="10476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Brochure Distributed to Workers by McDonalds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EC56F5-04D7-444C-AFA6-DCCAB344DCC6}"/>
              </a:ext>
            </a:extLst>
          </p:cNvPr>
          <p:cNvSpPr txBox="1"/>
          <p:nvPr/>
        </p:nvSpPr>
        <p:spPr>
          <a:xfrm>
            <a:off x="1013791" y="2084132"/>
            <a:ext cx="536730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two brief articles discussing this that</a:t>
            </a:r>
          </a:p>
          <a:p>
            <a:r>
              <a:rPr lang="en-US" dirty="0"/>
              <a:t>are listed on the required readings page:</a:t>
            </a:r>
          </a:p>
          <a:p>
            <a:endParaRPr lang="en-US" dirty="0"/>
          </a:p>
          <a:p>
            <a:r>
              <a:rPr lang="en-US" dirty="0"/>
              <a:t>Jordan </a:t>
            </a:r>
            <a:r>
              <a:rPr lang="en-US" dirty="0" err="1"/>
              <a:t>Weissmann</a:t>
            </a:r>
            <a:r>
              <a:rPr lang="en-US" dirty="0"/>
              <a:t>, “McDonald's Can't Figure </a:t>
            </a:r>
          </a:p>
          <a:p>
            <a:r>
              <a:rPr lang="en-US" dirty="0"/>
              <a:t>Out How Its Workers Survive on Minimum Wage,” </a:t>
            </a:r>
          </a:p>
          <a:p>
            <a:r>
              <a:rPr lang="en-US" i="1" dirty="0"/>
              <a:t>The Atlantic</a:t>
            </a:r>
            <a:r>
              <a:rPr lang="en-US" dirty="0"/>
              <a:t>, July 16, 2013</a:t>
            </a:r>
          </a:p>
          <a:p>
            <a:endParaRPr lang="en-US" dirty="0"/>
          </a:p>
          <a:p>
            <a:r>
              <a:rPr lang="en-US" dirty="0"/>
              <a:t>Timothy B. Lee, “That McDonald’s budget people are </a:t>
            </a:r>
          </a:p>
          <a:p>
            <a:r>
              <a:rPr lang="en-US" dirty="0"/>
              <a:t>making fun of isn’t cruel. It’s realistic.” </a:t>
            </a:r>
          </a:p>
          <a:p>
            <a:r>
              <a:rPr lang="en-US" i="1" dirty="0"/>
              <a:t>The Washington Post</a:t>
            </a:r>
            <a:r>
              <a:rPr lang="en-US" dirty="0"/>
              <a:t>, July 16, 2013 at 2:37 p.m. CDT</a:t>
            </a:r>
          </a:p>
        </p:txBody>
      </p:sp>
    </p:spTree>
    <p:extLst>
      <p:ext uri="{BB962C8B-B14F-4D97-AF65-F5344CB8AC3E}">
        <p14:creationId xmlns:p14="http://schemas.microsoft.com/office/powerpoint/2010/main" val="3395696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4EA83B-BF87-584E-8AD4-4BF1A0C6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65" y="526773"/>
            <a:ext cx="7719628" cy="57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33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>
            <a:extLst>
              <a:ext uri="{FF2B5EF4-FFF2-40B4-BE49-F238E27FC236}">
                <a16:creationId xmlns:a16="http://schemas.microsoft.com/office/drawing/2014/main" id="{97BC9581-C5E7-1643-8010-B869194F1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019" y="1027598"/>
            <a:ext cx="4204009" cy="54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090500-759C-3F40-ADB5-73964D4804D6}"/>
              </a:ext>
            </a:extLst>
          </p:cNvPr>
          <p:cNvSpPr txBox="1"/>
          <p:nvPr/>
        </p:nvSpPr>
        <p:spPr>
          <a:xfrm>
            <a:off x="2392203" y="210970"/>
            <a:ext cx="699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Fair-Market Cost of Housing</a:t>
            </a:r>
          </a:p>
        </p:txBody>
      </p:sp>
    </p:spTree>
    <p:extLst>
      <p:ext uri="{BB962C8B-B14F-4D97-AF65-F5344CB8AC3E}">
        <p14:creationId xmlns:p14="http://schemas.microsoft.com/office/powerpoint/2010/main" val="4216158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5" name="Picture 2">
            <a:extLst>
              <a:ext uri="{FF2B5EF4-FFF2-40B4-BE49-F238E27FC236}">
                <a16:creationId xmlns:a16="http://schemas.microsoft.com/office/drawing/2014/main" id="{483FE93F-D73C-5A4A-B75F-5311D4FA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026" y="445848"/>
            <a:ext cx="7720288" cy="596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296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>
            <a:extLst>
              <a:ext uri="{FF2B5EF4-FFF2-40B4-BE49-F238E27FC236}">
                <a16:creationId xmlns:a16="http://schemas.microsoft.com/office/drawing/2014/main" id="{0095A9CB-F456-844E-A018-A2DF5997C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244" y="415487"/>
            <a:ext cx="8117855" cy="627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745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3" name="Picture 2">
            <a:extLst>
              <a:ext uri="{FF2B5EF4-FFF2-40B4-BE49-F238E27FC236}">
                <a16:creationId xmlns:a16="http://schemas.microsoft.com/office/drawing/2014/main" id="{1F1DE648-7F48-0445-AE8A-BF3F94C1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3930" y="491933"/>
            <a:ext cx="7601021" cy="587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54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1AFEC-21E4-EF44-96D5-F112D54ED4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022" y="1182757"/>
            <a:ext cx="7011004" cy="51357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2FE544-62FE-0041-AAF2-33466D1B99D3}"/>
              </a:ext>
            </a:extLst>
          </p:cNvPr>
          <p:cNvSpPr txBox="1"/>
          <p:nvPr/>
        </p:nvSpPr>
        <p:spPr>
          <a:xfrm>
            <a:off x="2297912" y="153911"/>
            <a:ext cx="717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Federal Poverty Guidelines, 2020</a:t>
            </a:r>
          </a:p>
        </p:txBody>
      </p:sp>
    </p:spTree>
    <p:extLst>
      <p:ext uri="{BB962C8B-B14F-4D97-AF65-F5344CB8AC3E}">
        <p14:creationId xmlns:p14="http://schemas.microsoft.com/office/powerpoint/2010/main" val="3022637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>
            <a:extLst>
              <a:ext uri="{FF2B5EF4-FFF2-40B4-BE49-F238E27FC236}">
                <a16:creationId xmlns:a16="http://schemas.microsoft.com/office/drawing/2014/main" id="{6818CB30-D202-BC4A-99D9-F09885B1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2226" y="653235"/>
            <a:ext cx="7183577" cy="555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133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1" name="Picture 2">
            <a:extLst>
              <a:ext uri="{FF2B5EF4-FFF2-40B4-BE49-F238E27FC236}">
                <a16:creationId xmlns:a16="http://schemas.microsoft.com/office/drawing/2014/main" id="{D8A3AAD1-D66B-514A-9EC9-A2EFAE9B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905" y="465050"/>
            <a:ext cx="7670592" cy="59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915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35F02-3B65-E44A-BB11-925654A78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933" y="1754326"/>
            <a:ext cx="4486107" cy="4798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B5FC4-542A-D843-9E8D-1D0025D03F71}"/>
              </a:ext>
            </a:extLst>
          </p:cNvPr>
          <p:cNvSpPr txBox="1"/>
          <p:nvPr/>
        </p:nvSpPr>
        <p:spPr>
          <a:xfrm>
            <a:off x="1492239" y="0"/>
            <a:ext cx="92075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Editorial Opinion, “The Companies Putting </a:t>
            </a:r>
          </a:p>
          <a:p>
            <a:r>
              <a:rPr lang="en-US" sz="3600" b="1" dirty="0"/>
              <a:t>Profits Ahead of Public Health,” </a:t>
            </a:r>
            <a:r>
              <a:rPr lang="en-US" sz="3600" b="1" i="1" dirty="0"/>
              <a:t>The New </a:t>
            </a:r>
          </a:p>
          <a:p>
            <a:r>
              <a:rPr lang="en-US" sz="3600" b="1" i="1" dirty="0"/>
              <a:t>York Times</a:t>
            </a:r>
            <a:r>
              <a:rPr lang="en-US" sz="3600" b="1" dirty="0"/>
              <a:t>, March 14,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0CB55-CB43-FB41-8119-34254FA71EDE}"/>
              </a:ext>
            </a:extLst>
          </p:cNvPr>
          <p:cNvSpPr txBox="1"/>
          <p:nvPr/>
        </p:nvSpPr>
        <p:spPr>
          <a:xfrm>
            <a:off x="1492239" y="2295939"/>
            <a:ext cx="48577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“As the Coronavirus spreads, the public </a:t>
            </a:r>
          </a:p>
          <a:p>
            <a:r>
              <a:rPr lang="en-US" sz="2000" dirty="0"/>
              <a:t>interest requires employers to abandon </a:t>
            </a:r>
          </a:p>
          <a:p>
            <a:r>
              <a:rPr lang="en-US" sz="2000" dirty="0"/>
              <a:t>their longstanding resistance to paid </a:t>
            </a:r>
          </a:p>
          <a:p>
            <a:r>
              <a:rPr lang="en-US" sz="2000" dirty="0"/>
              <a:t>sick leave.”</a:t>
            </a:r>
          </a:p>
          <a:p>
            <a:endParaRPr lang="en-US" sz="2000" dirty="0"/>
          </a:p>
          <a:p>
            <a:r>
              <a:rPr lang="en-US" sz="2000" dirty="0"/>
              <a:t>This chart indicates the estimated number </a:t>
            </a:r>
          </a:p>
          <a:p>
            <a:r>
              <a:rPr lang="en-US" sz="2000" dirty="0"/>
              <a:t>of workers in retail, food and hospitality, </a:t>
            </a:r>
          </a:p>
          <a:p>
            <a:r>
              <a:rPr lang="en-US" sz="2000" dirty="0"/>
              <a:t>and grocery that are without paid sick</a:t>
            </a:r>
          </a:p>
          <a:p>
            <a:r>
              <a:rPr lang="en-US" sz="2000" dirty="0"/>
              <a:t>leave.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24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0A98B-E1A7-0B4F-8538-275E465519C7}"/>
              </a:ext>
            </a:extLst>
          </p:cNvPr>
          <p:cNvSpPr txBox="1"/>
          <p:nvPr/>
        </p:nvSpPr>
        <p:spPr>
          <a:xfrm>
            <a:off x="606287" y="208722"/>
            <a:ext cx="10729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Paid Sick Leave: The Consequences of Social Class</a:t>
            </a:r>
          </a:p>
          <a:p>
            <a:pPr algn="ctr"/>
            <a:r>
              <a:rPr lang="en-US" sz="2400" b="1" i="1" dirty="0"/>
              <a:t>Pew Research Center, </a:t>
            </a:r>
            <a:r>
              <a:rPr lang="en-US" sz="2400" b="1" dirty="0"/>
              <a:t>March 12,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00995-A5EF-DA41-8B07-86AC08519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3101" y="1455265"/>
            <a:ext cx="3932959" cy="49075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FF7155-9F59-5D45-9422-DB6C6F70705F}"/>
              </a:ext>
            </a:extLst>
          </p:cNvPr>
          <p:cNvSpPr txBox="1"/>
          <p:nvPr/>
        </p:nvSpPr>
        <p:spPr>
          <a:xfrm>
            <a:off x="675861" y="1862321"/>
            <a:ext cx="649915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According to the federal Bureau of Labor Statistics, </a:t>
            </a:r>
          </a:p>
          <a:p>
            <a:r>
              <a:rPr lang="en-US" sz="2000" dirty="0"/>
              <a:t>24% of U.S. civilian workers, or roughly 33.6 million</a:t>
            </a:r>
          </a:p>
          <a:p>
            <a:r>
              <a:rPr lang="en-US" sz="2000" dirty="0"/>
              <a:t>people, do not have access to paid sick leave.</a:t>
            </a:r>
          </a:p>
          <a:p>
            <a:endParaRPr lang="en-US" sz="2000" dirty="0"/>
          </a:p>
          <a:p>
            <a:r>
              <a:rPr lang="en-US" sz="2000" dirty="0"/>
              <a:t>As seen in this chart, paid sick leave, while nearly </a:t>
            </a:r>
          </a:p>
          <a:p>
            <a:r>
              <a:rPr lang="en-US" sz="2000" dirty="0"/>
              <a:t>universal at the upper ends of the wage distribution, </a:t>
            </a:r>
          </a:p>
          <a:p>
            <a:r>
              <a:rPr lang="en-US" sz="2000" dirty="0"/>
              <a:t>becomes scarcer the less money one makes. For instance, </a:t>
            </a:r>
          </a:p>
          <a:p>
            <a:r>
              <a:rPr lang="en-US" sz="2000" dirty="0"/>
              <a:t>92% of workers in the top quarter of earnings (meaning </a:t>
            </a:r>
          </a:p>
          <a:p>
            <a:r>
              <a:rPr lang="en-US" sz="2000" dirty="0"/>
              <a:t>hourly wages greater than $32.21) have access to some </a:t>
            </a:r>
          </a:p>
          <a:p>
            <a:r>
              <a:rPr lang="en-US" sz="2000" dirty="0"/>
              <a:t>form of paid sick leave, versus only 51% of workers </a:t>
            </a:r>
          </a:p>
          <a:p>
            <a:r>
              <a:rPr lang="en-US" sz="2000" dirty="0"/>
              <a:t>earning wages in the lowest quarter ($13.80 or less). </a:t>
            </a:r>
          </a:p>
          <a:p>
            <a:r>
              <a:rPr lang="en-US" sz="2000" dirty="0"/>
              <a:t>Among the lowest-earning tenth – those whose wages </a:t>
            </a:r>
          </a:p>
          <a:p>
            <a:r>
              <a:rPr lang="en-US" sz="2000" dirty="0"/>
              <a:t>are $10.80 an hour or less – just 31% have paid sick leave.</a:t>
            </a:r>
          </a:p>
        </p:txBody>
      </p:sp>
    </p:spTree>
    <p:extLst>
      <p:ext uri="{BB962C8B-B14F-4D97-AF65-F5344CB8AC3E}">
        <p14:creationId xmlns:p14="http://schemas.microsoft.com/office/powerpoint/2010/main" val="3803398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0A98B-E1A7-0B4F-8538-275E465519C7}"/>
              </a:ext>
            </a:extLst>
          </p:cNvPr>
          <p:cNvSpPr txBox="1"/>
          <p:nvPr/>
        </p:nvSpPr>
        <p:spPr>
          <a:xfrm>
            <a:off x="606287" y="208722"/>
            <a:ext cx="10729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Paid Sick Leave: The Consequences of Social Class</a:t>
            </a:r>
          </a:p>
          <a:p>
            <a:pPr algn="ctr"/>
            <a:r>
              <a:rPr lang="en-US" sz="2400" b="1" i="1" dirty="0"/>
              <a:t>Pew Research Center, </a:t>
            </a:r>
            <a:r>
              <a:rPr lang="en-US" sz="2400" b="1" dirty="0"/>
              <a:t>March 12,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F7155-9F59-5D45-9422-DB6C6F70705F}"/>
              </a:ext>
            </a:extLst>
          </p:cNvPr>
          <p:cNvSpPr txBox="1"/>
          <p:nvPr/>
        </p:nvSpPr>
        <p:spPr>
          <a:xfrm>
            <a:off x="606287" y="2130678"/>
            <a:ext cx="57342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U.S., only 12 states and the District of </a:t>
            </a:r>
          </a:p>
          <a:p>
            <a:r>
              <a:rPr lang="en-US" sz="2000" dirty="0"/>
              <a:t>Columbia currently require employers to provide</a:t>
            </a:r>
          </a:p>
          <a:p>
            <a:r>
              <a:rPr lang="en-US" sz="2000" dirty="0"/>
              <a:t>paid sick leave to their workers.</a:t>
            </a:r>
          </a:p>
          <a:p>
            <a:endParaRPr lang="en-US" sz="2000" dirty="0"/>
          </a:p>
          <a:p>
            <a:r>
              <a:rPr lang="en-US" sz="2000" dirty="0"/>
              <a:t>For more information, i.e., how access to sick leave </a:t>
            </a:r>
          </a:p>
          <a:p>
            <a:r>
              <a:rPr lang="en-US" sz="2000" dirty="0"/>
              <a:t>varies by occupation, read Drew </a:t>
            </a:r>
            <a:r>
              <a:rPr lang="en-US" sz="2000" dirty="0" err="1"/>
              <a:t>Desilver</a:t>
            </a:r>
            <a:r>
              <a:rPr lang="en-US" sz="2000" dirty="0"/>
              <a:t>, “As </a:t>
            </a:r>
          </a:p>
          <a:p>
            <a:r>
              <a:rPr lang="en-US" sz="2000" dirty="0"/>
              <a:t>coronavirus spreads, which U.S. workers have </a:t>
            </a:r>
          </a:p>
          <a:p>
            <a:r>
              <a:rPr lang="en-US" sz="2000" dirty="0"/>
              <a:t>paid sick leave – and which don’t?” on reading list.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B1B0F-34B0-0647-A2C3-5DC3F4274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644" y="1590841"/>
            <a:ext cx="4497512" cy="46902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5792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699513-222E-4241-9574-CE455EAE0C89}"/>
              </a:ext>
            </a:extLst>
          </p:cNvPr>
          <p:cNvSpPr txBox="1"/>
          <p:nvPr/>
        </p:nvSpPr>
        <p:spPr>
          <a:xfrm>
            <a:off x="779640" y="173254"/>
            <a:ext cx="106327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Widening Gap between the Rich and the Poor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</a:rPr>
              <a:t>“The rich get richer and the poor get (relatively) poorer.”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6B85A-0BF4-2E45-B0DF-0D750917383B}"/>
              </a:ext>
            </a:extLst>
          </p:cNvPr>
          <p:cNvSpPr txBox="1"/>
          <p:nvPr/>
        </p:nvSpPr>
        <p:spPr>
          <a:xfrm>
            <a:off x="1010652" y="2223435"/>
            <a:ext cx="100376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Access to Resources and Opportunities: Often it is not </a:t>
            </a:r>
            <a:r>
              <a:rPr lang="en-US" sz="2000" i="1" dirty="0">
                <a:latin typeface="Cambria" panose="02040503050406030204" pitchFamily="18" charset="0"/>
              </a:rPr>
              <a:t>what</a:t>
            </a:r>
            <a:r>
              <a:rPr lang="en-US" sz="2000" dirty="0">
                <a:latin typeface="Cambria" panose="02040503050406030204" pitchFamily="18" charset="0"/>
              </a:rPr>
              <a:t> you know, but </a:t>
            </a:r>
            <a:r>
              <a:rPr lang="en-US" sz="2000" i="1" dirty="0">
                <a:latin typeface="Cambria" panose="02040503050406030204" pitchFamily="18" charset="0"/>
              </a:rPr>
              <a:t>who </a:t>
            </a:r>
            <a:r>
              <a:rPr lang="en-US" sz="2000" dirty="0">
                <a:latin typeface="Cambria" panose="02040503050406030204" pitchFamily="18" charset="0"/>
              </a:rPr>
              <a:t>you know.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 Accumulation of Advantages and Disadvantages: How should rewards be distributed?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In a meritocratic manner whereby rewards are dispensed to those who “earn it” –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to those that perform the best according to rules that are evenly applied to all?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	Or by favoritism?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 Poor Pay More: see the article by </a:t>
            </a:r>
            <a:r>
              <a:rPr lang="en-US" sz="2000" dirty="0" err="1">
                <a:latin typeface="Cambria" panose="02040503050406030204" pitchFamily="18" charset="0"/>
              </a:rPr>
              <a:t>DeNeen</a:t>
            </a:r>
            <a:r>
              <a:rPr lang="en-US" sz="2000" dirty="0">
                <a:latin typeface="Cambria" panose="02040503050406030204" pitchFamily="18" charset="0"/>
              </a:rPr>
              <a:t> L. Brown, “The High Cost of Poverty: Why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Poor Pay More,” </a:t>
            </a:r>
            <a:r>
              <a:rPr lang="en-US" sz="2000" i="1" dirty="0">
                <a:latin typeface="Cambria" panose="02040503050406030204" pitchFamily="18" charset="0"/>
              </a:rPr>
              <a:t>Washington Post</a:t>
            </a:r>
            <a:r>
              <a:rPr lang="en-US" sz="2000" dirty="0">
                <a:latin typeface="Cambria" panose="02040503050406030204" pitchFamily="18" charset="0"/>
              </a:rPr>
              <a:t>, May 18, 2009</a:t>
            </a:r>
          </a:p>
          <a:p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535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DB2EB-2861-8E4B-AB0C-10A5824AA847}"/>
              </a:ext>
            </a:extLst>
          </p:cNvPr>
          <p:cNvSpPr txBox="1"/>
          <p:nvPr/>
        </p:nvSpPr>
        <p:spPr>
          <a:xfrm>
            <a:off x="1354766" y="981602"/>
            <a:ext cx="101747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average Factory Worker salary in USA is $25,350 per year or $13 per hour.  This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barely gets a family of four up to the poverty level which is $25,100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Entry level positions start at $18,525 per year, while most experienced workers make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up to $43,095 per year.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Yet here is how factory workers are portrayed to the public in “stock photographs” – worker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camaraderie and workers and bosses working together as one big happy family.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6616AEC-3F47-F24E-B83C-304236987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23549"/>
            <a:ext cx="898003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F27CD-AF56-984E-9374-C2C7B7851D70}"/>
              </a:ext>
            </a:extLst>
          </p:cNvPr>
          <p:cNvSpPr txBox="1"/>
          <p:nvPr/>
        </p:nvSpPr>
        <p:spPr>
          <a:xfrm>
            <a:off x="1354766" y="258417"/>
            <a:ext cx="94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Factory Worker Salaries in the United States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71A58-F06A-DF42-B7D3-5F379A2A8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1" y="3647380"/>
            <a:ext cx="4036331" cy="2696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08A16-D475-6E4B-A453-C7078E823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59" y="3647380"/>
            <a:ext cx="4047518" cy="26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24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DB2EB-2861-8E4B-AB0C-10A5824AA847}"/>
              </a:ext>
            </a:extLst>
          </p:cNvPr>
          <p:cNvSpPr txBox="1"/>
          <p:nvPr/>
        </p:nvSpPr>
        <p:spPr>
          <a:xfrm>
            <a:off x="1354766" y="981602"/>
            <a:ext cx="101747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average Factory Worker salary in USA is $25,350 per year or $13 per hour.  This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barely gets a family of four up to the poverty level which is $25,100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Entry level positions start at $18,525 per year, while most experienced workers make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up to $43,095 per year.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Yet here is how factory workers are portrayed to the public in “stock photographs” – worker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camaraderie and workers and bosses working together as one big happy family.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6616AEC-3F47-F24E-B83C-304236987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23549"/>
            <a:ext cx="898003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F27CD-AF56-984E-9374-C2C7B7851D70}"/>
              </a:ext>
            </a:extLst>
          </p:cNvPr>
          <p:cNvSpPr txBox="1"/>
          <p:nvPr/>
        </p:nvSpPr>
        <p:spPr>
          <a:xfrm>
            <a:off x="1354766" y="258417"/>
            <a:ext cx="94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Factory Worker Salaries in the United States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5130D-6ABB-0A49-99D8-02FA0A82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1" y="3647380"/>
            <a:ext cx="3774778" cy="2696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BC41E-54E0-7745-BA7F-D1AF8AE45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47380"/>
            <a:ext cx="404622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5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DB2EB-2861-8E4B-AB0C-10A5824AA847}"/>
              </a:ext>
            </a:extLst>
          </p:cNvPr>
          <p:cNvSpPr txBox="1"/>
          <p:nvPr/>
        </p:nvSpPr>
        <p:spPr>
          <a:xfrm>
            <a:off x="1354766" y="981602"/>
            <a:ext cx="101747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average Factory Worker salary in USA is $25,350 per year or $13 per hour.  This</a:t>
            </a:r>
          </a:p>
          <a:p>
            <a:r>
              <a:rPr lang="en-US" sz="2000" dirty="0">
                <a:latin typeface="Cambria" panose="02040503050406030204" pitchFamily="18" charset="0"/>
              </a:rPr>
              <a:t>barely gets a family of four up to the poverty level which is $25,100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Entry level positions start at $18,525 per year, while most experienced workers make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up to $43,095 per year.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Yet here is how factory workers are portrayed to the public in “stock photographs” – worker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camaraderie and workers and bosses working together as one big happy family.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6616AEC-3F47-F24E-B83C-304236987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723549"/>
            <a:ext cx="898003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F27CD-AF56-984E-9374-C2C7B7851D70}"/>
              </a:ext>
            </a:extLst>
          </p:cNvPr>
          <p:cNvSpPr txBox="1"/>
          <p:nvPr/>
        </p:nvSpPr>
        <p:spPr>
          <a:xfrm>
            <a:off x="1354766" y="258417"/>
            <a:ext cx="948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Factory Worker Salaries in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E45C6-5B62-6840-BDB4-4E829CDC1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977" y="3674711"/>
            <a:ext cx="4003407" cy="2668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BCC5AC-2705-754E-B296-6B7C1E10F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64" y="3674710"/>
            <a:ext cx="4003409" cy="26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3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C68B4-E2D7-F04A-ADED-D1BCF5CBE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201" y="1664663"/>
            <a:ext cx="4916727" cy="3274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0F4F1-A041-AB43-977C-7A87FCE3CA87}"/>
              </a:ext>
            </a:extLst>
          </p:cNvPr>
          <p:cNvSpPr txBox="1"/>
          <p:nvPr/>
        </p:nvSpPr>
        <p:spPr>
          <a:xfrm>
            <a:off x="3297631" y="95003"/>
            <a:ext cx="5925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36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Savar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 Building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Dhaka District, Bangladesh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April 24, 2013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779D7-61EF-D242-973E-183BAEBB67C6}"/>
              </a:ext>
            </a:extLst>
          </p:cNvPr>
          <p:cNvSpPr txBox="1"/>
          <p:nvPr/>
        </p:nvSpPr>
        <p:spPr>
          <a:xfrm>
            <a:off x="901782" y="5035138"/>
            <a:ext cx="107462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Oversea sweatshop factory used by American companies as a source of cheap labor, collapses: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1,134 dead; approximately 2,500 injured.</a:t>
            </a:r>
          </a:p>
          <a:p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The engineer report had concluded that the factory building was  “constructed with substandard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materials and in blatant disregard for building codes”</a:t>
            </a:r>
          </a:p>
        </p:txBody>
      </p:sp>
    </p:spTree>
    <p:extLst>
      <p:ext uri="{BB962C8B-B14F-4D97-AF65-F5344CB8AC3E}">
        <p14:creationId xmlns:p14="http://schemas.microsoft.com/office/powerpoint/2010/main" val="74908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1AFEC-21E4-EF44-96D5-F112D54ED4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881" y="2047748"/>
            <a:ext cx="4124717" cy="3021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2FE544-62FE-0041-AAF2-33466D1B99D3}"/>
              </a:ext>
            </a:extLst>
          </p:cNvPr>
          <p:cNvSpPr txBox="1"/>
          <p:nvPr/>
        </p:nvSpPr>
        <p:spPr>
          <a:xfrm>
            <a:off x="2297912" y="153911"/>
            <a:ext cx="717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Federal Poverty Guidelines,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1A85D6-8FF5-D948-93B8-7ACDC54F0773}"/>
              </a:ext>
            </a:extLst>
          </p:cNvPr>
          <p:cNvSpPr txBox="1"/>
          <p:nvPr/>
        </p:nvSpPr>
        <p:spPr>
          <a:xfrm>
            <a:off x="652392" y="985057"/>
            <a:ext cx="670048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poverty guidelines were originally designed to reflect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minimum amount of income that American households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need to subsist. This amount was derived by multiplying by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three the cost of food for each family size. This method for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determining household budget needs was established in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early 1960s based on the assumption that the cost of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food accounted for one-third of household spending,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This remains the same today,  despite significant shifts in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household expenses.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For example, the cost of housing as a share of household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income has increased significantly since the 1960s, and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families today are more likely to have child-care expenses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pay a much higher share of health care costs than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was typical in the 1960s. E</a:t>
            </a:r>
            <a:r>
              <a:rPr lang="en-US" sz="2000" dirty="0"/>
              <a:t>xcept in the case of Alaska and</a:t>
            </a:r>
          </a:p>
          <a:p>
            <a:r>
              <a:rPr lang="en-US" sz="2000" dirty="0"/>
              <a:t>Hawaii, the guidelines do not take into account geographical </a:t>
            </a:r>
          </a:p>
          <a:p>
            <a:r>
              <a:rPr lang="en-US" sz="2000" dirty="0"/>
              <a:t>differences in the cost of living, or the effects of a rising </a:t>
            </a:r>
          </a:p>
          <a:p>
            <a:r>
              <a:rPr lang="en-US" sz="2000" dirty="0"/>
              <a:t>standard of living.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76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C68B4-E2D7-F04A-ADED-D1BCF5CBE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201" y="1664663"/>
            <a:ext cx="4916727" cy="3274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E0F4F1-A041-AB43-977C-7A87FCE3CA87}"/>
              </a:ext>
            </a:extLst>
          </p:cNvPr>
          <p:cNvSpPr txBox="1"/>
          <p:nvPr/>
        </p:nvSpPr>
        <p:spPr>
          <a:xfrm>
            <a:off x="3297631" y="95003"/>
            <a:ext cx="5925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36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Savar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 Building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Dhaka District, Bangladesh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April 24, 2013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779D7-61EF-D242-973E-183BAEBB67C6}"/>
              </a:ext>
            </a:extLst>
          </p:cNvPr>
          <p:cNvSpPr txBox="1"/>
          <p:nvPr/>
        </p:nvSpPr>
        <p:spPr>
          <a:xfrm>
            <a:off x="901782" y="5035138"/>
            <a:ext cx="110212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On April 23, cracks appeared in the building, shaking the structure enough that many workers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fled. An engineer who had been called to inspect the structure warned that it was unsafe. Yet the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owner and the factory bosses discounted any concerns and ordered their workers into the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building the next morning.</a:t>
            </a:r>
          </a:p>
        </p:txBody>
      </p:sp>
    </p:spTree>
    <p:extLst>
      <p:ext uri="{BB962C8B-B14F-4D97-AF65-F5344CB8AC3E}">
        <p14:creationId xmlns:p14="http://schemas.microsoft.com/office/powerpoint/2010/main" val="78690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E0F4F1-A041-AB43-977C-7A87FCE3CA87}"/>
              </a:ext>
            </a:extLst>
          </p:cNvPr>
          <p:cNvSpPr txBox="1"/>
          <p:nvPr/>
        </p:nvSpPr>
        <p:spPr>
          <a:xfrm>
            <a:off x="3297631" y="95003"/>
            <a:ext cx="59254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lang="en-US" sz="36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Savar</a:t>
            </a:r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 Building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Dhaka District, Bangladesh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April 24, 2013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C779D7-61EF-D242-973E-183BAEBB67C6}"/>
              </a:ext>
            </a:extLst>
          </p:cNvPr>
          <p:cNvSpPr txBox="1"/>
          <p:nvPr/>
        </p:nvSpPr>
        <p:spPr>
          <a:xfrm>
            <a:off x="3348843" y="5781917"/>
            <a:ext cx="6219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Benetton, the Children’s Place, Walmart . . . Prada, Gucci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73A08-28D3-0F43-8DB2-F39F084DD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843" y="1664663"/>
            <a:ext cx="5847868" cy="39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5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E0F4F1-A041-AB43-977C-7A87FCE3CA87}"/>
              </a:ext>
            </a:extLst>
          </p:cNvPr>
          <p:cNvSpPr txBox="1"/>
          <p:nvPr/>
        </p:nvSpPr>
        <p:spPr>
          <a:xfrm>
            <a:off x="4241776" y="120055"/>
            <a:ext cx="2900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Safety Issues</a:t>
            </a:r>
            <a:endParaRPr lang="en-US" sz="24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4AAAA-44BD-4247-8FD9-4C4BC885951B}"/>
              </a:ext>
            </a:extLst>
          </p:cNvPr>
          <p:cNvSpPr txBox="1"/>
          <p:nvPr/>
        </p:nvSpPr>
        <p:spPr>
          <a:xfrm>
            <a:off x="1563413" y="1228397"/>
            <a:ext cx="906517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At a meeting of retailers and NGOs a week after the collapse, a new Accord on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Factory and Building Safety in Bangladesh  was created and a deadline of 16 May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was set to sign it. The agreement expands on a previous accord signed only by the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US-based PVH  which owns Calvin Klein and German retailer </a:t>
            </a:r>
            <a:r>
              <a:rPr lang="en-US" sz="20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Tchibo</a:t>
            </a:r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Walmart, along with 14 other North American companies, refused to sign the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accord as the deadline passed. As of 23 May 2013, thirty-eight companies had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signed the accord.</a:t>
            </a:r>
          </a:p>
          <a:p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On 10 July 2013, a group of 17 major North American retailers, including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Walmart, Gap, Target and Macys , announced a plan to improve factory safety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in Bangladesh, drawing immediate criticism from labor groups who complained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that it was less stringent than an accord reached among European companies.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Unlike the accord joined mainly by European retailers, the plan lacks legally </a:t>
            </a:r>
          </a:p>
          <a:p>
            <a:r>
              <a:rPr lang="en-US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binding commitments to pay for those improvements.</a:t>
            </a:r>
          </a:p>
        </p:txBody>
      </p:sp>
    </p:spTree>
    <p:extLst>
      <p:ext uri="{BB962C8B-B14F-4D97-AF65-F5344CB8AC3E}">
        <p14:creationId xmlns:p14="http://schemas.microsoft.com/office/powerpoint/2010/main" val="3399333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8A226C-7D91-5443-BE03-463CAB894583}"/>
              </a:ext>
            </a:extLst>
          </p:cNvPr>
          <p:cNvSpPr/>
          <p:nvPr/>
        </p:nvSpPr>
        <p:spPr>
          <a:xfrm>
            <a:off x="2246964" y="177749"/>
            <a:ext cx="6946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+mj-lt"/>
              </a:rPr>
              <a:t>Upper Big Branch Mine Disaster</a:t>
            </a:r>
          </a:p>
          <a:p>
            <a:pPr algn="ctr"/>
            <a:r>
              <a:rPr lang="en-US" sz="3600" b="1" i="0" dirty="0" err="1">
                <a:solidFill>
                  <a:srgbClr val="000000"/>
                </a:solidFill>
                <a:effectLst/>
                <a:latin typeface="+mj-lt"/>
              </a:rPr>
              <a:t>Montcoal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+mj-lt"/>
              </a:rPr>
              <a:t>, West Virginia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+mj-lt"/>
              </a:rPr>
              <a:t>April 5, 2010</a:t>
            </a:r>
            <a:endParaRPr lang="en-US" sz="2400" b="1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C33A-CA53-AC4B-ADD5-1D6BE9585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518" y="1839951"/>
            <a:ext cx="3932272" cy="448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3D7D3-6AB7-4D4F-9046-3E7AB1A0F686}"/>
              </a:ext>
            </a:extLst>
          </p:cNvPr>
          <p:cNvSpPr txBox="1"/>
          <p:nvPr/>
        </p:nvSpPr>
        <p:spPr>
          <a:xfrm>
            <a:off x="726966" y="1658366"/>
            <a:ext cx="650505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Closer to home . . . .</a:t>
            </a:r>
          </a:p>
          <a:p>
            <a:endParaRPr lang="en-US" sz="2000" dirty="0"/>
          </a:p>
          <a:p>
            <a:r>
              <a:rPr lang="en-US" sz="2000" dirty="0"/>
              <a:t>Twenty-nine out of thirty-one miners at the site were </a:t>
            </a:r>
          </a:p>
          <a:p>
            <a:r>
              <a:rPr lang="en-US" sz="2000" dirty="0"/>
              <a:t>killed.</a:t>
            </a:r>
          </a:p>
          <a:p>
            <a:endParaRPr lang="en-US" sz="2000" dirty="0"/>
          </a:p>
          <a:p>
            <a:r>
              <a:rPr lang="en-US" sz="2000" dirty="0"/>
              <a:t>A state funded independent investigation later found </a:t>
            </a:r>
          </a:p>
          <a:p>
            <a:r>
              <a:rPr lang="en-US" sz="2000" dirty="0"/>
              <a:t>Massey Energy directly responsible for the blast, </a:t>
            </a:r>
          </a:p>
          <a:p>
            <a:r>
              <a:rPr lang="en-US" sz="2000" dirty="0"/>
              <a:t>concluding that flagrant safety violations contributed</a:t>
            </a:r>
          </a:p>
          <a:p>
            <a:r>
              <a:rPr lang="en-US" sz="2000" dirty="0"/>
              <a:t>to the explosion. </a:t>
            </a:r>
          </a:p>
          <a:p>
            <a:endParaRPr lang="en-US" sz="2000" dirty="0"/>
          </a:p>
          <a:p>
            <a:r>
              <a:rPr lang="en-US" sz="2000" dirty="0"/>
              <a:t>The report found that the mine’s owner, Massey Energy, </a:t>
            </a:r>
          </a:p>
          <a:p>
            <a:r>
              <a:rPr lang="en-US" sz="2000" dirty="0"/>
              <a:t>had operated its mines in a “profoundly reckless manner.” </a:t>
            </a:r>
          </a:p>
          <a:p>
            <a:r>
              <a:rPr lang="en-US" sz="2000" dirty="0"/>
              <a:t>The U.S. Mine Safety and Health Administration reached </a:t>
            </a:r>
          </a:p>
          <a:p>
            <a:r>
              <a:rPr lang="en-US" sz="2000" dirty="0"/>
              <a:t>similar conclusions, blaming the deaths on an “intentional</a:t>
            </a:r>
          </a:p>
          <a:p>
            <a:r>
              <a:rPr lang="en-US" sz="2000" dirty="0"/>
              <a:t>and aggressive” effort by Massey to ignore safety rules.</a:t>
            </a:r>
          </a:p>
        </p:txBody>
      </p:sp>
    </p:spTree>
    <p:extLst>
      <p:ext uri="{BB962C8B-B14F-4D97-AF65-F5344CB8AC3E}">
        <p14:creationId xmlns:p14="http://schemas.microsoft.com/office/powerpoint/2010/main" val="58335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1C75A3-6493-CE46-B260-D14217805ED8}"/>
              </a:ext>
            </a:extLst>
          </p:cNvPr>
          <p:cNvSpPr/>
          <p:nvPr/>
        </p:nvSpPr>
        <p:spPr>
          <a:xfrm>
            <a:off x="1075082" y="144623"/>
            <a:ext cx="10041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a typeface="ＭＳ Ｐゴシック" pitchFamily="34" charset="-128"/>
              </a:rPr>
              <a:t>In the United States, what are a person</a:t>
            </a:r>
            <a:r>
              <a:rPr lang="en-US" altLang="en-US" sz="3600" b="1" dirty="0">
                <a:ea typeface="ＭＳ Ｐゴシック" pitchFamily="34" charset="-128"/>
              </a:rPr>
              <a:t>’</a:t>
            </a:r>
            <a:r>
              <a:rPr lang="en-US" sz="3600" b="1" dirty="0">
                <a:ea typeface="ＭＳ Ｐゴシック" pitchFamily="34" charset="-128"/>
              </a:rPr>
              <a:t>s odds of being born into poverty?</a:t>
            </a:r>
            <a:endParaRPr lang="en-US" sz="3600" b="1" dirty="0"/>
          </a:p>
        </p:txBody>
      </p:sp>
      <p:pic>
        <p:nvPicPr>
          <p:cNvPr id="3" name="Picture 2" descr="A graph shows the percentage of children in poverty in 2015 in different family units.&#10;&#10;The details of the graph are as follows:&#10;The x-axis shows different family units. The y-axis shows the percentage of children in poverty in 2015 from 10 to 60 in increments of 10. The results of the graph are as follows:&#10;• White Married Couple: 6 percent&#10;• African American Married Couple: 10.9 percent&#10;• Hispanic Married Couple: 19.5 percent&#10;• White Single Mother: 34.8 percent&#10;• African American Single Mother: 46.1 percent&#10;• Hispanic Single Mother: 48.7 percent">
            <a:extLst>
              <a:ext uri="{FF2B5EF4-FFF2-40B4-BE49-F238E27FC236}">
                <a16:creationId xmlns:a16="http://schemas.microsoft.com/office/drawing/2014/main" id="{5CAFE65E-FEFC-D34F-AAC2-76AB7EE61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35" y="1764969"/>
            <a:ext cx="4157336" cy="443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53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C8B04-6F07-814A-9BE7-0EB928D0FF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15" y="1277815"/>
            <a:ext cx="7271823" cy="50226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CBB79-600E-5A4B-A83A-2AF1DA7CECE4}"/>
              </a:ext>
            </a:extLst>
          </p:cNvPr>
          <p:cNvSpPr txBox="1"/>
          <p:nvPr/>
        </p:nvSpPr>
        <p:spPr>
          <a:xfrm>
            <a:off x="2497015" y="234462"/>
            <a:ext cx="7445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Poverty Rate in Texas, 2000 - 2018</a:t>
            </a:r>
          </a:p>
        </p:txBody>
      </p:sp>
    </p:spTree>
    <p:extLst>
      <p:ext uri="{BB962C8B-B14F-4D97-AF65-F5344CB8AC3E}">
        <p14:creationId xmlns:p14="http://schemas.microsoft.com/office/powerpoint/2010/main" val="371480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9103B2-E6A6-B144-A7B7-0078CC1E9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508" y="1289031"/>
            <a:ext cx="6464649" cy="40444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E380D7-AFA8-6343-9659-C4FA6185F8A3}"/>
              </a:ext>
            </a:extLst>
          </p:cNvPr>
          <p:cNvSpPr txBox="1"/>
          <p:nvPr/>
        </p:nvSpPr>
        <p:spPr>
          <a:xfrm>
            <a:off x="2005265" y="105507"/>
            <a:ext cx="8181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Poverty Rate in Texas, 2019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</a:rPr>
              <a:t>Population: 28,074,573	Number in Poverty: 4,180,675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57438-4795-A348-BE2B-792008790674}"/>
              </a:ext>
            </a:extLst>
          </p:cNvPr>
          <p:cNvSpPr txBox="1"/>
          <p:nvPr/>
        </p:nvSpPr>
        <p:spPr>
          <a:xfrm>
            <a:off x="1043719" y="5407060"/>
            <a:ext cx="10104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Texas is ranked 40</a:t>
            </a:r>
            <a:r>
              <a:rPr lang="en-US" sz="2000" baseline="30000" dirty="0">
                <a:latin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</a:rPr>
              <a:t> overall in the percentage of population living below the poverty line.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20.9% of children living in Texas are living below the poverty line, ranking 40</a:t>
            </a:r>
            <a:r>
              <a:rPr lang="en-US" sz="2000" baseline="30000" dirty="0">
                <a:latin typeface="Cambria" panose="02040503050406030204" pitchFamily="18" charset="0"/>
              </a:rPr>
              <a:t>th.</a:t>
            </a:r>
          </a:p>
          <a:p>
            <a:r>
              <a:rPr lang="en-US" sz="2000" dirty="0">
                <a:latin typeface="Cambria" panose="02040503050406030204" pitchFamily="18" charset="0"/>
              </a:rPr>
              <a:t>15.2% of working-age women living in Texas are living below the poverty line, ranking 39</a:t>
            </a:r>
            <a:r>
              <a:rPr lang="en-US" sz="2000" baseline="30000" dirty="0">
                <a:latin typeface="Cambria" panose="02040503050406030204" pitchFamily="18" charset="0"/>
              </a:rPr>
              <a:t>th.</a:t>
            </a:r>
          </a:p>
        </p:txBody>
      </p:sp>
    </p:spTree>
    <p:extLst>
      <p:ext uri="{BB962C8B-B14F-4D97-AF65-F5344CB8AC3E}">
        <p14:creationId xmlns:p14="http://schemas.microsoft.com/office/powerpoint/2010/main" val="373064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5E9AD-38CD-0747-9F8A-E4419223D453}"/>
              </a:ext>
            </a:extLst>
          </p:cNvPr>
          <p:cNvSpPr txBox="1"/>
          <p:nvPr/>
        </p:nvSpPr>
        <p:spPr>
          <a:xfrm>
            <a:off x="1648115" y="936977"/>
            <a:ext cx="88957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5400" b="1" dirty="0"/>
              <a:t>Distribution of Income and </a:t>
            </a:r>
          </a:p>
          <a:p>
            <a:r>
              <a:rPr lang="en-IN" sz="5400" b="1" dirty="0"/>
              <a:t>Wealth in the United States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8963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gure shows a table and two pie charts depicting the distribution of income and wealth in the United States, for the year 2015.&#10;The details of the figure as follows:&#10;The table shows the share of population and its corresponding minimum annual income as follows:&#10;0.1 percent: 1,861,000 dollars&#10;1 percent: 429,000 dollars&#10;5 percent: 239,000 dollars&#10;10 percent: 190,000 dollars&#10;20 percent: 134,000 dollars&#10;30 percent: 100,000 dollars&#10;40 percent: 86,000 dollars&#10;50 percent: 72,000 dollars&#10;60 percent: 55,000 dollars&#10;70 percent: 43,000 dollars&#10;80 percent: 30,000 dollars&#10;90 percent: 20,000 dollars&#10;100 percent: more than 0 dollars&#10;&#10;The first pie chart shows the percentage of all U.S. income in various categories as follows:&#10;Richest 20 percent of families: 48.6 percent&#10;Second 20 percent: 23.2 percent&#10;Third 20 percent: 15.2 percent&#10;Fourth 20 percent: 9.2 percent&#10;Poorest 20 percent of families: 3.7 percent&#10;&#10;The second pie chart shows the percentage of all U.S. wealth in various categories as follows: &#10;Richest 20 percent of families: 88.9 percent&#10;Second 20 percent: 9.3 percent&#10;Third 20 percent: 2.7 percent&#10;Fourth 20 percent: 0.5 percent&#10;Poorest 20 percent of families: negative 1.4 percen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64" y="1942304"/>
            <a:ext cx="9031128" cy="35242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915"/>
            <a:ext cx="10515600" cy="1325563"/>
          </a:xfrm>
        </p:spPr>
        <p:txBody>
          <a:bodyPr/>
          <a:lstStyle/>
          <a:p>
            <a:pPr algn="ctr"/>
            <a:r>
              <a:rPr lang="en-IN" sz="3600" b="1" dirty="0"/>
              <a:t>Distribution of Income and Wealth in the </a:t>
            </a:r>
            <a:br>
              <a:rPr lang="en-IN" sz="3600" b="1" dirty="0"/>
            </a:br>
            <a:r>
              <a:rPr lang="en-IN" sz="3600" b="1" dirty="0"/>
              <a:t>United States, 2015</a:t>
            </a:r>
          </a:p>
        </p:txBody>
      </p:sp>
    </p:spTree>
    <p:extLst>
      <p:ext uri="{BB962C8B-B14F-4D97-AF65-F5344CB8AC3E}">
        <p14:creationId xmlns:p14="http://schemas.microsoft.com/office/powerpoint/2010/main" val="3507188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2789</Words>
  <Application>Microsoft Macintosh PowerPoint</Application>
  <PresentationFormat>Widescreen</PresentationFormat>
  <Paragraphs>282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Distribution of Income and Wealth in the  United States, 2015</vt:lpstr>
      <vt:lpstr>Household Income across the United States, 2015</vt:lpstr>
      <vt:lpstr>Mean Annual Income, U.S. Families, 1980–2015 (in 2015 dollars, adjusted for inflation)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Stern</dc:creator>
  <cp:lastModifiedBy>Larry Stern</cp:lastModifiedBy>
  <cp:revision>4</cp:revision>
  <dcterms:created xsi:type="dcterms:W3CDTF">2020-04-12T16:39:07Z</dcterms:created>
  <dcterms:modified xsi:type="dcterms:W3CDTF">2020-04-12T19:28:12Z</dcterms:modified>
</cp:coreProperties>
</file>