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66" r:id="rId2"/>
    <p:sldId id="1400" r:id="rId3"/>
    <p:sldId id="1397" r:id="rId4"/>
    <p:sldId id="1399" r:id="rId5"/>
    <p:sldId id="1392" r:id="rId6"/>
    <p:sldId id="1388" r:id="rId7"/>
    <p:sldId id="1405" r:id="rId8"/>
    <p:sldId id="1406" r:id="rId9"/>
    <p:sldId id="1393" r:id="rId10"/>
    <p:sldId id="1394" r:id="rId11"/>
    <p:sldId id="1407" r:id="rId12"/>
    <p:sldId id="1408" r:id="rId13"/>
    <p:sldId id="1396" r:id="rId14"/>
    <p:sldId id="1410" r:id="rId15"/>
    <p:sldId id="1391" r:id="rId16"/>
    <p:sldId id="1403" r:id="rId17"/>
    <p:sldId id="1404" r:id="rId18"/>
    <p:sldId id="1411" r:id="rId19"/>
    <p:sldId id="259" r:id="rId20"/>
    <p:sldId id="264" r:id="rId21"/>
    <p:sldId id="1412" r:id="rId22"/>
    <p:sldId id="1413" r:id="rId23"/>
    <p:sldId id="1414" r:id="rId24"/>
    <p:sldId id="260" r:id="rId25"/>
    <p:sldId id="261" r:id="rId26"/>
    <p:sldId id="262" r:id="rId27"/>
    <p:sldId id="1415" r:id="rId28"/>
    <p:sldId id="1416" r:id="rId29"/>
    <p:sldId id="265" r:id="rId30"/>
    <p:sldId id="1417" r:id="rId31"/>
    <p:sldId id="1418" r:id="rId32"/>
    <p:sldId id="1419" r:id="rId33"/>
    <p:sldId id="1420" r:id="rId34"/>
    <p:sldId id="1421" r:id="rId35"/>
    <p:sldId id="1422" r:id="rId36"/>
    <p:sldId id="1423" r:id="rId37"/>
    <p:sldId id="1424" r:id="rId38"/>
    <p:sldId id="1425" r:id="rId39"/>
    <p:sldId id="1426" r:id="rId40"/>
    <p:sldId id="1427" r:id="rId41"/>
    <p:sldId id="1428" r:id="rId42"/>
    <p:sldId id="1432" r:id="rId43"/>
    <p:sldId id="1435" r:id="rId44"/>
    <p:sldId id="1436" r:id="rId45"/>
    <p:sldId id="1437" r:id="rId46"/>
    <p:sldId id="1441" r:id="rId47"/>
    <p:sldId id="1440" r:id="rId48"/>
    <p:sldId id="1385" r:id="rId49"/>
    <p:sldId id="1386" r:id="rId50"/>
    <p:sldId id="1438" r:id="rId51"/>
    <p:sldId id="1383" r:id="rId52"/>
    <p:sldId id="1384" r:id="rId53"/>
    <p:sldId id="1253" r:id="rId54"/>
    <p:sldId id="1430" r:id="rId55"/>
    <p:sldId id="1431" r:id="rId56"/>
    <p:sldId id="138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5"/>
    <p:restoredTop sz="96327"/>
  </p:normalViewPr>
  <p:slideViewPr>
    <p:cSldViewPr snapToGrid="0" snapToObjects="1">
      <p:cViewPr>
        <p:scale>
          <a:sx n="131" d="100"/>
          <a:sy n="13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04CC5-90CE-3946-A5BD-6DA2AE7CF85F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A26E8-ABDE-CC49-BE5E-136C3F27B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6DAB-D974-2D41-B388-C931F08F0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13CAF-78FF-2B44-9EDC-217F510BA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A9B97-901A-DC4B-B91C-D669AF34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4234D-85A7-FE41-8F27-49F4B4AC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09429-D24B-CC42-93D8-68270483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6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E0F4-6E6B-6D40-A751-95B47CBC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0BB14-BCCB-0648-A833-62B6AB1B2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7EC6D-09AE-A945-8F8A-1E753FCE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5EE0E-650B-9744-A3B4-A954C2A8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47126-3EF2-4649-8CAB-5D6AF9B5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BD2E5-F019-1248-A9BE-CA91647FE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4D3E3-BCBF-9C43-9E86-23C6D73F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8ECE-F623-E146-BDDA-FD8BD651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96E11-D0F0-564F-A08B-0B29D870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BFAB-E9DF-9F41-B6DD-20071447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9675-4940-744B-9F47-EC3BE533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3CFC-94EE-1541-8857-375F5D304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E99C-FFC3-9A44-B67F-82ABEC2A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8F746-4FA6-A348-9BB1-2A0E2FC3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BECF2-2AFB-D74C-8A5F-8B2D1139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7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B3C6-1542-734B-998D-33EB99862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9541C-B0F2-464E-A73D-C4FF0295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34724-AFE0-F845-BB4D-04897A3A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1559D-8CBE-0444-9150-D23B9F96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20C86-CAFF-834D-BF3E-EE071DC8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3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62E3-7172-D04C-B800-04617E92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3F85-C48E-CD4E-A8E6-BBFA571F5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93E6A-2E34-5D45-8A56-CEB679341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28588-68DE-294E-8940-DCB4736D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8DEAA-0896-F042-B8EC-EFDF40C2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E5566-2908-C741-9E51-15A2C694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6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5AF2-A3D4-2049-8378-3ACA674E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A0D15-D101-BF4D-A480-8B55F789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53D88-B6FA-C940-94CF-00C4925A3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EE181-26CC-9344-9D3E-302DE95C5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6FDCF-92D4-A34D-B354-1BC21929B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6E600-9428-D242-ABBC-5910D9BF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20E1E-1939-6941-857C-7ECBE0E3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32BA1A-9336-6E41-82A5-5B834D90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7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2639-2832-B741-A8FB-DE9FFF10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77214-9818-B34C-B092-713D413D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4D358-3AF7-8A43-B2F4-38642723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7B599-0B56-8048-BEB2-93F171A7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0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8543E-4FB1-E740-9A8A-8EBA4130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61182-B739-7B46-8262-2F472D67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101BE-661E-F241-B98B-E2753A8F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25A1-66E6-1B48-8224-38376082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C03D-8FCA-FD4B-A3CC-8FBF3899A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04217-4D28-7949-8615-E6945E41D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8585B-D536-454E-A8BD-9DD4B224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783B2-7661-F24D-BA33-B2D9D105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45661-48CB-B945-881C-EC14D7F6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3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96EA-166D-FD40-94EF-2B5FE8CF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1BBD8-8FCF-9243-8B44-BD222E84B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6F42E-898C-BF4D-93DF-A39DFD0A1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45A01-608D-964B-B431-F0948FB1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731DB-CBC2-834D-BFCD-7144C8F0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C06F7-84D6-4E4A-A59E-C5A3A232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8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FC5EE-3DC5-FE46-8920-55C0AF9D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DFCC0-5D6C-1E46-AB2D-0A8F6D4CB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0C1AD-4A3E-D44D-816B-7FAF312FC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56B35-2850-DA4C-BD7C-CDDDF9D9FAE2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B9642-B624-984F-BF32-8118A97B2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73803-3E8F-8447-9573-313BF5DB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F642A-C9B8-AA43-B704-A5001955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2516C-78E3-F140-908C-C67D851D941C}"/>
              </a:ext>
            </a:extLst>
          </p:cNvPr>
          <p:cNvSpPr txBox="1"/>
          <p:nvPr/>
        </p:nvSpPr>
        <p:spPr>
          <a:xfrm>
            <a:off x="245864" y="505838"/>
            <a:ext cx="115195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Current State of Race Relations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in the United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EB662-320B-F04F-9C33-A88CA545277A}"/>
              </a:ext>
            </a:extLst>
          </p:cNvPr>
          <p:cNvSpPr txBox="1"/>
          <p:nvPr/>
        </p:nvSpPr>
        <p:spPr>
          <a:xfrm>
            <a:off x="2723063" y="2422350"/>
            <a:ext cx="69899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Public Opinion Polls		Affirmative Action Programs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Hidden Bias			White Privilege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Hate Crimes  			Hate Groups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White Supremacy 		Black Lives Matter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&amp; Ethno-Nationalism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7914F-9B04-5B43-B6B6-5AC5932EEF04}"/>
              </a:ext>
            </a:extLst>
          </p:cNvPr>
          <p:cNvSpPr txBox="1"/>
          <p:nvPr/>
        </p:nvSpPr>
        <p:spPr>
          <a:xfrm>
            <a:off x="2723063" y="6028996"/>
            <a:ext cx="659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© 2013, Professor Larry Stern, Department of Sociology, Collin College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All material on this </a:t>
            </a:r>
            <a:r>
              <a:rPr lang="en-US" sz="1200" dirty="0" err="1">
                <a:solidFill>
                  <a:schemeClr val="bg1"/>
                </a:solidFill>
                <a:latin typeface="Cambria" panose="02040503050406030204" pitchFamily="18" charset="0"/>
              </a:rPr>
              <a:t>powerpoint</a:t>
            </a:r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 presentation is for Collin College class use only. Any unauthorized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duplication or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26561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888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the obstacles blacks face?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0897C-448F-094C-95AB-738EF893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541" y="1737936"/>
            <a:ext cx="3016716" cy="46886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068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482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opinions of blacks and whites differ when asked whether too much or too</a:t>
            </a:r>
          </a:p>
          <a:p>
            <a:r>
              <a:rPr lang="en-US" sz="2000" dirty="0"/>
              <a:t>little attention is paid to issues of race?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A852A-A5F0-F148-9482-EE9D24DD7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622" y="2436177"/>
            <a:ext cx="3521539" cy="30092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108F0-0C7B-C842-AE20-75BD45A185B9}"/>
              </a:ext>
            </a:extLst>
          </p:cNvPr>
          <p:cNvSpPr txBox="1"/>
          <p:nvPr/>
        </p:nvSpPr>
        <p:spPr>
          <a:xfrm>
            <a:off x="923935" y="2037343"/>
            <a:ext cx="650222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“About four-in-ten Americans (41%) say there’s too much </a:t>
            </a:r>
          </a:p>
          <a:p>
            <a:r>
              <a:rPr lang="en-US" sz="2000" dirty="0"/>
              <a:t>attention paid to race and racial issues in the country </a:t>
            </a:r>
          </a:p>
          <a:p>
            <a:r>
              <a:rPr lang="en-US" sz="2000" dirty="0"/>
              <a:t>these days; 37% say there’s too little attention, and </a:t>
            </a:r>
          </a:p>
          <a:p>
            <a:r>
              <a:rPr lang="en-US" sz="2000" dirty="0"/>
              <a:t>21% say it’s about right. Whites are far more likely than </a:t>
            </a:r>
          </a:p>
          <a:p>
            <a:r>
              <a:rPr lang="en-US" sz="2000" dirty="0"/>
              <a:t>other racial and ethnic groups to say there’s too much </a:t>
            </a:r>
          </a:p>
          <a:p>
            <a:r>
              <a:rPr lang="en-US" sz="2000" dirty="0"/>
              <a:t>attention paid to race, while blacks are more likely than </a:t>
            </a:r>
          </a:p>
          <a:p>
            <a:r>
              <a:rPr lang="en-US" sz="2000" dirty="0"/>
              <a:t>other groups to say too little attention is paid to these </a:t>
            </a:r>
          </a:p>
          <a:p>
            <a:r>
              <a:rPr lang="en-US" sz="2000" dirty="0"/>
              <a:t>issues.”</a:t>
            </a:r>
          </a:p>
          <a:p>
            <a:endParaRPr lang="en-US" sz="2000" dirty="0"/>
          </a:p>
          <a:p>
            <a:r>
              <a:rPr lang="en-US" sz="2000" dirty="0"/>
              <a:t>“Half of whites say too much attention is paid to race and </a:t>
            </a:r>
          </a:p>
          <a:p>
            <a:r>
              <a:rPr lang="en-US" sz="2000" dirty="0"/>
              <a:t>racial issues these days, while smaller shares say there </a:t>
            </a:r>
          </a:p>
          <a:p>
            <a:r>
              <a:rPr lang="en-US" sz="2000" dirty="0"/>
              <a:t>is too little (28%) or about the right amount of attention </a:t>
            </a:r>
          </a:p>
          <a:p>
            <a:r>
              <a:rPr lang="en-US" sz="2000" dirty="0"/>
              <a:t>(21%). In contrast, about two-thirds of blacks (67%) say </a:t>
            </a:r>
          </a:p>
          <a:p>
            <a:r>
              <a:rPr lang="en-US" sz="2000" dirty="0"/>
              <a:t>there’s too little focus on race.” </a:t>
            </a:r>
          </a:p>
        </p:txBody>
      </p:sp>
    </p:spTree>
    <p:extLst>
      <p:ext uri="{BB962C8B-B14F-4D97-AF65-F5344CB8AC3E}">
        <p14:creationId xmlns:p14="http://schemas.microsoft.com/office/powerpoint/2010/main" val="106227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482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opinions of blacks and whites differ when asked whether too much or too</a:t>
            </a:r>
          </a:p>
          <a:p>
            <a:r>
              <a:rPr lang="en-US" sz="2000" dirty="0"/>
              <a:t>little attention is paid to issues of race?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A852A-A5F0-F148-9482-EE9D24DD7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064" y="1865605"/>
            <a:ext cx="2668145" cy="10004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108F0-0C7B-C842-AE20-75BD45A185B9}"/>
              </a:ext>
            </a:extLst>
          </p:cNvPr>
          <p:cNvSpPr txBox="1"/>
          <p:nvPr/>
        </p:nvSpPr>
        <p:spPr>
          <a:xfrm>
            <a:off x="923935" y="2261079"/>
            <a:ext cx="715901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“Among whites, the view that the country is too focused on race </a:t>
            </a:r>
          </a:p>
          <a:p>
            <a:r>
              <a:rPr lang="en-US" sz="2000" dirty="0"/>
              <a:t>is more common among those who are older and without a </a:t>
            </a:r>
          </a:p>
          <a:p>
            <a:r>
              <a:rPr lang="en-US" sz="2000" dirty="0"/>
              <a:t>bachelor’s degree. </a:t>
            </a:r>
          </a:p>
          <a:p>
            <a:endParaRPr lang="en-US" sz="2000" dirty="0"/>
          </a:p>
          <a:p>
            <a:r>
              <a:rPr lang="en-US" sz="2000" dirty="0"/>
              <a:t>Opinions also differ considerably across party lines: Three-</a:t>
            </a:r>
          </a:p>
          <a:p>
            <a:r>
              <a:rPr lang="en-US" sz="2000" dirty="0"/>
              <a:t>quarters of white Republicans think there’s too much attention </a:t>
            </a:r>
          </a:p>
          <a:p>
            <a:r>
              <a:rPr lang="en-US" sz="2000" dirty="0"/>
              <a:t>paid to race and racial issues, compared with 21% of white </a:t>
            </a:r>
          </a:p>
          <a:p>
            <a:r>
              <a:rPr lang="en-US" sz="2000" dirty="0"/>
              <a:t>Democrats. About half of white Democrats (48%) say there’s </a:t>
            </a:r>
          </a:p>
          <a:p>
            <a:r>
              <a:rPr lang="en-US" sz="2000" dirty="0"/>
              <a:t>too little attention paid to these issues and 29% say it’s about </a:t>
            </a:r>
          </a:p>
          <a:p>
            <a:r>
              <a:rPr lang="en-US" sz="2000" dirty="0"/>
              <a:t>right. Black Democrats are far more likely than their white </a:t>
            </a:r>
          </a:p>
          <a:p>
            <a:r>
              <a:rPr lang="en-US" sz="2000" dirty="0"/>
              <a:t>counterparts to say there’s too little attention paid to race: 71% </a:t>
            </a:r>
          </a:p>
          <a:p>
            <a:r>
              <a:rPr lang="en-US" sz="2000" dirty="0"/>
              <a:t>say that’s the case.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FC449-71C8-ED47-A77E-A477E7047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064" y="2945246"/>
            <a:ext cx="2668145" cy="34069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341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482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opinions of blacks and whites differ when asked whether too much or too</a:t>
            </a:r>
          </a:p>
          <a:p>
            <a:r>
              <a:rPr lang="en-US" sz="2000" dirty="0"/>
              <a:t>little attention is paid to issues of  discrimination?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AB51F0-3BF4-D840-A238-BFB70CEC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991" y="2430155"/>
            <a:ext cx="3321698" cy="30444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753EE0-4334-9347-841D-AF47E825BBCC}"/>
              </a:ext>
            </a:extLst>
          </p:cNvPr>
          <p:cNvSpPr txBox="1"/>
          <p:nvPr/>
        </p:nvSpPr>
        <p:spPr>
          <a:xfrm>
            <a:off x="710119" y="2002138"/>
            <a:ext cx="60402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“When it comes to racial discrimination, a majority of </a:t>
            </a:r>
          </a:p>
          <a:p>
            <a:r>
              <a:rPr lang="en-US" sz="2000" dirty="0"/>
              <a:t>Americans (57%) say the bigger problem for the </a:t>
            </a:r>
          </a:p>
          <a:p>
            <a:r>
              <a:rPr lang="en-US" sz="2000" dirty="0"/>
              <a:t>country is people not seeing discrimination where </a:t>
            </a:r>
          </a:p>
          <a:p>
            <a:r>
              <a:rPr lang="en-US" sz="2000" dirty="0"/>
              <a:t>it really exists, rather than people seeing racial </a:t>
            </a:r>
          </a:p>
          <a:p>
            <a:r>
              <a:rPr lang="en-US" sz="2000" dirty="0"/>
              <a:t>discrimination where it really does not exist (42% </a:t>
            </a:r>
          </a:p>
          <a:p>
            <a:r>
              <a:rPr lang="en-US" sz="2000" dirty="0"/>
              <a:t>say this is the bigger problem).”</a:t>
            </a:r>
          </a:p>
          <a:p>
            <a:endParaRPr lang="en-US" sz="2000" dirty="0"/>
          </a:p>
          <a:p>
            <a:r>
              <a:rPr lang="en-US" sz="2000" dirty="0"/>
              <a:t>“More than eight-in-ten black adults (84%) and </a:t>
            </a:r>
          </a:p>
          <a:p>
            <a:r>
              <a:rPr lang="en-US" sz="2000" dirty="0"/>
              <a:t>somewhat smaller majorities of Hispanics (67%) and </a:t>
            </a:r>
          </a:p>
          <a:p>
            <a:r>
              <a:rPr lang="en-US" sz="2000" dirty="0"/>
              <a:t>Asians (72%) say the bigger problem is people </a:t>
            </a:r>
            <a:r>
              <a:rPr lang="en-US" sz="2000" i="1" dirty="0"/>
              <a:t>no</a:t>
            </a:r>
            <a:r>
              <a:rPr lang="en-US" sz="2000" dirty="0"/>
              <a:t>t</a:t>
            </a:r>
          </a:p>
          <a:p>
            <a:r>
              <a:rPr lang="en-US" sz="2000" dirty="0"/>
              <a:t>seeing racial discrimination where it really exists</a:t>
            </a:r>
            <a:r>
              <a:rPr lang="en-US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“Among whites, however, 52% say the bigger problem</a:t>
            </a:r>
          </a:p>
          <a:p>
            <a:r>
              <a:rPr lang="en-US" sz="2000" dirty="0"/>
              <a:t>is people seeing discrimination where it </a:t>
            </a:r>
            <a:r>
              <a:rPr lang="en-US" sz="2000" i="1" dirty="0"/>
              <a:t>doesn’t exist.” </a:t>
            </a:r>
          </a:p>
        </p:txBody>
      </p:sp>
    </p:spTree>
    <p:extLst>
      <p:ext uri="{BB962C8B-B14F-4D97-AF65-F5344CB8AC3E}">
        <p14:creationId xmlns:p14="http://schemas.microsoft.com/office/powerpoint/2010/main" val="2770061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083655" y="1047672"/>
            <a:ext cx="10228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opinions of Republicans and Democrats, and those who differ in age and level of </a:t>
            </a:r>
          </a:p>
          <a:p>
            <a:r>
              <a:rPr lang="en-US" sz="2000" dirty="0"/>
              <a:t>education, differ when asked whether too much or too little attention is paid to the issue </a:t>
            </a:r>
          </a:p>
          <a:p>
            <a:r>
              <a:rPr lang="en-US" sz="2000" dirty="0"/>
              <a:t>Of discrimination?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53EE0-4334-9347-841D-AF47E825BBCC}"/>
              </a:ext>
            </a:extLst>
          </p:cNvPr>
          <p:cNvSpPr txBox="1"/>
          <p:nvPr/>
        </p:nvSpPr>
        <p:spPr>
          <a:xfrm>
            <a:off x="1065403" y="2401496"/>
            <a:ext cx="648799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‘Younger whites, as well as whites with a bachelor’s </a:t>
            </a:r>
          </a:p>
          <a:p>
            <a:r>
              <a:rPr lang="en-US" sz="2000" dirty="0"/>
              <a:t>degree or more education, are more likely than older </a:t>
            </a:r>
          </a:p>
          <a:p>
            <a:r>
              <a:rPr lang="en-US" sz="2000" dirty="0"/>
              <a:t>and less-educated whites to say the bigger problem </a:t>
            </a:r>
          </a:p>
          <a:p>
            <a:r>
              <a:rPr lang="en-US" sz="2000" dirty="0"/>
              <a:t>for the country is people not seeing racial discrimination </a:t>
            </a:r>
          </a:p>
          <a:p>
            <a:r>
              <a:rPr lang="en-US" sz="2000" dirty="0"/>
              <a:t>where it really exists.”</a:t>
            </a:r>
          </a:p>
          <a:p>
            <a:endParaRPr lang="en-US" sz="2000" dirty="0"/>
          </a:p>
          <a:p>
            <a:r>
              <a:rPr lang="en-US" sz="2000" dirty="0"/>
              <a:t>“Views also differ sharply by party, with white Democrats </a:t>
            </a:r>
          </a:p>
          <a:p>
            <a:r>
              <a:rPr lang="en-US" sz="2000" dirty="0"/>
              <a:t>and white Republicans offering views that are the mirror </a:t>
            </a:r>
          </a:p>
          <a:p>
            <a:r>
              <a:rPr lang="en-US" sz="2000" dirty="0"/>
              <a:t>image of each other: 78% of white Democrats say the </a:t>
            </a:r>
          </a:p>
          <a:p>
            <a:r>
              <a:rPr lang="en-US" sz="2000" dirty="0"/>
              <a:t>bigger problem is people not seeing discrimination </a:t>
            </a:r>
          </a:p>
          <a:p>
            <a:r>
              <a:rPr lang="en-US" sz="2000" dirty="0"/>
              <a:t>where it really exists, while 77% of Republicans say </a:t>
            </a:r>
          </a:p>
          <a:p>
            <a:r>
              <a:rPr lang="en-US" sz="2000" dirty="0"/>
              <a:t>the bigger problem is people seeing discrimination </a:t>
            </a:r>
          </a:p>
          <a:p>
            <a:r>
              <a:rPr lang="en-US" sz="2000" i="1" dirty="0"/>
              <a:t>where it doesn’t exist</a:t>
            </a:r>
            <a:r>
              <a:rPr lang="en-US" sz="2000" dirty="0"/>
              <a:t>.</a:t>
            </a:r>
            <a:r>
              <a:rPr lang="en-US" sz="2000" i="1" dirty="0"/>
              <a:t>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4D1AC-C0F7-1444-8B7E-6A0171FF8A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600" y="2063335"/>
            <a:ext cx="3020984" cy="1557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79D8B-41AE-0C47-858D-A129F9C43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600" y="3620885"/>
            <a:ext cx="3020984" cy="29848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7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896564" y="1116062"/>
            <a:ext cx="10398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the impact of the Trump Presidency on </a:t>
            </a:r>
          </a:p>
          <a:p>
            <a:r>
              <a:rPr lang="en-US" sz="2000" dirty="0"/>
              <a:t>the state of race relations today?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16A5C-09B3-D243-BD0B-035EDC9577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885" y="1995446"/>
            <a:ext cx="5116692" cy="32824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F2933-AB90-7542-82B7-189F244B4F5D}"/>
              </a:ext>
            </a:extLst>
          </p:cNvPr>
          <p:cNvSpPr txBox="1"/>
          <p:nvPr/>
        </p:nvSpPr>
        <p:spPr>
          <a:xfrm>
            <a:off x="779165" y="2198451"/>
            <a:ext cx="50813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“Two years into Donald Trump’s presidency, </a:t>
            </a:r>
          </a:p>
          <a:p>
            <a:r>
              <a:rPr lang="en-US" sz="2000" dirty="0"/>
              <a:t>56% of Americans say Trump has made race </a:t>
            </a:r>
          </a:p>
          <a:p>
            <a:r>
              <a:rPr lang="en-US" sz="2000" dirty="0"/>
              <a:t>relations worse."</a:t>
            </a:r>
          </a:p>
          <a:p>
            <a:endParaRPr lang="en-US" sz="2000" dirty="0"/>
          </a:p>
          <a:p>
            <a:r>
              <a:rPr lang="en-US" sz="2000" dirty="0"/>
              <a:t>“A relatively small share (15%) say the </a:t>
            </a:r>
          </a:p>
          <a:p>
            <a:r>
              <a:rPr lang="en-US" sz="2000" dirty="0"/>
              <a:t>president has made progress toward </a:t>
            </a:r>
          </a:p>
          <a:p>
            <a:r>
              <a:rPr lang="en-US" sz="2000" dirty="0"/>
              <a:t>improving race relations, and 13% say </a:t>
            </a:r>
          </a:p>
          <a:p>
            <a:r>
              <a:rPr lang="en-US" sz="2000" dirty="0"/>
              <a:t>he has tried but failed to make progress.”</a:t>
            </a:r>
          </a:p>
        </p:txBody>
      </p:sp>
    </p:spTree>
    <p:extLst>
      <p:ext uri="{BB962C8B-B14F-4D97-AF65-F5344CB8AC3E}">
        <p14:creationId xmlns:p14="http://schemas.microsoft.com/office/powerpoint/2010/main" val="1027080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71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 - and Republicans and Democrats – differ </a:t>
            </a:r>
          </a:p>
          <a:p>
            <a:r>
              <a:rPr lang="en-US" sz="2000" dirty="0"/>
              <a:t>on President Trump’s handling of race relations?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C92DA-579A-B74A-B517-3CD26F2D6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137" y="2151089"/>
            <a:ext cx="3996447" cy="41676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8116E-1CD5-4148-BDB3-51C1CDCCDF04}"/>
              </a:ext>
            </a:extLst>
          </p:cNvPr>
          <p:cNvSpPr txBox="1"/>
          <p:nvPr/>
        </p:nvSpPr>
        <p:spPr>
          <a:xfrm>
            <a:off x="768485" y="2009400"/>
            <a:ext cx="592675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“Assessments of the president’s performance on race</a:t>
            </a:r>
          </a:p>
          <a:p>
            <a:r>
              <a:rPr lang="en-US" sz="2000" dirty="0"/>
              <a:t>relations vary considerably along racial and ethnic </a:t>
            </a:r>
          </a:p>
          <a:p>
            <a:r>
              <a:rPr lang="en-US" sz="2000" dirty="0"/>
              <a:t>lines. Most blacks (73%), Hispanics (69%) and </a:t>
            </a:r>
          </a:p>
          <a:p>
            <a:r>
              <a:rPr lang="en-US" sz="2000" dirty="0"/>
              <a:t>Asians (65%) say Trump has made race relations </a:t>
            </a:r>
          </a:p>
          <a:p>
            <a:r>
              <a:rPr lang="en-US" sz="2000" dirty="0"/>
              <a:t>worse, compared with about half of whites (49%).”</a:t>
            </a:r>
          </a:p>
          <a:p>
            <a:endParaRPr lang="en-US" sz="2000" dirty="0"/>
          </a:p>
          <a:p>
            <a:r>
              <a:rPr lang="en-US" sz="2000" dirty="0"/>
              <a:t>“Democrats and Republicans have widely different</a:t>
            </a:r>
          </a:p>
          <a:p>
            <a:r>
              <a:rPr lang="en-US" sz="2000" dirty="0"/>
              <a:t>opinions of the president’s handling of race </a:t>
            </a:r>
          </a:p>
          <a:p>
            <a:r>
              <a:rPr lang="en-US" sz="2000" dirty="0"/>
              <a:t>relations. Fully 84% of Democrats say Trump has </a:t>
            </a:r>
          </a:p>
          <a:p>
            <a:r>
              <a:rPr lang="en-US" sz="2000" dirty="0"/>
              <a:t>made race relations worse, compared with 20% </a:t>
            </a:r>
          </a:p>
          <a:p>
            <a:r>
              <a:rPr lang="en-US" sz="2000" dirty="0"/>
              <a:t>of Republicans. And while 34% of Republicans </a:t>
            </a:r>
          </a:p>
          <a:p>
            <a:r>
              <a:rPr lang="en-US" sz="2000" dirty="0"/>
              <a:t>say Trump has made progress toward improving </a:t>
            </a:r>
          </a:p>
          <a:p>
            <a:r>
              <a:rPr lang="en-US" sz="2000" dirty="0"/>
              <a:t>race relations, virtually no Democrats (1%) say </a:t>
            </a:r>
          </a:p>
          <a:p>
            <a:r>
              <a:rPr lang="en-US" sz="2000" dirty="0"/>
              <a:t>the same.”</a:t>
            </a:r>
          </a:p>
        </p:txBody>
      </p:sp>
    </p:spTree>
    <p:extLst>
      <p:ext uri="{BB962C8B-B14F-4D97-AF65-F5344CB8AC3E}">
        <p14:creationId xmlns:p14="http://schemas.microsoft.com/office/powerpoint/2010/main" val="293475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71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 - and Republicans and Democrats – differ </a:t>
            </a:r>
          </a:p>
          <a:p>
            <a:r>
              <a:rPr lang="en-US" sz="2000" dirty="0"/>
              <a:t>on President Trump’s handling of race relations?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8116E-1CD5-4148-BDB3-51C1CDCCDF04}"/>
              </a:ext>
            </a:extLst>
          </p:cNvPr>
          <p:cNvSpPr txBox="1"/>
          <p:nvPr/>
        </p:nvSpPr>
        <p:spPr>
          <a:xfrm>
            <a:off x="768485" y="2009400"/>
            <a:ext cx="610872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”Majorities across racial and ethnic groups say it has </a:t>
            </a:r>
          </a:p>
          <a:p>
            <a:r>
              <a:rPr lang="en-US" sz="2000" dirty="0"/>
              <a:t>become more common for people to express racist or </a:t>
            </a:r>
          </a:p>
          <a:p>
            <a:r>
              <a:rPr lang="en-US" sz="2000" dirty="0"/>
              <a:t>racially insensitive views since Trump was elected, </a:t>
            </a:r>
          </a:p>
          <a:p>
            <a:r>
              <a:rPr lang="en-US" sz="2000" dirty="0"/>
              <a:t>but blacks (76%) and Hispanics (75%) are more </a:t>
            </a:r>
          </a:p>
          <a:p>
            <a:r>
              <a:rPr lang="en-US" sz="2000" dirty="0"/>
              <a:t>likely than whites (60%) to say this is the case.”</a:t>
            </a:r>
          </a:p>
          <a:p>
            <a:endParaRPr lang="en-US" sz="2000" dirty="0"/>
          </a:p>
          <a:p>
            <a:r>
              <a:rPr lang="en-US" sz="2000" dirty="0"/>
              <a:t>“Democrats are twice as likely as Republicans to say it </a:t>
            </a:r>
          </a:p>
          <a:p>
            <a:r>
              <a:rPr lang="en-US" sz="2000" dirty="0"/>
              <a:t>has become more common for people to express </a:t>
            </a:r>
          </a:p>
          <a:p>
            <a:r>
              <a:rPr lang="en-US" sz="2000" dirty="0"/>
              <a:t>racist or racially insensitive views since Trump was </a:t>
            </a:r>
          </a:p>
          <a:p>
            <a:r>
              <a:rPr lang="en-US" sz="2000" dirty="0"/>
              <a:t>elected (84% vs. 42%). Half of Republicans – vs. 12% </a:t>
            </a:r>
          </a:p>
          <a:p>
            <a:r>
              <a:rPr lang="en-US" sz="2000" dirty="0"/>
              <a:t>of Democrats – say people expressing these views is </a:t>
            </a:r>
          </a:p>
          <a:p>
            <a:r>
              <a:rPr lang="en-US" sz="2000" dirty="0"/>
              <a:t>about as common as it was before, while small </a:t>
            </a:r>
          </a:p>
          <a:p>
            <a:r>
              <a:rPr lang="en-US" sz="2000" dirty="0"/>
              <a:t>shares in each group say it is now less common than </a:t>
            </a:r>
          </a:p>
          <a:p>
            <a:r>
              <a:rPr lang="en-US" sz="2000" dirty="0"/>
              <a:t>before Trump’s election.”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CDF91-846D-E646-A00B-528DA3604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42" y="2151089"/>
            <a:ext cx="3059527" cy="41836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087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8116E-1CD5-4148-BDB3-51C1CDCCDF04}"/>
              </a:ext>
            </a:extLst>
          </p:cNvPr>
          <p:cNvSpPr txBox="1"/>
          <p:nvPr/>
        </p:nvSpPr>
        <p:spPr>
          <a:xfrm>
            <a:off x="468111" y="1060120"/>
            <a:ext cx="625055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When asked if our country has already made the </a:t>
            </a:r>
          </a:p>
          <a:p>
            <a:r>
              <a:rPr lang="en-US" sz="2000" dirty="0"/>
              <a:t>changes needed to give blacks equal rights with whites, </a:t>
            </a:r>
          </a:p>
          <a:p>
            <a:r>
              <a:rPr lang="en-US" sz="2000" dirty="0"/>
              <a:t>more than four times as many whites (38%) agreed </a:t>
            </a:r>
          </a:p>
          <a:p>
            <a:r>
              <a:rPr lang="en-US" sz="2000" dirty="0"/>
              <a:t>than did blacks (8%) that this was true.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This chart shows the wide gaps between blacks and </a:t>
            </a:r>
          </a:p>
          <a:p>
            <a:r>
              <a:rPr lang="en-US" sz="2000" dirty="0"/>
              <a:t>whites broken down by sex, age, educational </a:t>
            </a:r>
          </a:p>
          <a:p>
            <a:r>
              <a:rPr lang="en-US" sz="2000" dirty="0"/>
              <a:t>attainment, and political affiliation. As can be seen,</a:t>
            </a:r>
          </a:p>
          <a:p>
            <a:r>
              <a:rPr lang="en-US" sz="2000" dirty="0"/>
              <a:t>the percentage point differences are considerable. 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54% of white Republicans believed that our country </a:t>
            </a:r>
          </a:p>
          <a:p>
            <a:r>
              <a:rPr lang="en-US" sz="2000" dirty="0"/>
              <a:t>has already made the changes needed to give blacks </a:t>
            </a:r>
          </a:p>
          <a:p>
            <a:r>
              <a:rPr lang="en-US" sz="2000" dirty="0"/>
              <a:t>equal rights with whites, while only 17% of white </a:t>
            </a:r>
          </a:p>
          <a:p>
            <a:r>
              <a:rPr lang="en-US" sz="2000" dirty="0"/>
              <a:t>Democrats agreed with this statement. 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This difference, of course, has serious consequences </a:t>
            </a:r>
          </a:p>
          <a:p>
            <a:r>
              <a:rPr lang="en-US" sz="2000" dirty="0"/>
              <a:t>when it comes to legislative matters directed toward </a:t>
            </a:r>
          </a:p>
          <a:p>
            <a:r>
              <a:rPr lang="en-US" sz="2000" dirty="0"/>
              <a:t>increasing equal rights.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742120-4C62-794E-BA18-5B3C0A71E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958" y="1903154"/>
            <a:ext cx="4549302" cy="39462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645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55A93-A5E2-1F43-81D5-4C2BE86D8FA5}"/>
              </a:ext>
            </a:extLst>
          </p:cNvPr>
          <p:cNvSpPr txBox="1"/>
          <p:nvPr/>
        </p:nvSpPr>
        <p:spPr>
          <a:xfrm>
            <a:off x="2699307" y="184825"/>
            <a:ext cx="6321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Affirmative Action Programs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(&amp; Nepotism)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162AC-4DE8-A940-B190-6F6E6C6EFC96}"/>
              </a:ext>
            </a:extLst>
          </p:cNvPr>
          <p:cNvSpPr txBox="1"/>
          <p:nvPr/>
        </p:nvSpPr>
        <p:spPr>
          <a:xfrm>
            <a:off x="1011676" y="2042810"/>
            <a:ext cx="106778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Affirmative action” refers to the positive steps that are taken to increase the representation </a:t>
            </a:r>
          </a:p>
          <a:p>
            <a:r>
              <a:rPr lang="en-US" sz="2000" dirty="0"/>
              <a:t>of minorities in areas of employment, education, and culture from which they have been </a:t>
            </a:r>
          </a:p>
          <a:p>
            <a:r>
              <a:rPr lang="en-US" sz="2000" dirty="0"/>
              <a:t>historically excluded. </a:t>
            </a:r>
          </a:p>
          <a:p>
            <a:endParaRPr lang="en-US" sz="2000" dirty="0"/>
          </a:p>
          <a:p>
            <a:r>
              <a:rPr lang="en-US" sz="2000" dirty="0"/>
              <a:t>Today, the typical criteria for affirmative action are race, disability, gender, ethnic origin, and age.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When those “affirmative” steps involve </a:t>
            </a:r>
            <a:r>
              <a:rPr lang="en-US" sz="2000" i="1" dirty="0"/>
              <a:t>preferential</a:t>
            </a:r>
            <a:r>
              <a:rPr lang="en-US" sz="2000" dirty="0"/>
              <a:t> selection—selection on the basis of race, </a:t>
            </a:r>
          </a:p>
          <a:p>
            <a:r>
              <a:rPr lang="en-US" sz="2000" dirty="0"/>
              <a:t>gender, or ethnicity—affirmative action programs tend to generate intense controversy.</a:t>
            </a:r>
          </a:p>
        </p:txBody>
      </p:sp>
    </p:spTree>
    <p:extLst>
      <p:ext uri="{BB962C8B-B14F-4D97-AF65-F5344CB8AC3E}">
        <p14:creationId xmlns:p14="http://schemas.microsoft.com/office/powerpoint/2010/main" val="283437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DAC5F-3C0F-DA48-8C5D-BFBA2921B127}"/>
              </a:ext>
            </a:extLst>
          </p:cNvPr>
          <p:cNvSpPr txBox="1"/>
          <p:nvPr/>
        </p:nvSpPr>
        <p:spPr>
          <a:xfrm>
            <a:off x="1945530" y="165371"/>
            <a:ext cx="7740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Current State of Race Relations </a:t>
            </a:r>
          </a:p>
          <a:p>
            <a:pPr algn="ctr"/>
            <a:r>
              <a:rPr lang="en-US" sz="3600" b="1" dirty="0"/>
              <a:t>in the United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66381-F60D-C945-AFF0-8D59F15B7DB6}"/>
              </a:ext>
            </a:extLst>
          </p:cNvPr>
          <p:cNvSpPr txBox="1"/>
          <p:nvPr/>
        </p:nvSpPr>
        <p:spPr>
          <a:xfrm>
            <a:off x="1381327" y="1491046"/>
            <a:ext cx="965661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 you will expect – after all, I have been stressing this point throughout the entire </a:t>
            </a:r>
          </a:p>
          <a:p>
            <a:r>
              <a:rPr lang="en-US" sz="2000" dirty="0"/>
              <a:t>semester – people will have different </a:t>
            </a:r>
            <a:r>
              <a:rPr lang="en-US" sz="2000" i="1" dirty="0"/>
              <a:t>perspectives</a:t>
            </a:r>
            <a:r>
              <a:rPr lang="en-US" sz="2000" dirty="0"/>
              <a:t> when it comes to assessing the </a:t>
            </a:r>
          </a:p>
          <a:p>
            <a:r>
              <a:rPr lang="en-US" sz="2000" dirty="0"/>
              <a:t>state of race relations in the United States today. In fact, as you will see, folks with </a:t>
            </a:r>
          </a:p>
          <a:p>
            <a:r>
              <a:rPr lang="en-US" sz="2000" dirty="0"/>
              <a:t>different social backgrounds – which means different experiences – will strongly </a:t>
            </a:r>
          </a:p>
          <a:p>
            <a:r>
              <a:rPr lang="en-US" sz="2000" dirty="0"/>
              <a:t>disagree about whether a particular state of affairs actually exists, and then question </a:t>
            </a:r>
          </a:p>
          <a:p>
            <a:r>
              <a:rPr lang="en-US" sz="2000" dirty="0"/>
              <a:t>the legitimacy of those who disagree with them.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For the moment, let’s not think about which of the varying viewpoints is a more </a:t>
            </a:r>
          </a:p>
          <a:p>
            <a:r>
              <a:rPr lang="en-US" sz="2000" dirty="0"/>
              <a:t>accurate depiction of the actual state of affairs. Instead, think about the gap between </a:t>
            </a:r>
          </a:p>
          <a:p>
            <a:r>
              <a:rPr lang="en-US" sz="2000" dirty="0"/>
              <a:t>the varying positions. For example – and as you will see in a minute – 84% of blacks </a:t>
            </a:r>
          </a:p>
          <a:p>
            <a:r>
              <a:rPr lang="en-US" sz="2000" dirty="0"/>
              <a:t>believe that they are treated less fairly than whites are in dealing with the police, while </a:t>
            </a:r>
          </a:p>
          <a:p>
            <a:r>
              <a:rPr lang="en-US" sz="2000" dirty="0"/>
              <a:t>only 63% of whites – a 21% point difference – think that this is the case.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These different “definitions of the situation,” of course, poses a serious problem for </a:t>
            </a:r>
          </a:p>
          <a:p>
            <a:r>
              <a:rPr lang="en-US" sz="2000" dirty="0"/>
              <a:t>those working to improve matters. How can we work together to confront problems </a:t>
            </a:r>
          </a:p>
          <a:p>
            <a:r>
              <a:rPr lang="en-US" sz="2000" dirty="0"/>
              <a:t>if they are not defined as such by each of the parties involved?</a:t>
            </a:r>
          </a:p>
        </p:txBody>
      </p:sp>
    </p:spTree>
    <p:extLst>
      <p:ext uri="{BB962C8B-B14F-4D97-AF65-F5344CB8AC3E}">
        <p14:creationId xmlns:p14="http://schemas.microsoft.com/office/powerpoint/2010/main" val="210711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3014F-D210-574F-9716-9792E588B65E}"/>
              </a:ext>
            </a:extLst>
          </p:cNvPr>
          <p:cNvSpPr txBox="1"/>
          <p:nvPr/>
        </p:nvSpPr>
        <p:spPr>
          <a:xfrm>
            <a:off x="3249039" y="165371"/>
            <a:ext cx="622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Affirmative Action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3CA46-8EDE-E547-BE74-D5DCB0AC1C79}"/>
              </a:ext>
            </a:extLst>
          </p:cNvPr>
          <p:cNvSpPr txBox="1"/>
          <p:nvPr/>
        </p:nvSpPr>
        <p:spPr>
          <a:xfrm>
            <a:off x="680936" y="1186774"/>
            <a:ext cx="106647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According to a recent Gallup Poll from February 2019, Americans’ support for affirmative action </a:t>
            </a:r>
          </a:p>
          <a:p>
            <a:r>
              <a:rPr lang="en-US" sz="2000" dirty="0"/>
              <a:t>programs has risen these past few years.  Although still 15 percentage points below the support </a:t>
            </a:r>
          </a:p>
          <a:p>
            <a:r>
              <a:rPr lang="en-US" sz="2000" dirty="0"/>
              <a:t>of Blacks, for the first time, a majority of whites – 57% – supports these programs.</a:t>
            </a:r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FAF04C-63C6-CA4D-A907-5C9E1F60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78" y="2382160"/>
            <a:ext cx="7081388" cy="36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55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3014F-D210-574F-9716-9792E588B65E}"/>
              </a:ext>
            </a:extLst>
          </p:cNvPr>
          <p:cNvSpPr txBox="1"/>
          <p:nvPr/>
        </p:nvSpPr>
        <p:spPr>
          <a:xfrm>
            <a:off x="3249039" y="165371"/>
            <a:ext cx="622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Affirmative Action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3CA46-8EDE-E547-BE74-D5DCB0AC1C79}"/>
              </a:ext>
            </a:extLst>
          </p:cNvPr>
          <p:cNvSpPr txBox="1"/>
          <p:nvPr/>
        </p:nvSpPr>
        <p:spPr>
          <a:xfrm>
            <a:off x="768599" y="1557781"/>
            <a:ext cx="5424242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slide, however, digs deeper.  The Pew </a:t>
            </a:r>
          </a:p>
          <a:p>
            <a:r>
              <a:rPr lang="en-US" sz="2000" dirty="0"/>
              <a:t>Research Center asked a representative </a:t>
            </a:r>
          </a:p>
          <a:p>
            <a:r>
              <a:rPr lang="en-US" sz="2000" dirty="0"/>
              <a:t>sample of American citizens to gauge the </a:t>
            </a:r>
          </a:p>
          <a:p>
            <a:r>
              <a:rPr lang="en-US" sz="2000" dirty="0"/>
              <a:t>extent to which they believed that certain </a:t>
            </a:r>
          </a:p>
          <a:p>
            <a:r>
              <a:rPr lang="en-US" sz="2000" dirty="0"/>
              <a:t>groups were targets of discrimination. </a:t>
            </a:r>
          </a:p>
          <a:p>
            <a:endParaRPr lang="en-US" sz="2000" dirty="0"/>
          </a:p>
          <a:p>
            <a:r>
              <a:rPr lang="en-US" sz="2000" dirty="0"/>
              <a:t>This chart, which takes political party </a:t>
            </a:r>
          </a:p>
          <a:p>
            <a:r>
              <a:rPr lang="en-US" sz="2000" dirty="0"/>
              <a:t>affiliation into consideration, shows the </a:t>
            </a:r>
          </a:p>
          <a:p>
            <a:r>
              <a:rPr lang="en-US" sz="2000" dirty="0"/>
              <a:t>percentage of respondents who answered </a:t>
            </a:r>
          </a:p>
          <a:p>
            <a:r>
              <a:rPr lang="en-US" sz="2000" dirty="0"/>
              <a:t>“A lot” and “Some.” </a:t>
            </a:r>
          </a:p>
          <a:p>
            <a:endParaRPr lang="en-US" sz="2000" dirty="0"/>
          </a:p>
          <a:p>
            <a:r>
              <a:rPr lang="en-US" sz="2000" dirty="0"/>
              <a:t>The differences in appraisals between </a:t>
            </a:r>
          </a:p>
          <a:p>
            <a:r>
              <a:rPr lang="en-US" sz="2000" dirty="0"/>
              <a:t>Democrats and Republicans are quite revealing.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5683A-0575-A648-B94D-8DEEC39BA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174" y="1264782"/>
            <a:ext cx="5636635" cy="47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2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3014F-D210-574F-9716-9792E588B65E}"/>
              </a:ext>
            </a:extLst>
          </p:cNvPr>
          <p:cNvSpPr txBox="1"/>
          <p:nvPr/>
        </p:nvSpPr>
        <p:spPr>
          <a:xfrm>
            <a:off x="3249039" y="165371"/>
            <a:ext cx="622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Affirmative Action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3CA46-8EDE-E547-BE74-D5DCB0AC1C79}"/>
              </a:ext>
            </a:extLst>
          </p:cNvPr>
          <p:cNvSpPr txBox="1"/>
          <p:nvPr/>
        </p:nvSpPr>
        <p:spPr>
          <a:xfrm>
            <a:off x="768599" y="1557781"/>
            <a:ext cx="533088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Adding the “a lot” and “some” answers </a:t>
            </a:r>
          </a:p>
          <a:p>
            <a:r>
              <a:rPr lang="en-US" sz="2000" dirty="0"/>
              <a:t>together, we find that Republicans in this </a:t>
            </a:r>
          </a:p>
          <a:p>
            <a:r>
              <a:rPr lang="en-US" sz="2000" dirty="0"/>
              <a:t>survey were more apt to say that “Evangelical</a:t>
            </a:r>
          </a:p>
          <a:p>
            <a:r>
              <a:rPr lang="en-US" sz="2000" dirty="0"/>
              <a:t>Christians” were discriminated against </a:t>
            </a:r>
          </a:p>
          <a:p>
            <a:r>
              <a:rPr lang="en-US" sz="2000" dirty="0"/>
              <a:t>roughly to the same extent that Muslims </a:t>
            </a:r>
          </a:p>
          <a:p>
            <a:r>
              <a:rPr lang="en-US" sz="2000" dirty="0"/>
              <a:t>were, but were discriminated against </a:t>
            </a:r>
            <a:r>
              <a:rPr lang="en-US" sz="2000" i="1" dirty="0"/>
              <a:t>more </a:t>
            </a:r>
          </a:p>
          <a:p>
            <a:r>
              <a:rPr lang="en-US" sz="2000" i="1" dirty="0"/>
              <a:t>than</a:t>
            </a:r>
            <a:r>
              <a:rPr lang="en-US" sz="2000" dirty="0"/>
              <a:t> were Jews, Women, members of the LGBT </a:t>
            </a:r>
          </a:p>
          <a:p>
            <a:r>
              <a:rPr lang="en-US" sz="2000" dirty="0"/>
              <a:t>community, Hispanics and Blacks. </a:t>
            </a:r>
          </a:p>
          <a:p>
            <a:endParaRPr lang="en-US" sz="2000" dirty="0"/>
          </a:p>
          <a:p>
            <a:r>
              <a:rPr lang="en-US" sz="2000" dirty="0"/>
              <a:t>They were also more likely to believe that </a:t>
            </a:r>
          </a:p>
          <a:p>
            <a:r>
              <a:rPr lang="en-US" sz="2000" dirty="0"/>
              <a:t>“Whites” were discriminated against more </a:t>
            </a:r>
          </a:p>
          <a:p>
            <a:r>
              <a:rPr lang="en-US" sz="2000" dirty="0"/>
              <a:t>so than Jews and Women, and to the same </a:t>
            </a:r>
          </a:p>
          <a:p>
            <a:r>
              <a:rPr lang="en-US" sz="2000" dirty="0"/>
              <a:t>extent as Hispanics and the LGBT community.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5683A-0575-A648-B94D-8DEEC39BA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174" y="1264782"/>
            <a:ext cx="5636635" cy="47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1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3014F-D210-574F-9716-9792E588B65E}"/>
              </a:ext>
            </a:extLst>
          </p:cNvPr>
          <p:cNvSpPr txBox="1"/>
          <p:nvPr/>
        </p:nvSpPr>
        <p:spPr>
          <a:xfrm>
            <a:off x="3249039" y="165371"/>
            <a:ext cx="622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Affirmative Action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3CA46-8EDE-E547-BE74-D5DCB0AC1C79}"/>
              </a:ext>
            </a:extLst>
          </p:cNvPr>
          <p:cNvSpPr txBox="1"/>
          <p:nvPr/>
        </p:nvSpPr>
        <p:spPr>
          <a:xfrm>
            <a:off x="1478717" y="1586965"/>
            <a:ext cx="943489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So, even though the trend shown in the Gallup Poll is somewhat encouraging, it is </a:t>
            </a:r>
          </a:p>
          <a:p>
            <a:r>
              <a:rPr lang="en-US" sz="2000" dirty="0"/>
              <a:t>nevertheless the case that many white folks complain that they are now the victims </a:t>
            </a:r>
          </a:p>
          <a:p>
            <a:r>
              <a:rPr lang="en-US" sz="2000" dirty="0"/>
              <a:t>of </a:t>
            </a:r>
            <a:r>
              <a:rPr lang="en-US" sz="2000" i="1" dirty="0"/>
              <a:t>reverse discrimination</a:t>
            </a:r>
            <a:r>
              <a:rPr lang="en-US" sz="2000" dirty="0"/>
              <a:t> and, feeling victimized, they take their case to court – often </a:t>
            </a:r>
          </a:p>
          <a:p>
            <a:r>
              <a:rPr lang="en-US" sz="2000" dirty="0"/>
              <a:t>as far as the Supreme Court.</a:t>
            </a:r>
          </a:p>
          <a:p>
            <a:endParaRPr lang="en-US" sz="2000" dirty="0"/>
          </a:p>
          <a:p>
            <a:r>
              <a:rPr lang="en-US" sz="2000" dirty="0"/>
              <a:t>So, how does this work? One of the arguments against affirmative action programs is </a:t>
            </a:r>
          </a:p>
          <a:p>
            <a:r>
              <a:rPr lang="en-US" sz="2000" dirty="0"/>
              <a:t>that they place unqualified individuals in jobs for which they are not qualified. Not </a:t>
            </a:r>
          </a:p>
          <a:p>
            <a:r>
              <a:rPr lang="en-US" sz="2000" dirty="0"/>
              <a:t>only does this affect the smooth functioning of the workforce, it also, some argue, </a:t>
            </a:r>
          </a:p>
          <a:p>
            <a:r>
              <a:rPr lang="en-US" sz="2000" dirty="0"/>
              <a:t>sets the individual up for a major disappointment when they realize that they can’t </a:t>
            </a:r>
          </a:p>
          <a:p>
            <a:r>
              <a:rPr lang="en-US" sz="2000" dirty="0"/>
              <a:t>handle the job.  </a:t>
            </a:r>
          </a:p>
          <a:p>
            <a:endParaRPr lang="en-US" sz="2000" dirty="0"/>
          </a:p>
          <a:p>
            <a:r>
              <a:rPr lang="en-US" sz="2000" dirty="0"/>
              <a:t>But look at the next slide . . . </a:t>
            </a:r>
          </a:p>
        </p:txBody>
      </p:sp>
    </p:spTree>
    <p:extLst>
      <p:ext uri="{BB962C8B-B14F-4D97-AF65-F5344CB8AC3E}">
        <p14:creationId xmlns:p14="http://schemas.microsoft.com/office/powerpoint/2010/main" val="779485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4E88F2-45B8-DA46-9611-3645F00B6D0A}"/>
              </a:ext>
            </a:extLst>
          </p:cNvPr>
          <p:cNvCxnSpPr>
            <a:cxnSpLocks/>
          </p:cNvCxnSpPr>
          <p:nvPr/>
        </p:nvCxnSpPr>
        <p:spPr>
          <a:xfrm>
            <a:off x="5622587" y="1605064"/>
            <a:ext cx="8302" cy="296693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3C2C7-ACCD-344D-84AF-CD1DC75DAFD0}"/>
              </a:ext>
            </a:extLst>
          </p:cNvPr>
          <p:cNvCxnSpPr>
            <a:cxnSpLocks/>
          </p:cNvCxnSpPr>
          <p:nvPr/>
        </p:nvCxnSpPr>
        <p:spPr>
          <a:xfrm flipH="1">
            <a:off x="4756826" y="2918298"/>
            <a:ext cx="252594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77F18-1579-9C40-B25C-E3158A20F363}"/>
              </a:ext>
            </a:extLst>
          </p:cNvPr>
          <p:cNvCxnSpPr>
            <a:cxnSpLocks/>
          </p:cNvCxnSpPr>
          <p:nvPr/>
        </p:nvCxnSpPr>
        <p:spPr>
          <a:xfrm>
            <a:off x="5622587" y="1741572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129F9-3CD4-8646-A2E7-9E7FE78789A0}"/>
              </a:ext>
            </a:extLst>
          </p:cNvPr>
          <p:cNvCxnSpPr>
            <a:cxnSpLocks/>
          </p:cNvCxnSpPr>
          <p:nvPr/>
        </p:nvCxnSpPr>
        <p:spPr>
          <a:xfrm>
            <a:off x="5622587" y="2097932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5184D0-CC4E-2B4A-940F-C9ADD45A982E}"/>
              </a:ext>
            </a:extLst>
          </p:cNvPr>
          <p:cNvCxnSpPr>
            <a:cxnSpLocks/>
          </p:cNvCxnSpPr>
          <p:nvPr/>
        </p:nvCxnSpPr>
        <p:spPr>
          <a:xfrm>
            <a:off x="5612859" y="2386519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A858B6-1F2C-1E41-870B-E586C59ABDC7}"/>
              </a:ext>
            </a:extLst>
          </p:cNvPr>
          <p:cNvCxnSpPr>
            <a:cxnSpLocks/>
          </p:cNvCxnSpPr>
          <p:nvPr/>
        </p:nvCxnSpPr>
        <p:spPr>
          <a:xfrm>
            <a:off x="5607995" y="2718243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F48C3-1AA6-F843-BEAD-71B4DBBD8DFB}"/>
              </a:ext>
            </a:extLst>
          </p:cNvPr>
          <p:cNvCxnSpPr>
            <a:cxnSpLocks/>
          </p:cNvCxnSpPr>
          <p:nvPr/>
        </p:nvCxnSpPr>
        <p:spPr>
          <a:xfrm>
            <a:off x="6121009" y="1984682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B8EFD1-72CD-0B42-B223-69EF12D13B37}"/>
              </a:ext>
            </a:extLst>
          </p:cNvPr>
          <p:cNvCxnSpPr>
            <a:cxnSpLocks/>
          </p:cNvCxnSpPr>
          <p:nvPr/>
        </p:nvCxnSpPr>
        <p:spPr>
          <a:xfrm>
            <a:off x="5622587" y="3210128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5FC61-3174-1F49-97E1-F06456FD2AD6}"/>
              </a:ext>
            </a:extLst>
          </p:cNvPr>
          <p:cNvCxnSpPr>
            <a:cxnSpLocks/>
          </p:cNvCxnSpPr>
          <p:nvPr/>
        </p:nvCxnSpPr>
        <p:spPr>
          <a:xfrm>
            <a:off x="5616102" y="3584644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AC3EDC-B38E-5544-BF1C-67249D740BB0}"/>
              </a:ext>
            </a:extLst>
          </p:cNvPr>
          <p:cNvCxnSpPr>
            <a:cxnSpLocks/>
          </p:cNvCxnSpPr>
          <p:nvPr/>
        </p:nvCxnSpPr>
        <p:spPr>
          <a:xfrm>
            <a:off x="5593404" y="3900791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CC08B5-3993-DF44-832E-E9D93677CC92}"/>
              </a:ext>
            </a:extLst>
          </p:cNvPr>
          <p:cNvCxnSpPr>
            <a:cxnSpLocks/>
          </p:cNvCxnSpPr>
          <p:nvPr/>
        </p:nvCxnSpPr>
        <p:spPr>
          <a:xfrm>
            <a:off x="5622587" y="4238017"/>
            <a:ext cx="37613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351E7AA-3BFA-0747-A594-62B35A5FCFD4}"/>
              </a:ext>
            </a:extLst>
          </p:cNvPr>
          <p:cNvSpPr txBox="1"/>
          <p:nvPr/>
        </p:nvSpPr>
        <p:spPr>
          <a:xfrm>
            <a:off x="1500376" y="2718243"/>
            <a:ext cx="31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Minimum standards for hiring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11E49D-3BED-3C4D-873F-E3AC49CC31DE}"/>
              </a:ext>
            </a:extLst>
          </p:cNvPr>
          <p:cNvSpPr txBox="1"/>
          <p:nvPr/>
        </p:nvSpPr>
        <p:spPr>
          <a:xfrm>
            <a:off x="2872139" y="170794"/>
            <a:ext cx="622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Affirmative Action Programs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6E5B5-6330-D646-AEAE-A848771D9DDA}"/>
              </a:ext>
            </a:extLst>
          </p:cNvPr>
          <p:cNvSpPr txBox="1"/>
          <p:nvPr/>
        </p:nvSpPr>
        <p:spPr>
          <a:xfrm>
            <a:off x="6984460" y="1800016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White applicant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2A5D1-6011-2342-84EC-C4814B1FD66C}"/>
              </a:ext>
            </a:extLst>
          </p:cNvPr>
          <p:cNvSpPr txBox="1"/>
          <p:nvPr/>
        </p:nvSpPr>
        <p:spPr>
          <a:xfrm>
            <a:off x="7101191" y="3387007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Minority applicant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6013A1-19F2-EB4C-B4E8-F43B1033AADB}"/>
              </a:ext>
            </a:extLst>
          </p:cNvPr>
          <p:cNvCxnSpPr>
            <a:cxnSpLocks/>
          </p:cNvCxnSpPr>
          <p:nvPr/>
        </p:nvCxnSpPr>
        <p:spPr>
          <a:xfrm>
            <a:off x="6129310" y="3565188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AA64D9-4D7C-694A-BE59-E60F16EAD7A2}"/>
              </a:ext>
            </a:extLst>
          </p:cNvPr>
          <p:cNvSpPr txBox="1"/>
          <p:nvPr/>
        </p:nvSpPr>
        <p:spPr>
          <a:xfrm>
            <a:off x="851427" y="4819417"/>
            <a:ext cx="100063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slide indicates the minimum standards for someone to be hired, and shows where </a:t>
            </a:r>
          </a:p>
          <a:p>
            <a:r>
              <a:rPr lang="en-US" sz="2000" dirty="0"/>
              <a:t>two applicants – one white, the other a minority – fall on the rating scale. In an affirmative </a:t>
            </a:r>
          </a:p>
          <a:p>
            <a:r>
              <a:rPr lang="en-US" sz="2000" dirty="0"/>
              <a:t>action program, can the minority applicant, who scores lower than the white applicant, </a:t>
            </a:r>
          </a:p>
          <a:p>
            <a:r>
              <a:rPr lang="en-US" sz="2000" dirty="0"/>
              <a:t>be given preferential treatment and hired instead of the white applicant? The answer </a:t>
            </a:r>
          </a:p>
          <a:p>
            <a:r>
              <a:rPr lang="en-US" sz="2000" dirty="0"/>
              <a:t>is “no,” because the minority candidate does not meet the minimum standards.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8287F-04A0-8243-97BB-450997C2A732}"/>
              </a:ext>
            </a:extLst>
          </p:cNvPr>
          <p:cNvSpPr txBox="1"/>
          <p:nvPr/>
        </p:nvSpPr>
        <p:spPr>
          <a:xfrm>
            <a:off x="5630889" y="1741411"/>
            <a:ext cx="22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0DB44E-1C5D-E549-87EF-57B26AD06089}"/>
              </a:ext>
            </a:extLst>
          </p:cNvPr>
          <p:cNvSpPr txBox="1"/>
          <p:nvPr/>
        </p:nvSpPr>
        <p:spPr>
          <a:xfrm>
            <a:off x="5622051" y="323848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080320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4E88F2-45B8-DA46-9611-3645F00B6D0A}"/>
              </a:ext>
            </a:extLst>
          </p:cNvPr>
          <p:cNvCxnSpPr>
            <a:cxnSpLocks/>
          </p:cNvCxnSpPr>
          <p:nvPr/>
        </p:nvCxnSpPr>
        <p:spPr>
          <a:xfrm>
            <a:off x="5622587" y="1605064"/>
            <a:ext cx="8302" cy="296693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3C2C7-ACCD-344D-84AF-CD1DC75DAFD0}"/>
              </a:ext>
            </a:extLst>
          </p:cNvPr>
          <p:cNvCxnSpPr>
            <a:cxnSpLocks/>
          </p:cNvCxnSpPr>
          <p:nvPr/>
        </p:nvCxnSpPr>
        <p:spPr>
          <a:xfrm flipH="1">
            <a:off x="4756826" y="2918298"/>
            <a:ext cx="252594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77F18-1579-9C40-B25C-E3158A20F363}"/>
              </a:ext>
            </a:extLst>
          </p:cNvPr>
          <p:cNvCxnSpPr>
            <a:cxnSpLocks/>
          </p:cNvCxnSpPr>
          <p:nvPr/>
        </p:nvCxnSpPr>
        <p:spPr>
          <a:xfrm>
            <a:off x="5622587" y="1741572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129F9-3CD4-8646-A2E7-9E7FE78789A0}"/>
              </a:ext>
            </a:extLst>
          </p:cNvPr>
          <p:cNvCxnSpPr>
            <a:cxnSpLocks/>
          </p:cNvCxnSpPr>
          <p:nvPr/>
        </p:nvCxnSpPr>
        <p:spPr>
          <a:xfrm>
            <a:off x="5622587" y="2097932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5184D0-CC4E-2B4A-940F-C9ADD45A982E}"/>
              </a:ext>
            </a:extLst>
          </p:cNvPr>
          <p:cNvCxnSpPr>
            <a:cxnSpLocks/>
          </p:cNvCxnSpPr>
          <p:nvPr/>
        </p:nvCxnSpPr>
        <p:spPr>
          <a:xfrm>
            <a:off x="5612859" y="2386519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A858B6-1F2C-1E41-870B-E586C59ABDC7}"/>
              </a:ext>
            </a:extLst>
          </p:cNvPr>
          <p:cNvCxnSpPr>
            <a:cxnSpLocks/>
          </p:cNvCxnSpPr>
          <p:nvPr/>
        </p:nvCxnSpPr>
        <p:spPr>
          <a:xfrm>
            <a:off x="5607995" y="2718243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F48C3-1AA6-F843-BEAD-71B4DBBD8DFB}"/>
              </a:ext>
            </a:extLst>
          </p:cNvPr>
          <p:cNvCxnSpPr>
            <a:cxnSpLocks/>
          </p:cNvCxnSpPr>
          <p:nvPr/>
        </p:nvCxnSpPr>
        <p:spPr>
          <a:xfrm>
            <a:off x="6121009" y="1984682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B8EFD1-72CD-0B42-B223-69EF12D13B37}"/>
              </a:ext>
            </a:extLst>
          </p:cNvPr>
          <p:cNvCxnSpPr>
            <a:cxnSpLocks/>
          </p:cNvCxnSpPr>
          <p:nvPr/>
        </p:nvCxnSpPr>
        <p:spPr>
          <a:xfrm>
            <a:off x="5622587" y="3210128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5FC61-3174-1F49-97E1-F06456FD2AD6}"/>
              </a:ext>
            </a:extLst>
          </p:cNvPr>
          <p:cNvCxnSpPr>
            <a:cxnSpLocks/>
          </p:cNvCxnSpPr>
          <p:nvPr/>
        </p:nvCxnSpPr>
        <p:spPr>
          <a:xfrm>
            <a:off x="5616102" y="3584644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AC3EDC-B38E-5544-BF1C-67249D740BB0}"/>
              </a:ext>
            </a:extLst>
          </p:cNvPr>
          <p:cNvCxnSpPr>
            <a:cxnSpLocks/>
          </p:cNvCxnSpPr>
          <p:nvPr/>
        </p:nvCxnSpPr>
        <p:spPr>
          <a:xfrm>
            <a:off x="5593404" y="3900791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CC08B5-3993-DF44-832E-E9D93677CC92}"/>
              </a:ext>
            </a:extLst>
          </p:cNvPr>
          <p:cNvCxnSpPr>
            <a:cxnSpLocks/>
          </p:cNvCxnSpPr>
          <p:nvPr/>
        </p:nvCxnSpPr>
        <p:spPr>
          <a:xfrm>
            <a:off x="5622587" y="4238017"/>
            <a:ext cx="37613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351E7AA-3BFA-0747-A594-62B35A5FCFD4}"/>
              </a:ext>
            </a:extLst>
          </p:cNvPr>
          <p:cNvSpPr txBox="1"/>
          <p:nvPr/>
        </p:nvSpPr>
        <p:spPr>
          <a:xfrm>
            <a:off x="1500376" y="2718243"/>
            <a:ext cx="31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Minimum standards for hiring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11E49D-3BED-3C4D-873F-E3AC49CC31DE}"/>
              </a:ext>
            </a:extLst>
          </p:cNvPr>
          <p:cNvSpPr txBox="1"/>
          <p:nvPr/>
        </p:nvSpPr>
        <p:spPr>
          <a:xfrm>
            <a:off x="2872139" y="170794"/>
            <a:ext cx="622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Affirmative Action Programs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6E5B5-6330-D646-AEAE-A848771D9DDA}"/>
              </a:ext>
            </a:extLst>
          </p:cNvPr>
          <p:cNvSpPr txBox="1"/>
          <p:nvPr/>
        </p:nvSpPr>
        <p:spPr>
          <a:xfrm>
            <a:off x="6984460" y="1800016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White applicant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2A5D1-6011-2342-84EC-C4814B1FD66C}"/>
              </a:ext>
            </a:extLst>
          </p:cNvPr>
          <p:cNvSpPr txBox="1"/>
          <p:nvPr/>
        </p:nvSpPr>
        <p:spPr>
          <a:xfrm>
            <a:off x="6984460" y="2344286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Minority applicant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6013A1-19F2-EB4C-B4E8-F43B1033AADB}"/>
              </a:ext>
            </a:extLst>
          </p:cNvPr>
          <p:cNvCxnSpPr>
            <a:cxnSpLocks/>
          </p:cNvCxnSpPr>
          <p:nvPr/>
        </p:nvCxnSpPr>
        <p:spPr>
          <a:xfrm>
            <a:off x="6121009" y="2540819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AA64D9-4D7C-694A-BE59-E60F16EAD7A2}"/>
              </a:ext>
            </a:extLst>
          </p:cNvPr>
          <p:cNvSpPr txBox="1"/>
          <p:nvPr/>
        </p:nvSpPr>
        <p:spPr>
          <a:xfrm>
            <a:off x="1025763" y="4708347"/>
            <a:ext cx="98843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about this situation, where both applicants meet the minimum standards. Now can </a:t>
            </a:r>
          </a:p>
          <a:p>
            <a:r>
              <a:rPr lang="en-US" sz="2000" dirty="0"/>
              <a:t>a minority applicant, who scores lower than the white applicant, be given preferential </a:t>
            </a:r>
          </a:p>
          <a:p>
            <a:r>
              <a:rPr lang="en-US" sz="2000" dirty="0"/>
              <a:t>treatment and hired instead of the white applicant? And here the answer is “yes.” But </a:t>
            </a:r>
          </a:p>
          <a:p>
            <a:r>
              <a:rPr lang="en-US" sz="2000" dirty="0"/>
              <a:t>notice that it is not an “unqualified’ applicant that got the job, but a “less qualified” </a:t>
            </a:r>
          </a:p>
          <a:p>
            <a:r>
              <a:rPr lang="en-US" sz="2000" dirty="0"/>
              <a:t>applicant. And, since the applicant does meet the proper standards, who is to say that </a:t>
            </a:r>
          </a:p>
          <a:p>
            <a:r>
              <a:rPr lang="en-US" sz="2000" dirty="0"/>
              <a:t>they will not perform as well as the other candidate?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8287F-04A0-8243-97BB-450997C2A732}"/>
              </a:ext>
            </a:extLst>
          </p:cNvPr>
          <p:cNvSpPr txBox="1"/>
          <p:nvPr/>
        </p:nvSpPr>
        <p:spPr>
          <a:xfrm>
            <a:off x="5630889" y="1741411"/>
            <a:ext cx="22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0DB44E-1C5D-E549-87EF-57B26AD06089}"/>
              </a:ext>
            </a:extLst>
          </p:cNvPr>
          <p:cNvSpPr txBox="1"/>
          <p:nvPr/>
        </p:nvSpPr>
        <p:spPr>
          <a:xfrm>
            <a:off x="5606922" y="2381992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99382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4E88F2-45B8-DA46-9611-3645F00B6D0A}"/>
              </a:ext>
            </a:extLst>
          </p:cNvPr>
          <p:cNvCxnSpPr>
            <a:cxnSpLocks/>
          </p:cNvCxnSpPr>
          <p:nvPr/>
        </p:nvCxnSpPr>
        <p:spPr>
          <a:xfrm>
            <a:off x="5612095" y="1099810"/>
            <a:ext cx="0" cy="25313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3C2C7-ACCD-344D-84AF-CD1DC75DAFD0}"/>
              </a:ext>
            </a:extLst>
          </p:cNvPr>
          <p:cNvCxnSpPr>
            <a:cxnSpLocks/>
          </p:cNvCxnSpPr>
          <p:nvPr/>
        </p:nvCxnSpPr>
        <p:spPr>
          <a:xfrm flipH="1">
            <a:off x="4309495" y="2640901"/>
            <a:ext cx="288587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77F18-1579-9C40-B25C-E3158A20F363}"/>
              </a:ext>
            </a:extLst>
          </p:cNvPr>
          <p:cNvCxnSpPr>
            <a:cxnSpLocks/>
          </p:cNvCxnSpPr>
          <p:nvPr/>
        </p:nvCxnSpPr>
        <p:spPr>
          <a:xfrm>
            <a:off x="5601655" y="1430287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129F9-3CD4-8646-A2E7-9E7FE78789A0}"/>
              </a:ext>
            </a:extLst>
          </p:cNvPr>
          <p:cNvCxnSpPr>
            <a:cxnSpLocks/>
          </p:cNvCxnSpPr>
          <p:nvPr/>
        </p:nvCxnSpPr>
        <p:spPr>
          <a:xfrm>
            <a:off x="5616246" y="1798298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5184D0-CC4E-2B4A-940F-C9ADD45A982E}"/>
              </a:ext>
            </a:extLst>
          </p:cNvPr>
          <p:cNvCxnSpPr>
            <a:cxnSpLocks/>
          </p:cNvCxnSpPr>
          <p:nvPr/>
        </p:nvCxnSpPr>
        <p:spPr>
          <a:xfrm>
            <a:off x="5593353" y="2046051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A858B6-1F2C-1E41-870B-E586C59ABDC7}"/>
              </a:ext>
            </a:extLst>
          </p:cNvPr>
          <p:cNvCxnSpPr>
            <a:cxnSpLocks/>
          </p:cNvCxnSpPr>
          <p:nvPr/>
        </p:nvCxnSpPr>
        <p:spPr>
          <a:xfrm>
            <a:off x="5587063" y="2324911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F48C3-1AA6-F843-BEAD-71B4DBBD8DFB}"/>
              </a:ext>
            </a:extLst>
          </p:cNvPr>
          <p:cNvCxnSpPr>
            <a:cxnSpLocks/>
          </p:cNvCxnSpPr>
          <p:nvPr/>
        </p:nvCxnSpPr>
        <p:spPr>
          <a:xfrm>
            <a:off x="6059824" y="1592587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B8EFD1-72CD-0B42-B223-69EF12D13B37}"/>
              </a:ext>
            </a:extLst>
          </p:cNvPr>
          <p:cNvCxnSpPr>
            <a:cxnSpLocks/>
          </p:cNvCxnSpPr>
          <p:nvPr/>
        </p:nvCxnSpPr>
        <p:spPr>
          <a:xfrm>
            <a:off x="5611237" y="2920196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5FC61-3174-1F49-97E1-F06456FD2AD6}"/>
              </a:ext>
            </a:extLst>
          </p:cNvPr>
          <p:cNvCxnSpPr>
            <a:cxnSpLocks/>
          </p:cNvCxnSpPr>
          <p:nvPr/>
        </p:nvCxnSpPr>
        <p:spPr>
          <a:xfrm>
            <a:off x="5609617" y="3286884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AC3EDC-B38E-5544-BF1C-67249D740BB0}"/>
              </a:ext>
            </a:extLst>
          </p:cNvPr>
          <p:cNvCxnSpPr>
            <a:cxnSpLocks/>
          </p:cNvCxnSpPr>
          <p:nvPr/>
        </p:nvCxnSpPr>
        <p:spPr>
          <a:xfrm>
            <a:off x="5572471" y="3631143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351E7AA-3BFA-0747-A594-62B35A5FCFD4}"/>
              </a:ext>
            </a:extLst>
          </p:cNvPr>
          <p:cNvSpPr txBox="1"/>
          <p:nvPr/>
        </p:nvSpPr>
        <p:spPr>
          <a:xfrm>
            <a:off x="1130171" y="2428547"/>
            <a:ext cx="31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Minimum standards for hiring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11E49D-3BED-3C4D-873F-E3AC49CC31DE}"/>
              </a:ext>
            </a:extLst>
          </p:cNvPr>
          <p:cNvSpPr txBox="1"/>
          <p:nvPr/>
        </p:nvSpPr>
        <p:spPr>
          <a:xfrm>
            <a:off x="4506807" y="15573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Nepotism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6E5B5-6330-D646-AEAE-A848771D9DDA}"/>
              </a:ext>
            </a:extLst>
          </p:cNvPr>
          <p:cNvSpPr txBox="1"/>
          <p:nvPr/>
        </p:nvSpPr>
        <p:spPr>
          <a:xfrm>
            <a:off x="6973799" y="2943324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White applicant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2A5D1-6011-2342-84EC-C4814B1FD66C}"/>
              </a:ext>
            </a:extLst>
          </p:cNvPr>
          <p:cNvSpPr txBox="1"/>
          <p:nvPr/>
        </p:nvSpPr>
        <p:spPr>
          <a:xfrm>
            <a:off x="6973799" y="1394326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Minority applicant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6013A1-19F2-EB4C-B4E8-F43B1033AADB}"/>
              </a:ext>
            </a:extLst>
          </p:cNvPr>
          <p:cNvCxnSpPr>
            <a:cxnSpLocks/>
          </p:cNvCxnSpPr>
          <p:nvPr/>
        </p:nvCxnSpPr>
        <p:spPr>
          <a:xfrm>
            <a:off x="6096000" y="3115828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AA64D9-4D7C-694A-BE59-E60F16EAD7A2}"/>
              </a:ext>
            </a:extLst>
          </p:cNvPr>
          <p:cNvSpPr txBox="1"/>
          <p:nvPr/>
        </p:nvSpPr>
        <p:spPr>
          <a:xfrm>
            <a:off x="1032119" y="4008492"/>
            <a:ext cx="101344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Still, white folks get angry when this happens and, as mentioned before, sometimes take </a:t>
            </a:r>
          </a:p>
          <a:p>
            <a:r>
              <a:rPr lang="en-US" sz="2000" dirty="0"/>
              <a:t>their case to court.</a:t>
            </a:r>
          </a:p>
          <a:p>
            <a:endParaRPr lang="en-US" sz="2000" dirty="0"/>
          </a:p>
          <a:p>
            <a:r>
              <a:rPr lang="en-US" sz="2000" dirty="0"/>
              <a:t>Curiously, they don’t appear to feel the same way about nepotism. The practice of nepotism </a:t>
            </a:r>
          </a:p>
          <a:p>
            <a:r>
              <a:rPr lang="en-US" sz="2000" dirty="0"/>
              <a:t>involves giving preferential treatment to relatives, friends, and friends of friends and is </a:t>
            </a:r>
          </a:p>
          <a:p>
            <a:r>
              <a:rPr lang="en-US" sz="2000" dirty="0"/>
              <a:t>typically found in hiring practices. It can be summed up in the common phrase, “Quite </a:t>
            </a:r>
          </a:p>
          <a:p>
            <a:r>
              <a:rPr lang="en-US" sz="2000" dirty="0"/>
              <a:t>often, it’s not </a:t>
            </a:r>
            <a:r>
              <a:rPr lang="en-US" sz="2000" i="1" dirty="0"/>
              <a:t>what</a:t>
            </a:r>
            <a:r>
              <a:rPr lang="en-US" sz="2000" dirty="0"/>
              <a:t> you know, but </a:t>
            </a:r>
            <a:r>
              <a:rPr lang="en-US" sz="2000" i="1" dirty="0"/>
              <a:t>who</a:t>
            </a:r>
            <a:r>
              <a:rPr lang="en-US" sz="2000" dirty="0"/>
              <a:t> you know.” That this </a:t>
            </a:r>
            <a:r>
              <a:rPr lang="en-US" sz="2000" i="1" dirty="0"/>
              <a:t>is</a:t>
            </a:r>
            <a:r>
              <a:rPr lang="en-US" sz="2000" dirty="0"/>
              <a:t> a common and widely known </a:t>
            </a:r>
          </a:p>
          <a:p>
            <a:r>
              <a:rPr lang="en-US" sz="2000" dirty="0"/>
              <a:t>phrase is itself quite revealing.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8287F-04A0-8243-97BB-450997C2A732}"/>
              </a:ext>
            </a:extLst>
          </p:cNvPr>
          <p:cNvSpPr txBox="1"/>
          <p:nvPr/>
        </p:nvSpPr>
        <p:spPr>
          <a:xfrm>
            <a:off x="5646169" y="1428966"/>
            <a:ext cx="22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0DB44E-1C5D-E549-87EF-57B26AD06089}"/>
              </a:ext>
            </a:extLst>
          </p:cNvPr>
          <p:cNvSpPr txBox="1"/>
          <p:nvPr/>
        </p:nvSpPr>
        <p:spPr>
          <a:xfrm>
            <a:off x="5606790" y="292827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819536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4E88F2-45B8-DA46-9611-3645F00B6D0A}"/>
              </a:ext>
            </a:extLst>
          </p:cNvPr>
          <p:cNvCxnSpPr>
            <a:cxnSpLocks/>
          </p:cNvCxnSpPr>
          <p:nvPr/>
        </p:nvCxnSpPr>
        <p:spPr>
          <a:xfrm>
            <a:off x="5612095" y="1099810"/>
            <a:ext cx="0" cy="25313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3C2C7-ACCD-344D-84AF-CD1DC75DAFD0}"/>
              </a:ext>
            </a:extLst>
          </p:cNvPr>
          <p:cNvCxnSpPr>
            <a:cxnSpLocks/>
          </p:cNvCxnSpPr>
          <p:nvPr/>
        </p:nvCxnSpPr>
        <p:spPr>
          <a:xfrm flipH="1">
            <a:off x="4309495" y="2640901"/>
            <a:ext cx="288587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77F18-1579-9C40-B25C-E3158A20F363}"/>
              </a:ext>
            </a:extLst>
          </p:cNvPr>
          <p:cNvCxnSpPr>
            <a:cxnSpLocks/>
          </p:cNvCxnSpPr>
          <p:nvPr/>
        </p:nvCxnSpPr>
        <p:spPr>
          <a:xfrm>
            <a:off x="5601655" y="1430287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129F9-3CD4-8646-A2E7-9E7FE78789A0}"/>
              </a:ext>
            </a:extLst>
          </p:cNvPr>
          <p:cNvCxnSpPr>
            <a:cxnSpLocks/>
          </p:cNvCxnSpPr>
          <p:nvPr/>
        </p:nvCxnSpPr>
        <p:spPr>
          <a:xfrm>
            <a:off x="5616246" y="1798298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5184D0-CC4E-2B4A-940F-C9ADD45A982E}"/>
              </a:ext>
            </a:extLst>
          </p:cNvPr>
          <p:cNvCxnSpPr>
            <a:cxnSpLocks/>
          </p:cNvCxnSpPr>
          <p:nvPr/>
        </p:nvCxnSpPr>
        <p:spPr>
          <a:xfrm>
            <a:off x="5593353" y="2046051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A858B6-1F2C-1E41-870B-E586C59ABDC7}"/>
              </a:ext>
            </a:extLst>
          </p:cNvPr>
          <p:cNvCxnSpPr>
            <a:cxnSpLocks/>
          </p:cNvCxnSpPr>
          <p:nvPr/>
        </p:nvCxnSpPr>
        <p:spPr>
          <a:xfrm>
            <a:off x="5587063" y="2324911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F48C3-1AA6-F843-BEAD-71B4DBBD8DFB}"/>
              </a:ext>
            </a:extLst>
          </p:cNvPr>
          <p:cNvCxnSpPr>
            <a:cxnSpLocks/>
          </p:cNvCxnSpPr>
          <p:nvPr/>
        </p:nvCxnSpPr>
        <p:spPr>
          <a:xfrm>
            <a:off x="6059824" y="1592587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B8EFD1-72CD-0B42-B223-69EF12D13B37}"/>
              </a:ext>
            </a:extLst>
          </p:cNvPr>
          <p:cNvCxnSpPr>
            <a:cxnSpLocks/>
          </p:cNvCxnSpPr>
          <p:nvPr/>
        </p:nvCxnSpPr>
        <p:spPr>
          <a:xfrm>
            <a:off x="5611237" y="2920196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5FC61-3174-1F49-97E1-F06456FD2AD6}"/>
              </a:ext>
            </a:extLst>
          </p:cNvPr>
          <p:cNvCxnSpPr>
            <a:cxnSpLocks/>
          </p:cNvCxnSpPr>
          <p:nvPr/>
        </p:nvCxnSpPr>
        <p:spPr>
          <a:xfrm>
            <a:off x="5609617" y="3286884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AC3EDC-B38E-5544-BF1C-67249D740BB0}"/>
              </a:ext>
            </a:extLst>
          </p:cNvPr>
          <p:cNvCxnSpPr>
            <a:cxnSpLocks/>
          </p:cNvCxnSpPr>
          <p:nvPr/>
        </p:nvCxnSpPr>
        <p:spPr>
          <a:xfrm>
            <a:off x="5572471" y="3631143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351E7AA-3BFA-0747-A594-62B35A5FCFD4}"/>
              </a:ext>
            </a:extLst>
          </p:cNvPr>
          <p:cNvSpPr txBox="1"/>
          <p:nvPr/>
        </p:nvSpPr>
        <p:spPr>
          <a:xfrm>
            <a:off x="1130171" y="2428547"/>
            <a:ext cx="31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Minimum standards for hiring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11E49D-3BED-3C4D-873F-E3AC49CC31DE}"/>
              </a:ext>
            </a:extLst>
          </p:cNvPr>
          <p:cNvSpPr txBox="1"/>
          <p:nvPr/>
        </p:nvSpPr>
        <p:spPr>
          <a:xfrm>
            <a:off x="4506807" y="15573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Nepotism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6E5B5-6330-D646-AEAE-A848771D9DDA}"/>
              </a:ext>
            </a:extLst>
          </p:cNvPr>
          <p:cNvSpPr txBox="1"/>
          <p:nvPr/>
        </p:nvSpPr>
        <p:spPr>
          <a:xfrm>
            <a:off x="6973799" y="2943324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White applicant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2A5D1-6011-2342-84EC-C4814B1FD66C}"/>
              </a:ext>
            </a:extLst>
          </p:cNvPr>
          <p:cNvSpPr txBox="1"/>
          <p:nvPr/>
        </p:nvSpPr>
        <p:spPr>
          <a:xfrm>
            <a:off x="6973799" y="1394326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Minority applicant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6013A1-19F2-EB4C-B4E8-F43B1033AADB}"/>
              </a:ext>
            </a:extLst>
          </p:cNvPr>
          <p:cNvCxnSpPr>
            <a:cxnSpLocks/>
          </p:cNvCxnSpPr>
          <p:nvPr/>
        </p:nvCxnSpPr>
        <p:spPr>
          <a:xfrm>
            <a:off x="6096000" y="3115828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AA64D9-4D7C-694A-BE59-E60F16EAD7A2}"/>
              </a:ext>
            </a:extLst>
          </p:cNvPr>
          <p:cNvSpPr txBox="1"/>
          <p:nvPr/>
        </p:nvSpPr>
        <p:spPr>
          <a:xfrm>
            <a:off x="1032119" y="4008492"/>
            <a:ext cx="98121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 perhaps white folks don’t get angry about this because they are, for the most part, </a:t>
            </a:r>
          </a:p>
          <a:p>
            <a:r>
              <a:rPr lang="en-US" sz="2000" dirty="0"/>
              <a:t>the beneficiaries of this preferential treatment. Because, to be a beneficiary of nepotism, </a:t>
            </a:r>
          </a:p>
          <a:p>
            <a:r>
              <a:rPr lang="en-US" sz="2000" dirty="0"/>
              <a:t>all you have to do is to know someone who is in a position to offer you a position – or </a:t>
            </a:r>
          </a:p>
          <a:p>
            <a:r>
              <a:rPr lang="en-US" sz="2000" dirty="0"/>
              <a:t>can recommend you to someone else they know who can offer you a position. And it </a:t>
            </a:r>
          </a:p>
          <a:p>
            <a:r>
              <a:rPr lang="en-US" sz="2000" dirty="0"/>
              <a:t>goes without saying that people of color are less likely than white folks to be in this </a:t>
            </a:r>
          </a:p>
          <a:p>
            <a:r>
              <a:rPr lang="en-US" sz="2000" dirty="0"/>
              <a:t>situation</a:t>
            </a:r>
            <a:r>
              <a:rPr lang="en-US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8287F-04A0-8243-97BB-450997C2A732}"/>
              </a:ext>
            </a:extLst>
          </p:cNvPr>
          <p:cNvSpPr txBox="1"/>
          <p:nvPr/>
        </p:nvSpPr>
        <p:spPr>
          <a:xfrm>
            <a:off x="5646169" y="1428966"/>
            <a:ext cx="22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0DB44E-1C5D-E549-87EF-57B26AD06089}"/>
              </a:ext>
            </a:extLst>
          </p:cNvPr>
          <p:cNvSpPr txBox="1"/>
          <p:nvPr/>
        </p:nvSpPr>
        <p:spPr>
          <a:xfrm>
            <a:off x="5606790" y="292827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66895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4E88F2-45B8-DA46-9611-3645F00B6D0A}"/>
              </a:ext>
            </a:extLst>
          </p:cNvPr>
          <p:cNvCxnSpPr>
            <a:cxnSpLocks/>
          </p:cNvCxnSpPr>
          <p:nvPr/>
        </p:nvCxnSpPr>
        <p:spPr>
          <a:xfrm>
            <a:off x="5612095" y="1099810"/>
            <a:ext cx="0" cy="25313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3C2C7-ACCD-344D-84AF-CD1DC75DAFD0}"/>
              </a:ext>
            </a:extLst>
          </p:cNvPr>
          <p:cNvCxnSpPr>
            <a:cxnSpLocks/>
          </p:cNvCxnSpPr>
          <p:nvPr/>
        </p:nvCxnSpPr>
        <p:spPr>
          <a:xfrm flipH="1">
            <a:off x="4309495" y="2640901"/>
            <a:ext cx="288587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77F18-1579-9C40-B25C-E3158A20F363}"/>
              </a:ext>
            </a:extLst>
          </p:cNvPr>
          <p:cNvCxnSpPr>
            <a:cxnSpLocks/>
          </p:cNvCxnSpPr>
          <p:nvPr/>
        </p:nvCxnSpPr>
        <p:spPr>
          <a:xfrm>
            <a:off x="5601655" y="1430287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129F9-3CD4-8646-A2E7-9E7FE78789A0}"/>
              </a:ext>
            </a:extLst>
          </p:cNvPr>
          <p:cNvCxnSpPr>
            <a:cxnSpLocks/>
          </p:cNvCxnSpPr>
          <p:nvPr/>
        </p:nvCxnSpPr>
        <p:spPr>
          <a:xfrm>
            <a:off x="5616246" y="1798298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5184D0-CC4E-2B4A-940F-C9ADD45A982E}"/>
              </a:ext>
            </a:extLst>
          </p:cNvPr>
          <p:cNvCxnSpPr>
            <a:cxnSpLocks/>
          </p:cNvCxnSpPr>
          <p:nvPr/>
        </p:nvCxnSpPr>
        <p:spPr>
          <a:xfrm>
            <a:off x="5593353" y="2046051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A858B6-1F2C-1E41-870B-E586C59ABDC7}"/>
              </a:ext>
            </a:extLst>
          </p:cNvPr>
          <p:cNvCxnSpPr>
            <a:cxnSpLocks/>
          </p:cNvCxnSpPr>
          <p:nvPr/>
        </p:nvCxnSpPr>
        <p:spPr>
          <a:xfrm>
            <a:off x="5587063" y="2324911"/>
            <a:ext cx="35992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F48C3-1AA6-F843-BEAD-71B4DBBD8DFB}"/>
              </a:ext>
            </a:extLst>
          </p:cNvPr>
          <p:cNvCxnSpPr>
            <a:cxnSpLocks/>
          </p:cNvCxnSpPr>
          <p:nvPr/>
        </p:nvCxnSpPr>
        <p:spPr>
          <a:xfrm>
            <a:off x="6059824" y="1592587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B8EFD1-72CD-0B42-B223-69EF12D13B37}"/>
              </a:ext>
            </a:extLst>
          </p:cNvPr>
          <p:cNvCxnSpPr>
            <a:cxnSpLocks/>
          </p:cNvCxnSpPr>
          <p:nvPr/>
        </p:nvCxnSpPr>
        <p:spPr>
          <a:xfrm>
            <a:off x="5611237" y="2920196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5FC61-3174-1F49-97E1-F06456FD2AD6}"/>
              </a:ext>
            </a:extLst>
          </p:cNvPr>
          <p:cNvCxnSpPr>
            <a:cxnSpLocks/>
          </p:cNvCxnSpPr>
          <p:nvPr/>
        </p:nvCxnSpPr>
        <p:spPr>
          <a:xfrm>
            <a:off x="5609617" y="3286884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AC3EDC-B38E-5544-BF1C-67249D740BB0}"/>
              </a:ext>
            </a:extLst>
          </p:cNvPr>
          <p:cNvCxnSpPr>
            <a:cxnSpLocks/>
          </p:cNvCxnSpPr>
          <p:nvPr/>
        </p:nvCxnSpPr>
        <p:spPr>
          <a:xfrm>
            <a:off x="5572471" y="3631143"/>
            <a:ext cx="38910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351E7AA-3BFA-0747-A594-62B35A5FCFD4}"/>
              </a:ext>
            </a:extLst>
          </p:cNvPr>
          <p:cNvSpPr txBox="1"/>
          <p:nvPr/>
        </p:nvSpPr>
        <p:spPr>
          <a:xfrm>
            <a:off x="1130171" y="2428547"/>
            <a:ext cx="31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Minimum standards for hiring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11E49D-3BED-3C4D-873F-E3AC49CC31DE}"/>
              </a:ext>
            </a:extLst>
          </p:cNvPr>
          <p:cNvSpPr txBox="1"/>
          <p:nvPr/>
        </p:nvSpPr>
        <p:spPr>
          <a:xfrm>
            <a:off x="4506807" y="15573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Nepotism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6E5B5-6330-D646-AEAE-A848771D9DDA}"/>
              </a:ext>
            </a:extLst>
          </p:cNvPr>
          <p:cNvSpPr txBox="1"/>
          <p:nvPr/>
        </p:nvSpPr>
        <p:spPr>
          <a:xfrm>
            <a:off x="6973799" y="2943324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White applicant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2A5D1-6011-2342-84EC-C4814B1FD66C}"/>
              </a:ext>
            </a:extLst>
          </p:cNvPr>
          <p:cNvSpPr txBox="1"/>
          <p:nvPr/>
        </p:nvSpPr>
        <p:spPr>
          <a:xfrm>
            <a:off x="6973799" y="1394326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Minority applicant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6013A1-19F2-EB4C-B4E8-F43B1033AADB}"/>
              </a:ext>
            </a:extLst>
          </p:cNvPr>
          <p:cNvCxnSpPr>
            <a:cxnSpLocks/>
          </p:cNvCxnSpPr>
          <p:nvPr/>
        </p:nvCxnSpPr>
        <p:spPr>
          <a:xfrm>
            <a:off x="6096000" y="3115828"/>
            <a:ext cx="855150" cy="6485"/>
          </a:xfrm>
          <a:prstGeom prst="line">
            <a:avLst/>
          </a:prstGeom>
          <a:ln w="50800">
            <a:head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AA64D9-4D7C-694A-BE59-E60F16EAD7A2}"/>
              </a:ext>
            </a:extLst>
          </p:cNvPr>
          <p:cNvSpPr txBox="1"/>
          <p:nvPr/>
        </p:nvSpPr>
        <p:spPr>
          <a:xfrm>
            <a:off x="1032119" y="4008492"/>
            <a:ext cx="993951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 please notice that in cases of nepotism it is quite possible that, unlike in cases of </a:t>
            </a:r>
          </a:p>
          <a:p>
            <a:r>
              <a:rPr lang="en-US" sz="2000" dirty="0"/>
              <a:t>affirmative action, the person hired can be, and often is, unqualified for the position. </a:t>
            </a:r>
          </a:p>
          <a:p>
            <a:r>
              <a:rPr lang="en-US" sz="2000" dirty="0"/>
              <a:t>And more to the point, a white person who was passed over for a job that was given by </a:t>
            </a:r>
          </a:p>
          <a:p>
            <a:r>
              <a:rPr lang="en-US" sz="2000" dirty="0"/>
              <a:t>the boss to a less qualified – or unqualified – family member, friend, or friend of a friend, </a:t>
            </a:r>
          </a:p>
          <a:p>
            <a:r>
              <a:rPr lang="en-US" sz="2000" dirty="0"/>
              <a:t>will not challenge the decision. No one is going to sue and take a case like this to court.</a:t>
            </a:r>
          </a:p>
          <a:p>
            <a:endParaRPr lang="en-US" sz="2000" dirty="0"/>
          </a:p>
          <a:p>
            <a:r>
              <a:rPr lang="en-US" sz="2000" dirty="0"/>
              <a:t>But let’s move on to an area that has caught the public’s eye: Affirmative Action Programs </a:t>
            </a:r>
          </a:p>
          <a:p>
            <a:r>
              <a:rPr lang="en-US" sz="2000" dirty="0"/>
              <a:t>in the field of education.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8287F-04A0-8243-97BB-450997C2A732}"/>
              </a:ext>
            </a:extLst>
          </p:cNvPr>
          <p:cNvSpPr txBox="1"/>
          <p:nvPr/>
        </p:nvSpPr>
        <p:spPr>
          <a:xfrm>
            <a:off x="5646169" y="1428966"/>
            <a:ext cx="22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0DB44E-1C5D-E549-87EF-57B26AD06089}"/>
              </a:ext>
            </a:extLst>
          </p:cNvPr>
          <p:cNvSpPr txBox="1"/>
          <p:nvPr/>
        </p:nvSpPr>
        <p:spPr>
          <a:xfrm>
            <a:off x="5606790" y="292827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2533775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C9090-C191-6843-9012-E08DE9115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762" y="1369366"/>
            <a:ext cx="3258766" cy="4946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8E290-4917-8F48-B2DB-5FB81DB7EEF9}"/>
              </a:ext>
            </a:extLst>
          </p:cNvPr>
          <p:cNvSpPr txBox="1"/>
          <p:nvPr/>
        </p:nvSpPr>
        <p:spPr>
          <a:xfrm>
            <a:off x="1400682" y="184826"/>
            <a:ext cx="8982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Affirmative Action Programs in Education</a:t>
            </a:r>
          </a:p>
          <a:p>
            <a:pPr algn="ctr"/>
            <a:r>
              <a:rPr lang="en-US" sz="2400" b="1" dirty="0"/>
              <a:t>Pew Research Center, February 25, 2019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810288-4855-A346-92CC-02E7D6D6187F}"/>
              </a:ext>
            </a:extLst>
          </p:cNvPr>
          <p:cNvCxnSpPr>
            <a:cxnSpLocks/>
          </p:cNvCxnSpPr>
          <p:nvPr/>
        </p:nvCxnSpPr>
        <p:spPr>
          <a:xfrm>
            <a:off x="6997428" y="4605378"/>
            <a:ext cx="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F87056A-A952-074A-85C4-C7247159E6E4}"/>
              </a:ext>
            </a:extLst>
          </p:cNvPr>
          <p:cNvSpPr txBox="1"/>
          <p:nvPr/>
        </p:nvSpPr>
        <p:spPr>
          <a:xfrm>
            <a:off x="894945" y="1702340"/>
            <a:ext cx="574862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survey conducted by the Pew Research Center in </a:t>
            </a:r>
          </a:p>
          <a:p>
            <a:r>
              <a:rPr lang="en-US" sz="2000" dirty="0"/>
              <a:t>February, 2019 found that “Although majorities </a:t>
            </a:r>
          </a:p>
          <a:p>
            <a:r>
              <a:rPr lang="en-US" sz="2000" dirty="0"/>
              <a:t>across racial and ethnic groups agree that race </a:t>
            </a:r>
          </a:p>
          <a:p>
            <a:r>
              <a:rPr lang="en-US" sz="2000" dirty="0"/>
              <a:t>should </a:t>
            </a:r>
            <a:r>
              <a:rPr lang="en-US" sz="2000" i="1" dirty="0"/>
              <a:t>not</a:t>
            </a:r>
            <a:r>
              <a:rPr lang="en-US" sz="2000" dirty="0"/>
              <a:t> be a factor in college admissions, as </a:t>
            </a:r>
          </a:p>
          <a:p>
            <a:r>
              <a:rPr lang="en-US" sz="2000" dirty="0"/>
              <a:t>you might expect, white adults are particularly </a:t>
            </a:r>
          </a:p>
          <a:p>
            <a:r>
              <a:rPr lang="en-US" sz="2000" dirty="0"/>
              <a:t>likely to hold this view: 78% say this, compared </a:t>
            </a:r>
          </a:p>
          <a:p>
            <a:r>
              <a:rPr lang="en-US" sz="2000" dirty="0"/>
              <a:t>with 65% of Hispanics, 62% of blacks and 58% </a:t>
            </a:r>
          </a:p>
          <a:p>
            <a:r>
              <a:rPr lang="en-US" sz="2000" dirty="0"/>
              <a:t>of Asians.”</a:t>
            </a:r>
          </a:p>
          <a:p>
            <a:endParaRPr lang="en-US" sz="2000" dirty="0"/>
          </a:p>
          <a:p>
            <a:r>
              <a:rPr lang="en-US" sz="2000" dirty="0"/>
              <a:t>Moreover, “there are also large partisan gaps on </a:t>
            </a:r>
          </a:p>
          <a:p>
            <a:r>
              <a:rPr lang="en-US" sz="2000" dirty="0"/>
              <a:t>this issue. Republicans and those who lean toward </a:t>
            </a:r>
          </a:p>
          <a:p>
            <a:r>
              <a:rPr lang="en-US" sz="2000" dirty="0"/>
              <a:t>the Republican Party are far more likely than </a:t>
            </a:r>
          </a:p>
          <a:p>
            <a:r>
              <a:rPr lang="en-US" sz="2000" dirty="0"/>
              <a:t>Democrats and Democratic leaners to say that</a:t>
            </a:r>
          </a:p>
          <a:p>
            <a:r>
              <a:rPr lang="en-US" sz="2000" dirty="0"/>
              <a:t>race or ethnicity should </a:t>
            </a:r>
            <a:r>
              <a:rPr lang="en-US" sz="2000" i="1" dirty="0"/>
              <a:t>not</a:t>
            </a:r>
            <a:r>
              <a:rPr lang="en-US" sz="2000" dirty="0"/>
              <a:t> be a factor in college </a:t>
            </a:r>
          </a:p>
          <a:p>
            <a:r>
              <a:rPr lang="en-US" sz="2000" dirty="0"/>
              <a:t>admissions (85% vs. 63%).” </a:t>
            </a:r>
          </a:p>
        </p:txBody>
      </p:sp>
    </p:spTree>
    <p:extLst>
      <p:ext uri="{BB962C8B-B14F-4D97-AF65-F5344CB8AC3E}">
        <p14:creationId xmlns:p14="http://schemas.microsoft.com/office/powerpoint/2010/main" val="131944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63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the state of race relations today?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8C0B5-9C2D-C44A-9FB9-6F60BDFBC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751" y="1749628"/>
            <a:ext cx="3949700" cy="46900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0BAFA-6FBC-C143-B354-B5AFB8438521}"/>
              </a:ext>
            </a:extLst>
          </p:cNvPr>
          <p:cNvSpPr txBox="1"/>
          <p:nvPr/>
        </p:nvSpPr>
        <p:spPr>
          <a:xfrm>
            <a:off x="622571" y="2129007"/>
            <a:ext cx="593944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There are large gaps between blacks and whites </a:t>
            </a:r>
          </a:p>
          <a:p>
            <a:r>
              <a:rPr lang="en-US" sz="2000" dirty="0"/>
              <a:t>in their views of race relations and racial inequality </a:t>
            </a:r>
          </a:p>
          <a:p>
            <a:r>
              <a:rPr lang="en-US" sz="2000" dirty="0"/>
              <a:t>in the United States.</a:t>
            </a:r>
          </a:p>
          <a:p>
            <a:endParaRPr lang="en-US" sz="2000" dirty="0"/>
          </a:p>
          <a:p>
            <a:r>
              <a:rPr lang="en-US" sz="2000" dirty="0"/>
              <a:t>About six-in-ten Americans (58%) say race relations </a:t>
            </a:r>
          </a:p>
          <a:p>
            <a:r>
              <a:rPr lang="en-US" sz="2000" dirty="0"/>
              <a:t>in the U.S. are generally bad, a view that is held by </a:t>
            </a:r>
          </a:p>
          <a:p>
            <a:r>
              <a:rPr lang="en-US" sz="2000" dirty="0"/>
              <a:t>majorities across racial and ethnic groups.</a:t>
            </a:r>
          </a:p>
          <a:p>
            <a:endParaRPr lang="en-US" sz="2000" dirty="0"/>
          </a:p>
          <a:p>
            <a:r>
              <a:rPr lang="en-US" sz="2000" dirty="0"/>
              <a:t>Blacks (71%) are considerably more likely than </a:t>
            </a:r>
          </a:p>
          <a:p>
            <a:r>
              <a:rPr lang="en-US" sz="2000" dirty="0"/>
              <a:t>whites (56%) and Hispanics (60%) to express </a:t>
            </a:r>
          </a:p>
          <a:p>
            <a:r>
              <a:rPr lang="en-US" sz="2000" dirty="0"/>
              <a:t>negative views about the state of race relations.</a:t>
            </a:r>
          </a:p>
        </p:txBody>
      </p:sp>
    </p:spTree>
    <p:extLst>
      <p:ext uri="{BB962C8B-B14F-4D97-AF65-F5344CB8AC3E}">
        <p14:creationId xmlns:p14="http://schemas.microsoft.com/office/powerpoint/2010/main" val="1006085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88E290-4917-8F48-B2DB-5FB81DB7EEF9}"/>
              </a:ext>
            </a:extLst>
          </p:cNvPr>
          <p:cNvSpPr txBox="1"/>
          <p:nvPr/>
        </p:nvSpPr>
        <p:spPr>
          <a:xfrm>
            <a:off x="1400682" y="184826"/>
            <a:ext cx="8982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Affirmative Action Programs in Education</a:t>
            </a:r>
          </a:p>
          <a:p>
            <a:pPr algn="ctr"/>
            <a:r>
              <a:rPr lang="en-US" sz="2400" b="1" dirty="0"/>
              <a:t>Pew Research Center, February 25, 2019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810288-4855-A346-92CC-02E7D6D6187F}"/>
              </a:ext>
            </a:extLst>
          </p:cNvPr>
          <p:cNvCxnSpPr>
            <a:cxnSpLocks/>
          </p:cNvCxnSpPr>
          <p:nvPr/>
        </p:nvCxnSpPr>
        <p:spPr>
          <a:xfrm>
            <a:off x="6997428" y="4605378"/>
            <a:ext cx="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F87056A-A952-074A-85C4-C7247159E6E4}"/>
              </a:ext>
            </a:extLst>
          </p:cNvPr>
          <p:cNvSpPr txBox="1"/>
          <p:nvPr/>
        </p:nvSpPr>
        <p:spPr>
          <a:xfrm>
            <a:off x="894945" y="1702340"/>
            <a:ext cx="97274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 there are a number of things that are taken into consideration when applicants are </a:t>
            </a:r>
          </a:p>
          <a:p>
            <a:r>
              <a:rPr lang="en-US" sz="2000" dirty="0"/>
              <a:t>judged by college and university selection committees, and it would probably help us </a:t>
            </a:r>
          </a:p>
          <a:p>
            <a:r>
              <a:rPr lang="en-US" sz="2000" dirty="0"/>
              <a:t>understand the process better by examining a concrete case to see how equitable the </a:t>
            </a:r>
          </a:p>
          <a:p>
            <a:r>
              <a:rPr lang="en-US" sz="2000" dirty="0"/>
              <a:t>process actually is. Are there biases smuggled in that have nothing to do with race?</a:t>
            </a:r>
          </a:p>
          <a:p>
            <a:endParaRPr lang="en-US" sz="2000" dirty="0"/>
          </a:p>
          <a:p>
            <a:r>
              <a:rPr lang="en-US" sz="2000" dirty="0"/>
              <a:t>In the Supreme Court case </a:t>
            </a:r>
            <a:r>
              <a:rPr lang="en-US" sz="2000" i="1" dirty="0"/>
              <a:t>Gratz v. Bollinger</a:t>
            </a:r>
            <a:r>
              <a:rPr lang="en-US" sz="2000" dirty="0"/>
              <a:t> (2003), the lawyers for two white students </a:t>
            </a:r>
          </a:p>
          <a:p>
            <a:r>
              <a:rPr lang="en-US" sz="2000" dirty="0"/>
              <a:t>that were denied admission to the University of Michigan argued that their denial was </a:t>
            </a:r>
          </a:p>
          <a:p>
            <a:r>
              <a:rPr lang="en-US" sz="2000" dirty="0"/>
              <a:t>due to an affirmative action policy that granted extra points to members of racial and </a:t>
            </a:r>
          </a:p>
          <a:p>
            <a:r>
              <a:rPr lang="en-US" sz="2000" dirty="0"/>
              <a:t>ethnic minority groups in the application process.</a:t>
            </a:r>
          </a:p>
          <a:p>
            <a:endParaRPr lang="en-US" sz="2000" dirty="0"/>
          </a:p>
          <a:p>
            <a:r>
              <a:rPr lang="en-US" sz="2000" dirty="0"/>
              <a:t>Let’s examine the  "Selection Index Worksheet" that was used by the University of </a:t>
            </a:r>
          </a:p>
          <a:p>
            <a:r>
              <a:rPr lang="en-US" sz="2000" dirty="0"/>
              <a:t>Michigan.</a:t>
            </a:r>
          </a:p>
        </p:txBody>
      </p:sp>
    </p:spTree>
    <p:extLst>
      <p:ext uri="{BB962C8B-B14F-4D97-AF65-F5344CB8AC3E}">
        <p14:creationId xmlns:p14="http://schemas.microsoft.com/office/powerpoint/2010/main" val="2083237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88346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12843" y="1843950"/>
            <a:ext cx="63467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 will note under the heading "Miscellaneous" that</a:t>
            </a:r>
          </a:p>
          <a:p>
            <a:r>
              <a:rPr lang="en-US" sz="2000" dirty="0"/>
              <a:t> "Underrepresented Racial/Ethnic Minorities </a:t>
            </a:r>
            <a:r>
              <a:rPr lang="en-US" sz="2000" i="1" dirty="0"/>
              <a:t>are given </a:t>
            </a:r>
          </a:p>
          <a:p>
            <a:r>
              <a:rPr lang="en-US" sz="2000" i="1" dirty="0"/>
              <a:t>20 points simply for their racial designation – regardless</a:t>
            </a:r>
          </a:p>
          <a:p>
            <a:r>
              <a:rPr lang="en-US" sz="2000" i="1" dirty="0"/>
              <a:t>of their academic qualifications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This, as you know, is what led to lawsuits and eventually </a:t>
            </a:r>
          </a:p>
          <a:p>
            <a:r>
              <a:rPr lang="en-US" sz="2000" dirty="0"/>
              <a:t>to the Supreme Court. </a:t>
            </a:r>
          </a:p>
          <a:p>
            <a:endParaRPr lang="en-US" sz="2000" dirty="0"/>
          </a:p>
          <a:p>
            <a:r>
              <a:rPr lang="en-US" sz="2000" dirty="0"/>
              <a:t>Why, many white folks asked, should “they” get 20 extra </a:t>
            </a:r>
          </a:p>
          <a:p>
            <a:r>
              <a:rPr lang="en-US" sz="2000" dirty="0"/>
              <a:t>points while we don’t?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88346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45631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Of course, the underlying assumption here is that “those” </a:t>
            </a:r>
          </a:p>
          <a:p>
            <a:r>
              <a:rPr lang="en-US" sz="2000" dirty="0"/>
              <a:t>people are getting “something for nothing” and that this </a:t>
            </a:r>
          </a:p>
          <a:p>
            <a:r>
              <a:rPr lang="en-US" sz="2000" dirty="0"/>
              <a:t>“muddies the water” in what is otherwise a clear, pristine,</a:t>
            </a:r>
          </a:p>
          <a:p>
            <a:r>
              <a:rPr lang="en-US" sz="2000" dirty="0"/>
              <a:t>and equal selection process. But this has never been the </a:t>
            </a:r>
          </a:p>
          <a:p>
            <a:r>
              <a:rPr lang="en-US" sz="2000" dirty="0"/>
              <a:t>case: there has always been a built-in bias that favors </a:t>
            </a:r>
          </a:p>
          <a:p>
            <a:r>
              <a:rPr lang="en-US" sz="2000" dirty="0"/>
              <a:t>students who come from more affluent backgrounds – </a:t>
            </a:r>
          </a:p>
          <a:p>
            <a:r>
              <a:rPr lang="en-US" sz="2000" dirty="0"/>
              <a:t>upper-middle class and above – students who are apt to </a:t>
            </a:r>
          </a:p>
          <a:p>
            <a:r>
              <a:rPr lang="en-US" sz="2000" dirty="0"/>
              <a:t>be white.</a:t>
            </a:r>
          </a:p>
          <a:p>
            <a:endParaRPr lang="en-US" sz="2000" dirty="0"/>
          </a:p>
          <a:p>
            <a:r>
              <a:rPr lang="en-US" sz="2000" dirty="0"/>
              <a:t>And let’s leave aside the fact that "Scholarship Athletes” </a:t>
            </a:r>
          </a:p>
          <a:p>
            <a:r>
              <a:rPr lang="en-US" sz="2000" dirty="0"/>
              <a:t>get </a:t>
            </a:r>
            <a:r>
              <a:rPr lang="en-US" sz="2000" i="1" dirty="0"/>
              <a:t>the same 20 points regardless of their academic </a:t>
            </a:r>
          </a:p>
          <a:p>
            <a:r>
              <a:rPr lang="en-US" sz="2000" i="1" dirty="0"/>
              <a:t>qualifications</a:t>
            </a:r>
            <a:r>
              <a:rPr lang="en-US" sz="2000" dirty="0"/>
              <a:t>; no one seems to be suing over this. </a:t>
            </a:r>
          </a:p>
          <a:p>
            <a:r>
              <a:rPr lang="en-US" sz="2000" dirty="0"/>
              <a:t>Nor does anyone seem to sue if their son or daughter </a:t>
            </a:r>
          </a:p>
          <a:p>
            <a:r>
              <a:rPr lang="en-US" sz="2000" dirty="0"/>
              <a:t>was passed over for another student who was less </a:t>
            </a:r>
          </a:p>
          <a:p>
            <a:r>
              <a:rPr lang="en-US" sz="2000" dirty="0"/>
              <a:t>qualified but, with the additional 20 points, was </a:t>
            </a:r>
          </a:p>
          <a:p>
            <a:r>
              <a:rPr lang="en-US" sz="2000" dirty="0"/>
              <a:t>nevertheless admitted due to the Provost’s Discretion.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7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88346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14745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Instead, let’s look at some of the other categories that </a:t>
            </a:r>
          </a:p>
          <a:p>
            <a:r>
              <a:rPr lang="en-US" sz="2000" dirty="0"/>
              <a:t>allocate points and see how “equal” things are.</a:t>
            </a:r>
          </a:p>
          <a:p>
            <a:endParaRPr lang="en-US" sz="2000" dirty="0"/>
          </a:p>
          <a:p>
            <a:r>
              <a:rPr lang="en-US" sz="2000" dirty="0"/>
              <a:t>Most folks will agree that a student’s grade-point-</a:t>
            </a:r>
          </a:p>
          <a:p>
            <a:r>
              <a:rPr lang="en-US" sz="2000" dirty="0"/>
              <a:t>average (GPA) is an important indicator of a student’s </a:t>
            </a:r>
          </a:p>
          <a:p>
            <a:r>
              <a:rPr lang="en-US" sz="2000" dirty="0"/>
              <a:t>past performance and a good predictor of their future </a:t>
            </a:r>
          </a:p>
          <a:p>
            <a:r>
              <a:rPr lang="en-US" sz="2000" dirty="0"/>
              <a:t>performance and, as a result should most definitely be </a:t>
            </a:r>
          </a:p>
          <a:p>
            <a:r>
              <a:rPr lang="en-US" sz="2000" dirty="0"/>
              <a:t>taken into account by an admissions committee. </a:t>
            </a:r>
          </a:p>
          <a:p>
            <a:endParaRPr lang="en-US" sz="2000" dirty="0"/>
          </a:p>
          <a:p>
            <a:r>
              <a:rPr lang="en-US" sz="2000" dirty="0"/>
              <a:t>The higher your GPA, the more points you accumulate. </a:t>
            </a:r>
          </a:p>
          <a:p>
            <a:r>
              <a:rPr lang="en-US" sz="2000" dirty="0"/>
              <a:t>On the Selection Index Worksheet used at Michigan a </a:t>
            </a:r>
          </a:p>
          <a:p>
            <a:r>
              <a:rPr lang="en-US" sz="2000" dirty="0"/>
              <a:t>4.0 GPA gets you 80 points – the highest number on </a:t>
            </a:r>
          </a:p>
          <a:p>
            <a:r>
              <a:rPr lang="en-US" sz="2000" dirty="0"/>
              <a:t>the chart – which reflects its importance</a:t>
            </a:r>
            <a:r>
              <a:rPr lang="en-US" dirty="0"/>
              <a:t>.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509752" y="3891063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1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88346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314870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it true, however, that a GPA is a good indicator of </a:t>
            </a:r>
          </a:p>
          <a:p>
            <a:r>
              <a:rPr lang="en-US" sz="2000" dirty="0"/>
              <a:t>one’s educational ability?  </a:t>
            </a:r>
          </a:p>
          <a:p>
            <a:endParaRPr lang="en-US" sz="2000" dirty="0"/>
          </a:p>
          <a:p>
            <a:r>
              <a:rPr lang="en-US" sz="2000" dirty="0"/>
              <a:t>We know that all sorts of environmental factors can </a:t>
            </a:r>
          </a:p>
          <a:p>
            <a:r>
              <a:rPr lang="en-US" sz="2000" dirty="0"/>
              <a:t>affect how well one does in school. Some students </a:t>
            </a:r>
          </a:p>
          <a:p>
            <a:r>
              <a:rPr lang="en-US" sz="2000" dirty="0"/>
              <a:t>don’t have to work while attending their high school </a:t>
            </a:r>
          </a:p>
          <a:p>
            <a:r>
              <a:rPr lang="en-US" sz="2000" dirty="0"/>
              <a:t>classes and are thus able to devote a good deal of </a:t>
            </a:r>
          </a:p>
          <a:p>
            <a:r>
              <a:rPr lang="en-US" sz="2000" dirty="0"/>
              <a:t>time to their studies.  Other students, however, those </a:t>
            </a:r>
          </a:p>
          <a:p>
            <a:r>
              <a:rPr lang="en-US" sz="2000" dirty="0"/>
              <a:t>coming from less affluent backgrounds, might have </a:t>
            </a:r>
          </a:p>
          <a:p>
            <a:r>
              <a:rPr lang="en-US" sz="2000" dirty="0"/>
              <a:t>more demands upon their time. They might have to </a:t>
            </a:r>
          </a:p>
          <a:p>
            <a:r>
              <a:rPr lang="en-US" sz="2000" dirty="0"/>
              <a:t>work, devoting at least 20 hours a week to their job, </a:t>
            </a:r>
          </a:p>
          <a:p>
            <a:r>
              <a:rPr lang="en-US" sz="2000" dirty="0"/>
              <a:t>or perhaps take care of their younger siblings after </a:t>
            </a:r>
          </a:p>
          <a:p>
            <a:r>
              <a:rPr lang="en-US" sz="2000" dirty="0"/>
              <a:t>school since both parents are working. </a:t>
            </a:r>
          </a:p>
          <a:p>
            <a:endParaRPr lang="en-US" sz="2000" dirty="0"/>
          </a:p>
          <a:p>
            <a:r>
              <a:rPr lang="en-US" sz="2000" dirty="0"/>
              <a:t>And remember that not everyone owns a personal </a:t>
            </a:r>
          </a:p>
          <a:p>
            <a:r>
              <a:rPr lang="en-US" sz="2000" dirty="0"/>
              <a:t>computer or has access to the internet – which does </a:t>
            </a:r>
          </a:p>
          <a:p>
            <a:r>
              <a:rPr lang="en-US" sz="2000" dirty="0"/>
              <a:t>come for free. Can these circumstances affect one’s GPA?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509752" y="3891063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9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88346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21099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 put this aside for the moment. Let’s look instead </a:t>
            </a:r>
          </a:p>
          <a:p>
            <a:r>
              <a:rPr lang="en-US" sz="2000" dirty="0"/>
              <a:t>at some of the ways that points are allocated, as seen </a:t>
            </a:r>
          </a:p>
          <a:p>
            <a:r>
              <a:rPr lang="en-US" sz="2000" dirty="0"/>
              <a:t>by examining the worksheet.</a:t>
            </a:r>
          </a:p>
          <a:p>
            <a:endParaRPr lang="en-US" sz="2000" dirty="0"/>
          </a:p>
          <a:p>
            <a:r>
              <a:rPr lang="en-US" sz="2000" dirty="0"/>
              <a:t>First, consider this: Many (if not most) schools in </a:t>
            </a:r>
          </a:p>
          <a:p>
            <a:r>
              <a:rPr lang="en-US" sz="2000" dirty="0"/>
              <a:t>affluent areas have Advanced Placement Programs </a:t>
            </a:r>
          </a:p>
          <a:p>
            <a:r>
              <a:rPr lang="en-US" sz="2000" dirty="0"/>
              <a:t>which use a different – an enhanced – grading scheme.  </a:t>
            </a:r>
          </a:p>
          <a:p>
            <a:r>
              <a:rPr lang="en-US" sz="2000" dirty="0"/>
              <a:t>Students taking these courses can earn up to a 5.0 GPA.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Consider, then, the following three scenarios: </a:t>
            </a:r>
          </a:p>
          <a:p>
            <a:r>
              <a:rPr lang="en-US" sz="2000" i="1" dirty="0"/>
              <a:t>Scenario</a:t>
            </a:r>
            <a:r>
              <a:rPr lang="en-US" sz="2000" dirty="0"/>
              <a:t> 1: You are an excellent student who has </a:t>
            </a:r>
          </a:p>
          <a:p>
            <a:r>
              <a:rPr lang="en-US" sz="2000" dirty="0"/>
              <a:t>“aced” your freshman courses and you enroll in a </a:t>
            </a:r>
          </a:p>
          <a:p>
            <a:r>
              <a:rPr lang="en-US" sz="2000" dirty="0"/>
              <a:t>series of AP (Advanced Placement) courses where </a:t>
            </a:r>
          </a:p>
          <a:p>
            <a:r>
              <a:rPr lang="en-US" sz="2000" dirty="0"/>
              <a:t>your GPA rises to somewhere between 4.5 and 5.0. </a:t>
            </a:r>
          </a:p>
          <a:p>
            <a:r>
              <a:rPr lang="en-US" sz="2000" dirty="0"/>
              <a:t>Even though your GPA is higher than 4.0, the Michigan </a:t>
            </a:r>
          </a:p>
          <a:p>
            <a:r>
              <a:rPr lang="en-US" sz="2000" dirty="0"/>
              <a:t>selection committee will </a:t>
            </a:r>
            <a:r>
              <a:rPr lang="en-US" sz="2000" i="1" dirty="0"/>
              <a:t>not</a:t>
            </a:r>
            <a:r>
              <a:rPr lang="en-US" sz="2000" dirty="0"/>
              <a:t> give you more than the </a:t>
            </a:r>
          </a:p>
          <a:p>
            <a:r>
              <a:rPr lang="en-US" sz="2000" dirty="0"/>
              <a:t>80 points. There is no change here.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509752" y="3891063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90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95327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39104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Scenario 2</a:t>
            </a:r>
            <a:r>
              <a:rPr lang="en-US" sz="2000" dirty="0"/>
              <a:t>: You are a good student who earned a 3.5 </a:t>
            </a:r>
          </a:p>
          <a:p>
            <a:r>
              <a:rPr lang="en-US" sz="2000" dirty="0"/>
              <a:t>GPA your freshman year. You enroll in a series of AP </a:t>
            </a:r>
          </a:p>
          <a:p>
            <a:r>
              <a:rPr lang="en-US" sz="2000" dirty="0"/>
              <a:t>(Advanced Placement) courses and, due to the enhanced </a:t>
            </a:r>
          </a:p>
          <a:p>
            <a:r>
              <a:rPr lang="en-US" sz="2000" dirty="0"/>
              <a:t>scoring scheme, your GPA rises from 3.5 to somewhere </a:t>
            </a:r>
          </a:p>
          <a:p>
            <a:r>
              <a:rPr lang="en-US" sz="2000" dirty="0"/>
              <a:t>between 4.0 and 4.5. </a:t>
            </a:r>
          </a:p>
          <a:p>
            <a:endParaRPr lang="en-US" sz="2000" dirty="0"/>
          </a:p>
          <a:p>
            <a:r>
              <a:rPr lang="en-US" sz="2000" dirty="0"/>
              <a:t>Had you not taken the AP courses, the Michigan </a:t>
            </a:r>
          </a:p>
          <a:p>
            <a:r>
              <a:rPr lang="en-US" sz="2000" dirty="0"/>
              <a:t>selection committee would have given you 70 points </a:t>
            </a:r>
          </a:p>
          <a:p>
            <a:r>
              <a:rPr lang="en-US" sz="2000" dirty="0"/>
              <a:t>for your 3.5 GPA. But since you had access to AP </a:t>
            </a:r>
          </a:p>
          <a:p>
            <a:r>
              <a:rPr lang="en-US" sz="2000" dirty="0"/>
              <a:t>courses, you were able to raise your GPA to 4.0 or </a:t>
            </a:r>
          </a:p>
          <a:p>
            <a:r>
              <a:rPr lang="en-US" sz="2000" dirty="0"/>
              <a:t>better and, as a result, you receive 80 points from the </a:t>
            </a:r>
          </a:p>
          <a:p>
            <a:r>
              <a:rPr lang="en-US" sz="2000" dirty="0"/>
              <a:t>selection committee. You were given the opportunity </a:t>
            </a:r>
          </a:p>
          <a:p>
            <a:r>
              <a:rPr lang="en-US" sz="2000" i="1" dirty="0"/>
              <a:t>to gain ten full points</a:t>
            </a:r>
            <a:r>
              <a:rPr lang="en-US" sz="2000" dirty="0"/>
              <a:t> on your application score. </a:t>
            </a:r>
          </a:p>
          <a:p>
            <a:r>
              <a:rPr lang="en-US" sz="2000" dirty="0"/>
              <a:t>Of course, you had to earn these points – some </a:t>
            </a:r>
          </a:p>
          <a:p>
            <a:r>
              <a:rPr lang="en-US" sz="2000" dirty="0"/>
              <a:t>students might “crash and burn,” finding the work too </a:t>
            </a:r>
          </a:p>
          <a:p>
            <a:r>
              <a:rPr lang="en-US" sz="2000" dirty="0"/>
              <a:t>difficult. But the main point is that you were </a:t>
            </a:r>
            <a:r>
              <a:rPr lang="en-US" sz="2000" i="1" dirty="0"/>
              <a:t>given the </a:t>
            </a:r>
          </a:p>
          <a:p>
            <a:r>
              <a:rPr lang="en-US" sz="2000" i="1" dirty="0"/>
              <a:t>opportunity</a:t>
            </a:r>
            <a:r>
              <a:rPr lang="en-US" sz="2000" dirty="0"/>
              <a:t> to earn these extra points</a:t>
            </a:r>
            <a:r>
              <a:rPr lang="en-US" dirty="0"/>
              <a:t>.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480569" y="3428999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2CB566-0DB1-8043-9AE0-A23FD0BB2A7D}"/>
              </a:ext>
            </a:extLst>
          </p:cNvPr>
          <p:cNvSpPr/>
          <p:nvPr/>
        </p:nvSpPr>
        <p:spPr>
          <a:xfrm>
            <a:off x="7480569" y="3868267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69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95327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26934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Scenario 3: But not all schools have these programs; </a:t>
            </a:r>
          </a:p>
          <a:p>
            <a:r>
              <a:rPr lang="en-US" sz="2000" dirty="0"/>
              <a:t>they are less common in schools located in less affluent </a:t>
            </a:r>
          </a:p>
          <a:p>
            <a:r>
              <a:rPr lang="en-US" sz="2000" dirty="0"/>
              <a:t>areas. This means that students that attend these </a:t>
            </a:r>
          </a:p>
          <a:p>
            <a:r>
              <a:rPr lang="en-US" sz="2000" dirty="0"/>
              <a:t>schools are not given the opportunity to earn extra </a:t>
            </a:r>
          </a:p>
          <a:p>
            <a:r>
              <a:rPr lang="en-US" sz="2000" dirty="0"/>
              <a:t>points. If your GPA is 3.5, you still get your 70 points, </a:t>
            </a:r>
          </a:p>
          <a:p>
            <a:r>
              <a:rPr lang="en-US" sz="2000" dirty="0"/>
              <a:t>but unlike comparable students in more affluent </a:t>
            </a:r>
          </a:p>
          <a:p>
            <a:r>
              <a:rPr lang="en-US" sz="2000" dirty="0"/>
              <a:t>schools, you are not given the same chance to earn </a:t>
            </a:r>
          </a:p>
          <a:p>
            <a:r>
              <a:rPr lang="en-US" sz="2000" dirty="0"/>
              <a:t>the 10 extra points that they can. </a:t>
            </a:r>
          </a:p>
          <a:p>
            <a:endParaRPr lang="en-US" sz="2000" dirty="0"/>
          </a:p>
          <a:p>
            <a:r>
              <a:rPr lang="en-US" sz="2000" dirty="0"/>
              <a:t>This is a situation where you don’t automatically get </a:t>
            </a:r>
          </a:p>
          <a:p>
            <a:r>
              <a:rPr lang="en-US" sz="2000" dirty="0"/>
              <a:t>extra points – again, you have to </a:t>
            </a:r>
            <a:r>
              <a:rPr lang="en-US" sz="2000" i="1" dirty="0"/>
              <a:t>earn</a:t>
            </a:r>
            <a:r>
              <a:rPr lang="en-US" sz="2000" dirty="0"/>
              <a:t> them – but you </a:t>
            </a:r>
          </a:p>
          <a:p>
            <a:r>
              <a:rPr lang="en-US" sz="2000" dirty="0"/>
              <a:t>are at least </a:t>
            </a:r>
            <a:r>
              <a:rPr lang="en-US" sz="2000" i="1" dirty="0"/>
              <a:t>given the opportunity</a:t>
            </a:r>
            <a:r>
              <a:rPr lang="en-US" sz="2000" dirty="0"/>
              <a:t> to do so. Turn now, to </a:t>
            </a:r>
          </a:p>
          <a:p>
            <a:r>
              <a:rPr lang="en-US" sz="2000" dirty="0"/>
              <a:t>the next two categories, where points are automatically </a:t>
            </a:r>
          </a:p>
          <a:p>
            <a:r>
              <a:rPr lang="en-US" sz="2000" dirty="0"/>
              <a:t>allocated to some but not others, regardless of the </a:t>
            </a:r>
          </a:p>
          <a:p>
            <a:r>
              <a:rPr lang="en-US" sz="2000" dirty="0"/>
              <a:t>amount of effort they put into their studies.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480569" y="3428999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2CB566-0DB1-8043-9AE0-A23FD0BB2A7D}"/>
              </a:ext>
            </a:extLst>
          </p:cNvPr>
          <p:cNvSpPr/>
          <p:nvPr/>
        </p:nvSpPr>
        <p:spPr>
          <a:xfrm>
            <a:off x="7480569" y="3868267"/>
            <a:ext cx="1540973" cy="155643"/>
          </a:xfrm>
          <a:prstGeom prst="round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0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908" y="1095327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34949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Look, for example, at the two headings “School Factor” </a:t>
            </a:r>
          </a:p>
          <a:p>
            <a:r>
              <a:rPr lang="en-US" sz="2000" dirty="0"/>
              <a:t>– which refers to such things as the number of books </a:t>
            </a:r>
          </a:p>
          <a:p>
            <a:r>
              <a:rPr lang="en-US" sz="2000" dirty="0"/>
              <a:t>and computers available to students, the percentage </a:t>
            </a:r>
          </a:p>
          <a:p>
            <a:r>
              <a:rPr lang="en-US" sz="2000" dirty="0"/>
              <a:t>of faculty with advanced training and graduate degrees, </a:t>
            </a:r>
          </a:p>
          <a:p>
            <a:r>
              <a:rPr lang="en-US" sz="2000" dirty="0"/>
              <a:t>and graduation rates – and “Curriculum Factor” – which </a:t>
            </a:r>
          </a:p>
          <a:p>
            <a:r>
              <a:rPr lang="en-US" sz="2000" dirty="0"/>
              <a:t>refers to the quality of the materials taught in the school.</a:t>
            </a:r>
          </a:p>
          <a:p>
            <a:endParaRPr lang="en-US" sz="2000" dirty="0"/>
          </a:p>
          <a:p>
            <a:r>
              <a:rPr lang="en-US" sz="2000" dirty="0"/>
              <a:t>Notice that those schools located in affluent areas will </a:t>
            </a:r>
          </a:p>
          <a:p>
            <a:r>
              <a:rPr lang="en-US" sz="2000" dirty="0"/>
              <a:t>score high on both of these while schools located in </a:t>
            </a:r>
          </a:p>
          <a:p>
            <a:r>
              <a:rPr lang="en-US" sz="2000" dirty="0"/>
              <a:t>impoverished areas will score lower. If your </a:t>
            </a:r>
          </a:p>
          <a:p>
            <a:r>
              <a:rPr lang="en-US" sz="2000" dirty="0"/>
              <a:t>neighborhood school is located in an affluent area you </a:t>
            </a:r>
          </a:p>
          <a:p>
            <a:r>
              <a:rPr lang="en-US" sz="2000" dirty="0"/>
              <a:t>receive 10 points for school factor and 8 points for </a:t>
            </a:r>
          </a:p>
          <a:p>
            <a:r>
              <a:rPr lang="en-US" sz="2000" dirty="0"/>
              <a:t>curriculum factor – taken together, 18 points – just for </a:t>
            </a:r>
          </a:p>
          <a:p>
            <a:r>
              <a:rPr lang="en-US" sz="2000" dirty="0"/>
              <a:t>walking through the door, regardless of your grades, </a:t>
            </a:r>
          </a:p>
          <a:p>
            <a:r>
              <a:rPr lang="en-US" sz="2000" dirty="0"/>
              <a:t>even if you never open a book! And if you attend a </a:t>
            </a:r>
          </a:p>
          <a:p>
            <a:r>
              <a:rPr lang="en-US" sz="2000" dirty="0"/>
              <a:t>school in an impoverished area, you can actually </a:t>
            </a:r>
            <a:r>
              <a:rPr lang="en-US" sz="2000" i="1" dirty="0"/>
              <a:t>lose</a:t>
            </a:r>
            <a:r>
              <a:rPr lang="en-US" sz="2000" dirty="0"/>
              <a:t> </a:t>
            </a:r>
          </a:p>
          <a:p>
            <a:r>
              <a:rPr lang="en-US" sz="2000" dirty="0"/>
              <a:t>4 points!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480569" y="3428999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2CB566-0DB1-8043-9AE0-A23FD0BB2A7D}"/>
              </a:ext>
            </a:extLst>
          </p:cNvPr>
          <p:cNvSpPr/>
          <p:nvPr/>
        </p:nvSpPr>
        <p:spPr>
          <a:xfrm>
            <a:off x="7480569" y="3868267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E52F356E-1AFE-F943-B005-E98D7253D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1750" y="4307535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11B9FC59-1662-1E4A-BBC0-4DFA89E4C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09304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97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75871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52300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So, yes, an underrepresented racial minority identification</a:t>
            </a:r>
          </a:p>
          <a:p>
            <a:r>
              <a:rPr lang="en-US" sz="2000" dirty="0"/>
              <a:t>automatically gets you 20 points, but a white person </a:t>
            </a:r>
          </a:p>
          <a:p>
            <a:r>
              <a:rPr lang="en-US" sz="2000" dirty="0"/>
              <a:t>living in an affluent area automatically gets 18 points – </a:t>
            </a:r>
          </a:p>
          <a:p>
            <a:r>
              <a:rPr lang="en-US" sz="2000" dirty="0"/>
              <a:t>and is given the opportunity to earn 10 more points if </a:t>
            </a:r>
          </a:p>
          <a:p>
            <a:r>
              <a:rPr lang="en-US" sz="2000" dirty="0"/>
              <a:t>they take AP classes.</a:t>
            </a:r>
          </a:p>
          <a:p>
            <a:endParaRPr lang="en-US" sz="2000" dirty="0"/>
          </a:p>
          <a:p>
            <a:r>
              <a:rPr lang="en-US" sz="2000" dirty="0"/>
              <a:t>But there is still more . . .</a:t>
            </a:r>
          </a:p>
          <a:p>
            <a:endParaRPr lang="en-US" sz="2000" dirty="0"/>
          </a:p>
          <a:p>
            <a:r>
              <a:rPr lang="en-US" sz="2000" dirty="0"/>
              <a:t>Who is more likely to have the money to take a SAT </a:t>
            </a:r>
          </a:p>
          <a:p>
            <a:r>
              <a:rPr lang="en-US" sz="2000" dirty="0"/>
              <a:t>preparation course? If this raises your score 80 points – </a:t>
            </a:r>
          </a:p>
          <a:p>
            <a:r>
              <a:rPr lang="en-US" sz="2000" dirty="0"/>
              <a:t>a 5% increase – from a 930 to a 1010, you receive an </a:t>
            </a:r>
          </a:p>
          <a:p>
            <a:r>
              <a:rPr lang="en-US" sz="2000" dirty="0"/>
              <a:t>additional 4 points.</a:t>
            </a:r>
          </a:p>
          <a:p>
            <a:endParaRPr lang="en-US" sz="2000" dirty="0"/>
          </a:p>
          <a:p>
            <a:r>
              <a:rPr lang="en-US" sz="2000" dirty="0"/>
              <a:t>If one of your parents went to the University of Michigan, </a:t>
            </a:r>
          </a:p>
          <a:p>
            <a:r>
              <a:rPr lang="en-US" sz="2000" dirty="0"/>
              <a:t>you receive an additional 4 points. Given past enrollment </a:t>
            </a:r>
          </a:p>
          <a:p>
            <a:r>
              <a:rPr lang="en-US" sz="2000" dirty="0"/>
              <a:t>patterns, who do you think nearly all of these points will </a:t>
            </a:r>
          </a:p>
          <a:p>
            <a:r>
              <a:rPr lang="en-US" sz="2000" dirty="0"/>
              <a:t>go to?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480569" y="3428999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2CB566-0DB1-8043-9AE0-A23FD0BB2A7D}"/>
              </a:ext>
            </a:extLst>
          </p:cNvPr>
          <p:cNvSpPr/>
          <p:nvPr/>
        </p:nvSpPr>
        <p:spPr>
          <a:xfrm>
            <a:off x="7480569" y="3868267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E52F356E-1AFE-F943-B005-E98D7253D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0778" y="4340142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11B9FC59-1662-1E4A-BBC0-4DFA89E4C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09304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C06EF9D4-3BF1-9D40-8825-741DEC9E56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256615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0969D2B0-4D1D-634C-ADC5-96473C565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625715"/>
            <a:ext cx="1302669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1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63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the state of race relations today?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0BAFA-6FBC-C143-B354-B5AFB8438521}"/>
              </a:ext>
            </a:extLst>
          </p:cNvPr>
          <p:cNvSpPr txBox="1"/>
          <p:nvPr/>
        </p:nvSpPr>
        <p:spPr>
          <a:xfrm>
            <a:off x="622571" y="2129007"/>
            <a:ext cx="56065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Overall, 53% of the public says race relations are </a:t>
            </a:r>
          </a:p>
          <a:p>
            <a:r>
              <a:rPr lang="en-US" sz="2000" dirty="0"/>
              <a:t>getting worse. Views are particularly pessimistic </a:t>
            </a:r>
          </a:p>
          <a:p>
            <a:r>
              <a:rPr lang="en-US" sz="2000" dirty="0"/>
              <a:t>among those who say race relations are currently </a:t>
            </a:r>
          </a:p>
          <a:p>
            <a:r>
              <a:rPr lang="en-US" sz="2000" dirty="0"/>
              <a:t>bad: 69% of this group says race relations are </a:t>
            </a:r>
          </a:p>
          <a:p>
            <a:r>
              <a:rPr lang="en-US" sz="2000" dirty="0"/>
              <a:t>getting even worse, and 22% say they’re staying </a:t>
            </a:r>
          </a:p>
          <a:p>
            <a:r>
              <a:rPr lang="en-US" sz="2000" dirty="0"/>
              <a:t>the same. Just 9% think they’re getting better</a:t>
            </a:r>
            <a:r>
              <a:rPr lang="en-US" dirty="0"/>
              <a:t>.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688DA-2998-4244-9CB9-FA2B7726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403" y="1777461"/>
            <a:ext cx="4368076" cy="46900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665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95221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2742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 will also receive between 1 and 5 points if you have </a:t>
            </a:r>
          </a:p>
          <a:p>
            <a:r>
              <a:rPr lang="en-US" sz="2000" dirty="0"/>
              <a:t>won a state, regional or national award – say, for a </a:t>
            </a:r>
          </a:p>
          <a:p>
            <a:r>
              <a:rPr lang="en-US" sz="2000" dirty="0"/>
              <a:t>science fair project or some other competition – and </a:t>
            </a:r>
          </a:p>
          <a:p>
            <a:r>
              <a:rPr lang="en-US" sz="2000" dirty="0"/>
              <a:t>another 1 to 5 points if you had any leadership or </a:t>
            </a:r>
          </a:p>
          <a:p>
            <a:r>
              <a:rPr lang="en-US" sz="2000" dirty="0"/>
              <a:t>service experience at the state, regional or national </a:t>
            </a:r>
          </a:p>
          <a:p>
            <a:r>
              <a:rPr lang="en-US" sz="2000" dirty="0"/>
              <a:t>level – such as being in student government or doing </a:t>
            </a:r>
          </a:p>
          <a:p>
            <a:r>
              <a:rPr lang="en-US" sz="2000" dirty="0"/>
              <a:t>volunteer work. </a:t>
            </a:r>
          </a:p>
          <a:p>
            <a:endParaRPr lang="en-US" sz="2000" dirty="0"/>
          </a:p>
          <a:p>
            <a:r>
              <a:rPr lang="en-US" sz="2000" dirty="0"/>
              <a:t>Once again, who is more likely to have the time and </a:t>
            </a:r>
          </a:p>
          <a:p>
            <a:r>
              <a:rPr lang="en-US" sz="2000" dirty="0"/>
              <a:t>resources to pursue these options?</a:t>
            </a:r>
          </a:p>
          <a:p>
            <a:endParaRPr lang="en-US" sz="2000" dirty="0"/>
          </a:p>
          <a:p>
            <a:r>
              <a:rPr lang="en-US" sz="2000" dirty="0"/>
              <a:t>So, what do you think?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480569" y="3428999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2CB566-0DB1-8043-9AE0-A23FD0BB2A7D}"/>
              </a:ext>
            </a:extLst>
          </p:cNvPr>
          <p:cNvSpPr/>
          <p:nvPr/>
        </p:nvSpPr>
        <p:spPr>
          <a:xfrm>
            <a:off x="7480569" y="3868267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E52F356E-1AFE-F943-B005-E98D7253D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0778" y="4340142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11B9FC59-1662-1E4A-BBC0-4DFA89E4C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09304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C06EF9D4-3BF1-9D40-8825-741DEC9E56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256615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0969D2B0-4D1D-634C-ADC5-96473C565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625715"/>
            <a:ext cx="1302669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A0C58CD3-3E13-C54B-8021-29079ABCCD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3428999"/>
            <a:ext cx="505941" cy="91114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0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2212DD-E30F-5D44-B62F-F916744661E4}"/>
              </a:ext>
            </a:extLst>
          </p:cNvPr>
          <p:cNvSpPr txBox="1"/>
          <p:nvPr/>
        </p:nvSpPr>
        <p:spPr>
          <a:xfrm>
            <a:off x="3171218" y="165371"/>
            <a:ext cx="545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Gratz v. Bollinger</a:t>
            </a:r>
            <a:r>
              <a:rPr lang="en-US" sz="3600" b="1" dirty="0"/>
              <a:t> (2003)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03D14-6024-F94C-9E24-317262B4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2" y="1095221"/>
            <a:ext cx="4015800" cy="52317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C29F-4925-C14A-A8AA-4F474EE1A8C1}"/>
              </a:ext>
            </a:extLst>
          </p:cNvPr>
          <p:cNvSpPr txBox="1"/>
          <p:nvPr/>
        </p:nvSpPr>
        <p:spPr>
          <a:xfrm>
            <a:off x="683783" y="1195847"/>
            <a:ext cx="689951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Was the admissions process used at Michigan – and </a:t>
            </a:r>
          </a:p>
          <a:p>
            <a:r>
              <a:rPr lang="en-US" sz="2000" dirty="0"/>
              <a:t>elsewhere in the United States – a fair and equitable </a:t>
            </a:r>
          </a:p>
          <a:p>
            <a:r>
              <a:rPr lang="en-US" sz="2000" dirty="0"/>
              <a:t>process </a:t>
            </a:r>
            <a:r>
              <a:rPr lang="en-US" sz="2000" i="1" dirty="0"/>
              <a:t>before</a:t>
            </a:r>
            <a:r>
              <a:rPr lang="en-US" sz="2000" dirty="0"/>
              <a:t> race was considered as an additional </a:t>
            </a:r>
          </a:p>
          <a:p>
            <a:r>
              <a:rPr lang="en-US" sz="2000" dirty="0"/>
              <a:t>factor? Or was there a systematic bias that privileged affluent </a:t>
            </a:r>
          </a:p>
          <a:p>
            <a:r>
              <a:rPr lang="en-US" sz="2000" dirty="0"/>
              <a:t>students who are more apt to be white? </a:t>
            </a:r>
          </a:p>
          <a:p>
            <a:endParaRPr lang="en-US" sz="2000" dirty="0"/>
          </a:p>
          <a:p>
            <a:r>
              <a:rPr lang="en-US" sz="2000" dirty="0"/>
              <a:t>Which is more unfair? The 20 points given to minority </a:t>
            </a:r>
          </a:p>
          <a:p>
            <a:r>
              <a:rPr lang="en-US" sz="2000" dirty="0"/>
              <a:t>students, or the 18 points given to white students for </a:t>
            </a:r>
          </a:p>
          <a:p>
            <a:r>
              <a:rPr lang="en-US" sz="2000" dirty="0"/>
              <a:t>simply walking into a school that is located in an affluent </a:t>
            </a:r>
          </a:p>
          <a:p>
            <a:r>
              <a:rPr lang="en-US" sz="2000" dirty="0"/>
              <a:t>area? And add on the opportunity given to these students </a:t>
            </a:r>
          </a:p>
          <a:p>
            <a:r>
              <a:rPr lang="en-US" sz="2000" dirty="0"/>
              <a:t>to earn upwards of 10 points for taking AP courses, </a:t>
            </a:r>
          </a:p>
          <a:p>
            <a:r>
              <a:rPr lang="en-US" sz="2000" dirty="0"/>
              <a:t>another 4 points if they took an SAT prep class, another </a:t>
            </a:r>
          </a:p>
          <a:p>
            <a:r>
              <a:rPr lang="en-US" sz="2000" dirty="0"/>
              <a:t>4 points if either of their parents attended the school, </a:t>
            </a:r>
          </a:p>
          <a:p>
            <a:r>
              <a:rPr lang="en-US" sz="2000" dirty="0"/>
              <a:t>and somewhere between 2 and 10 points if they won </a:t>
            </a:r>
          </a:p>
          <a:p>
            <a:r>
              <a:rPr lang="en-US" sz="2000" dirty="0"/>
              <a:t>an award, served in student government of did volunteer </a:t>
            </a:r>
          </a:p>
          <a:p>
            <a:r>
              <a:rPr lang="en-US" sz="2000" dirty="0"/>
              <a:t>work . . . 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A23E3A8-0986-364E-BF58-309BF950F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4479587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DBFD0C-9E8E-2D41-81D2-CA1497010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4912468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D6A1C4-0600-DD4D-A32C-74FA69CE0702}"/>
              </a:ext>
            </a:extLst>
          </p:cNvPr>
          <p:cNvSpPr/>
          <p:nvPr/>
        </p:nvSpPr>
        <p:spPr>
          <a:xfrm>
            <a:off x="7480569" y="3428999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2CB566-0DB1-8043-9AE0-A23FD0BB2A7D}"/>
              </a:ext>
            </a:extLst>
          </p:cNvPr>
          <p:cNvSpPr/>
          <p:nvPr/>
        </p:nvSpPr>
        <p:spPr>
          <a:xfrm>
            <a:off x="7480569" y="3868267"/>
            <a:ext cx="1540973" cy="15564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E52F356E-1AFE-F943-B005-E98D7253D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0778" y="4340142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11B9FC59-1662-1E4A-BBC0-4DFA89E4C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09304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C06EF9D4-3BF1-9D40-8825-741DEC9E56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002" y="2566153"/>
            <a:ext cx="432881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0969D2B0-4D1D-634C-ADC5-96473C565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7322" y="5625715"/>
            <a:ext cx="1302669" cy="4328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A0C58CD3-3E13-C54B-8021-29079ABCCD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2808" y="3428999"/>
            <a:ext cx="505941" cy="91114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7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C63DA2-3D3D-A243-83DA-5A4C366C83F1}"/>
              </a:ext>
            </a:extLst>
          </p:cNvPr>
          <p:cNvSpPr txBox="1"/>
          <p:nvPr/>
        </p:nvSpPr>
        <p:spPr>
          <a:xfrm>
            <a:off x="4036979" y="165370"/>
            <a:ext cx="274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Hidden Bias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8EC7D-7907-EB49-965A-D76C3E6D09B1}"/>
              </a:ext>
            </a:extLst>
          </p:cNvPr>
          <p:cNvSpPr txBox="1"/>
          <p:nvPr/>
        </p:nvSpPr>
        <p:spPr>
          <a:xfrm>
            <a:off x="840619" y="1101938"/>
            <a:ext cx="1051076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“Hidden bias” refers to an individual’s unconscious, or automatic, biases. Please be certain to </a:t>
            </a:r>
          </a:p>
          <a:p>
            <a:r>
              <a:rPr lang="en-US" sz="2000" dirty="0"/>
              <a:t>go to ”Project Implicit”  - the web address is on the web page that lists the readings, web page </a:t>
            </a:r>
          </a:p>
          <a:p>
            <a:r>
              <a:rPr lang="en-US" sz="2000" dirty="0"/>
              <a:t>visits and videos to view for this unit –  and take the "Implicit Association Test.” It won’t</a:t>
            </a:r>
          </a:p>
          <a:p>
            <a:r>
              <a:rPr lang="en-US" sz="2000" dirty="0"/>
              <a:t>take more than 10-minutes, and it should be enlightening for you. You will receive your score – </a:t>
            </a:r>
          </a:p>
          <a:p>
            <a:r>
              <a:rPr lang="en-US" sz="2000" dirty="0"/>
              <a:t>whether you have a strong, medium, or slight bias  - and you will see the scores for more than</a:t>
            </a:r>
          </a:p>
          <a:p>
            <a:r>
              <a:rPr lang="en-US" sz="2000" dirty="0"/>
              <a:t>a million others who have taken the test. Think about the implications: if someone’s bias is</a:t>
            </a:r>
          </a:p>
          <a:p>
            <a:r>
              <a:rPr lang="en-US" sz="2000" dirty="0"/>
              <a:t>hidden to them – that they don’t recognize that they are biased to some extent – how can we</a:t>
            </a:r>
          </a:p>
          <a:p>
            <a:r>
              <a:rPr lang="en-US" sz="2000" dirty="0"/>
              <a:t>it be reduced?</a:t>
            </a:r>
          </a:p>
          <a:p>
            <a:endParaRPr lang="en-US" sz="2000" dirty="0"/>
          </a:p>
          <a:p>
            <a:r>
              <a:rPr lang="en-US" sz="2000" dirty="0"/>
              <a:t>In addition, I also strongly urge that you watch the two short segments of the film, </a:t>
            </a:r>
            <a:r>
              <a:rPr lang="en-US" sz="2000" i="1" dirty="0"/>
              <a:t>The Color of </a:t>
            </a:r>
          </a:p>
          <a:p>
            <a:r>
              <a:rPr lang="en-US" sz="2000" i="1" dirty="0"/>
              <a:t>Fear,” </a:t>
            </a:r>
            <a:r>
              <a:rPr lang="en-US" sz="2000" dirty="0"/>
              <a:t>and then go through the brief PowerPoint I have posted that provides a brief.</a:t>
            </a:r>
          </a:p>
          <a:p>
            <a:r>
              <a:rPr lang="en-US" sz="2000" dirty="0"/>
              <a:t>analysis of the segments.</a:t>
            </a:r>
          </a:p>
          <a:p>
            <a:endParaRPr lang="en-US" sz="2000" dirty="0"/>
          </a:p>
          <a:p>
            <a:r>
              <a:rPr lang="en-US" sz="2000" dirty="0"/>
              <a:t>The next three slides provides examples of the unconscious nature of many biases – and</a:t>
            </a:r>
          </a:p>
          <a:p>
            <a:r>
              <a:rPr lang="en-US" sz="2000" dirty="0"/>
              <a:t>especially how they might  be affected by our language and the words we use.</a:t>
            </a:r>
          </a:p>
        </p:txBody>
      </p:sp>
    </p:spTree>
    <p:extLst>
      <p:ext uri="{BB962C8B-B14F-4D97-AF65-F5344CB8AC3E}">
        <p14:creationId xmlns:p14="http://schemas.microsoft.com/office/powerpoint/2010/main" val="2741555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882B26-AEBF-5640-96D1-08DCEC85179D}"/>
              </a:ext>
            </a:extLst>
          </p:cNvPr>
          <p:cNvSpPr txBox="1"/>
          <p:nvPr/>
        </p:nvSpPr>
        <p:spPr>
          <a:xfrm>
            <a:off x="992220" y="1710474"/>
            <a:ext cx="104607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America, “whiteness” is conventionally considered a cultural default setting, the automatic </a:t>
            </a:r>
          </a:p>
          <a:p>
            <a:r>
              <a:rPr lang="en-US" sz="2000" dirty="0"/>
              <a:t>point of comparison for any kind of difference,  thereby constituting the standard of normality </a:t>
            </a:r>
          </a:p>
          <a:p>
            <a:r>
              <a:rPr lang="en-US" sz="2000" dirty="0"/>
              <a:t>against which other ethnic or racial identities come to be conceptualized. </a:t>
            </a:r>
          </a:p>
          <a:p>
            <a:endParaRPr lang="en-US" sz="2000" dirty="0"/>
          </a:p>
          <a:p>
            <a:r>
              <a:rPr lang="en-US" sz="2000" dirty="0"/>
              <a:t>The term "person of color" is primarily used today in the United States to describe any person </a:t>
            </a:r>
          </a:p>
          <a:p>
            <a:r>
              <a:rPr lang="en-US" sz="2000" dirty="0"/>
              <a:t>who is not considered white – as if “white” isn’t a color . . .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9EB0F-0CF4-D348-8CC2-70CE51F3CF43}"/>
              </a:ext>
            </a:extLst>
          </p:cNvPr>
          <p:cNvSpPr txBox="1"/>
          <p:nvPr/>
        </p:nvSpPr>
        <p:spPr>
          <a:xfrm>
            <a:off x="1792257" y="184826"/>
            <a:ext cx="8607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Language &amp; Labels: The Power of Words</a:t>
            </a:r>
          </a:p>
          <a:p>
            <a:pPr algn="ctr"/>
            <a:r>
              <a:rPr lang="en-US" sz="2800" b="1" dirty="0"/>
              <a:t>“Whiteness” and “People of color”</a:t>
            </a:r>
          </a:p>
        </p:txBody>
      </p:sp>
    </p:spTree>
    <p:extLst>
      <p:ext uri="{BB962C8B-B14F-4D97-AF65-F5344CB8AC3E}">
        <p14:creationId xmlns:p14="http://schemas.microsoft.com/office/powerpoint/2010/main" val="3873684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9EB0F-0CF4-D348-8CC2-70CE51F3CF43}"/>
              </a:ext>
            </a:extLst>
          </p:cNvPr>
          <p:cNvSpPr txBox="1"/>
          <p:nvPr/>
        </p:nvSpPr>
        <p:spPr>
          <a:xfrm>
            <a:off x="1792257" y="184826"/>
            <a:ext cx="8607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Language &amp; Labels: The Power of Words</a:t>
            </a:r>
          </a:p>
          <a:p>
            <a:pPr algn="ctr"/>
            <a:r>
              <a:rPr lang="en-US" sz="2800" b="1" dirty="0"/>
              <a:t>“Flesh Tone”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BDB97-2F82-7949-8047-73E9579458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003" y="1638097"/>
            <a:ext cx="1988616" cy="4683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0F3A3-51C4-524E-B4E8-E46D4DB4E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067" y="1713283"/>
            <a:ext cx="2759592" cy="2494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D8D6A-9F42-C443-AACA-1FD720BF72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067" y="4398386"/>
            <a:ext cx="2887057" cy="1847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5EE4B-BE2F-AF4E-AFFA-9E0269C58A83}"/>
              </a:ext>
            </a:extLst>
          </p:cNvPr>
          <p:cNvSpPr txBox="1"/>
          <p:nvPr/>
        </p:nvSpPr>
        <p:spPr>
          <a:xfrm>
            <a:off x="1527242" y="2217907"/>
            <a:ext cx="4298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Band-aids and crayons as “flesh tone.”</a:t>
            </a:r>
          </a:p>
          <a:p>
            <a:endParaRPr lang="en-US" sz="2000" dirty="0"/>
          </a:p>
          <a:p>
            <a:r>
              <a:rPr lang="en-US" sz="2000" i="1" dirty="0"/>
              <a:t>Whose</a:t>
            </a:r>
            <a:r>
              <a:rPr lang="en-US" sz="2000" dirty="0"/>
              <a:t> flesh?</a:t>
            </a:r>
          </a:p>
        </p:txBody>
      </p:sp>
    </p:spTree>
    <p:extLst>
      <p:ext uri="{BB962C8B-B14F-4D97-AF65-F5344CB8AC3E}">
        <p14:creationId xmlns:p14="http://schemas.microsoft.com/office/powerpoint/2010/main" val="575242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9EB0F-0CF4-D348-8CC2-70CE51F3CF43}"/>
              </a:ext>
            </a:extLst>
          </p:cNvPr>
          <p:cNvSpPr txBox="1"/>
          <p:nvPr/>
        </p:nvSpPr>
        <p:spPr>
          <a:xfrm>
            <a:off x="1792257" y="184826"/>
            <a:ext cx="8607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Language &amp; Labels: The Power of Words</a:t>
            </a:r>
          </a:p>
          <a:p>
            <a:pPr algn="ctr"/>
            <a:r>
              <a:rPr lang="en-US" sz="2800" b="1" dirty="0"/>
              <a:t>The color “nude””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AE333-28BA-2742-81D5-84CE514B94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928" y="1262044"/>
            <a:ext cx="5824143" cy="4368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2A69E-B0D6-DD4C-AB84-D1E5AA9258BB}"/>
              </a:ext>
            </a:extLst>
          </p:cNvPr>
          <p:cNvSpPr txBox="1"/>
          <p:nvPr/>
        </p:nvSpPr>
        <p:spPr>
          <a:xfrm>
            <a:off x="3347226" y="5846324"/>
            <a:ext cx="5660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Oscar Awards, 2018, trend “sparkly nude dresses.”</a:t>
            </a:r>
          </a:p>
        </p:txBody>
      </p:sp>
    </p:spTree>
    <p:extLst>
      <p:ext uri="{BB962C8B-B14F-4D97-AF65-F5344CB8AC3E}">
        <p14:creationId xmlns:p14="http://schemas.microsoft.com/office/powerpoint/2010/main" val="3756398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F1578-41A1-F64C-9C3D-168329D9C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85" y="398834"/>
            <a:ext cx="6634262" cy="3405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03E7C0-D63B-894F-A8B6-F555AA9A3B7A}"/>
              </a:ext>
            </a:extLst>
          </p:cNvPr>
          <p:cNvSpPr txBox="1"/>
          <p:nvPr/>
        </p:nvSpPr>
        <p:spPr>
          <a:xfrm>
            <a:off x="418289" y="4062815"/>
            <a:ext cx="115272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read these three brief readings, listed on the reading assignment page.</a:t>
            </a:r>
          </a:p>
          <a:p>
            <a:endParaRPr lang="en-US" dirty="0"/>
          </a:p>
          <a:p>
            <a:r>
              <a:rPr lang="en-US" dirty="0"/>
              <a:t>Peggy McIntosh, “White Privilege: Unpacking the Invisible Knapsack”</a:t>
            </a:r>
          </a:p>
          <a:p>
            <a:endParaRPr lang="en-US" dirty="0"/>
          </a:p>
          <a:p>
            <a:r>
              <a:rPr lang="en-US" dirty="0"/>
              <a:t>Robert Jensen, "White Privilege Shapes the U.S." and "More thoughts on why the system of white privilege is wrong.”</a:t>
            </a:r>
          </a:p>
          <a:p>
            <a:endParaRPr lang="en-US" dirty="0"/>
          </a:p>
          <a:p>
            <a:r>
              <a:rPr lang="en-US" dirty="0"/>
              <a:t>Tim Wise, "Reflections on Racism, Both Individual and Systemic," Sociological Images, February 26, 2013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31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692FE-5A96-F14E-92F7-9F36E53E67BC}"/>
              </a:ext>
            </a:extLst>
          </p:cNvPr>
          <p:cNvSpPr txBox="1"/>
          <p:nvPr/>
        </p:nvSpPr>
        <p:spPr>
          <a:xfrm>
            <a:off x="1512578" y="389107"/>
            <a:ext cx="862075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Race Hatred, Hate Groups, </a:t>
            </a:r>
          </a:p>
          <a:p>
            <a:pPr algn="ctr"/>
            <a:r>
              <a:rPr lang="en-US" sz="5400" b="1" dirty="0"/>
              <a:t>White Supremacists and </a:t>
            </a:r>
          </a:p>
          <a:p>
            <a:pPr algn="ctr"/>
            <a:r>
              <a:rPr lang="en-US" sz="5400" b="1" dirty="0"/>
              <a:t>Ethno-Nationalists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94EC0-854D-6240-8F88-A4272F3F4F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44" y="3389475"/>
            <a:ext cx="4327189" cy="2923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1587E-506C-624E-803B-373F54674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451" y="3429000"/>
            <a:ext cx="5175115" cy="29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7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CF3CA-C5DA-6745-BDB8-79545BC0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626" y="1288803"/>
            <a:ext cx="4471022" cy="2779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79ACBF-3137-5846-B93A-256DC21CB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457" y="1288803"/>
            <a:ext cx="3765244" cy="2779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4CFFA-262B-2540-ACA1-BF9F9459BB49}"/>
              </a:ext>
            </a:extLst>
          </p:cNvPr>
          <p:cNvSpPr txBox="1"/>
          <p:nvPr/>
        </p:nvSpPr>
        <p:spPr>
          <a:xfrm>
            <a:off x="4158076" y="227329"/>
            <a:ext cx="2773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Race Hatred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BABAD-05AF-274E-9DAD-A475426B48DF}"/>
              </a:ext>
            </a:extLst>
          </p:cNvPr>
          <p:cNvSpPr txBox="1"/>
          <p:nvPr/>
        </p:nvSpPr>
        <p:spPr>
          <a:xfrm>
            <a:off x="1439054" y="4291924"/>
            <a:ext cx="91869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Within weeks of President Obama being sworn in as our nation’s 44</a:t>
            </a:r>
            <a:r>
              <a:rPr lang="en-US" sz="2000" baseline="30000" dirty="0"/>
              <a:t>th</a:t>
            </a:r>
            <a:r>
              <a:rPr lang="en-US" sz="2000" dirty="0"/>
              <a:t> President, a</a:t>
            </a:r>
          </a:p>
          <a:p>
            <a:r>
              <a:rPr lang="en-US" sz="2000" dirty="0"/>
              <a:t>picture of the White House with its “newly” created “watermelon patch” circulated </a:t>
            </a:r>
          </a:p>
          <a:p>
            <a:r>
              <a:rPr lang="en-US" sz="2000" dirty="0"/>
              <a:t>on the internet.</a:t>
            </a:r>
          </a:p>
          <a:p>
            <a:endParaRPr lang="en-US" sz="2000" dirty="0"/>
          </a:p>
          <a:p>
            <a:r>
              <a:rPr lang="en-US" sz="2000" dirty="0"/>
              <a:t>Then, during the height of the “birther” movement, Marilyn Davenport, an Orange </a:t>
            </a:r>
          </a:p>
          <a:p>
            <a:r>
              <a:rPr lang="en-US" sz="2000" dirty="0"/>
              <a:t>County Republican Central Committee member, circulated this picture with the</a:t>
            </a:r>
          </a:p>
          <a:p>
            <a:r>
              <a:rPr lang="en-US" sz="2000" dirty="0"/>
              <a:t>caption, “Now you know why no birth certificate.”</a:t>
            </a:r>
          </a:p>
        </p:txBody>
      </p:sp>
    </p:spTree>
    <p:extLst>
      <p:ext uri="{BB962C8B-B14F-4D97-AF65-F5344CB8AC3E}">
        <p14:creationId xmlns:p14="http://schemas.microsoft.com/office/powerpoint/2010/main" val="479313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FEB72D-42BF-5E43-A6BB-2C07B16FFFE2}"/>
              </a:ext>
            </a:extLst>
          </p:cNvPr>
          <p:cNvSpPr/>
          <p:nvPr/>
        </p:nvSpPr>
        <p:spPr>
          <a:xfrm>
            <a:off x="2622345" y="138899"/>
            <a:ext cx="694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Hate Groups</a:t>
            </a:r>
          </a:p>
          <a:p>
            <a:pPr algn="ctr"/>
            <a:r>
              <a:rPr lang="en-US" sz="2800" b="1" dirty="0"/>
              <a:t>Southern Poverty Law Center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23E8D16-79D6-D342-A4F4-9FDB22F030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940" y="1310802"/>
            <a:ext cx="5282120" cy="3961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7ECB78-BAF9-9B43-B5D9-34CBA24DEB70}"/>
              </a:ext>
            </a:extLst>
          </p:cNvPr>
          <p:cNvSpPr txBox="1"/>
          <p:nvPr/>
        </p:nvSpPr>
        <p:spPr>
          <a:xfrm>
            <a:off x="1177046" y="5367077"/>
            <a:ext cx="10299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“The Southern Poverty Law Center is dedicated to fighting hate and bigotry and to seeking </a:t>
            </a:r>
          </a:p>
          <a:p>
            <a:r>
              <a:rPr lang="en-US" sz="2000" dirty="0"/>
              <a:t>justice for the most vulnerable members of our society. Using litigation, education, and other </a:t>
            </a:r>
          </a:p>
          <a:p>
            <a:r>
              <a:rPr lang="en-US" sz="2000" dirty="0"/>
              <a:t>forms of advocacy, the SPLC works toward the day when the ideals of equal justice and equal </a:t>
            </a:r>
          </a:p>
          <a:p>
            <a:r>
              <a:rPr lang="en-US" sz="2000" dirty="0"/>
              <a:t>opportunity will be a reality.</a:t>
            </a:r>
          </a:p>
        </p:txBody>
      </p:sp>
    </p:spTree>
    <p:extLst>
      <p:ext uri="{BB962C8B-B14F-4D97-AF65-F5344CB8AC3E}">
        <p14:creationId xmlns:p14="http://schemas.microsoft.com/office/powerpoint/2010/main" val="37211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63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the state of race relations today?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0B353-CBAE-294E-A546-2D9C56D42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197" y="1703461"/>
            <a:ext cx="2996119" cy="24678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528E6-7D43-9349-87D9-DCFBA73B8C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925" y="4171348"/>
            <a:ext cx="2986391" cy="20626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8F963F-BB74-9348-B8B1-7293A1D3BC08}"/>
              </a:ext>
            </a:extLst>
          </p:cNvPr>
          <p:cNvSpPr txBox="1"/>
          <p:nvPr/>
        </p:nvSpPr>
        <p:spPr>
          <a:xfrm>
            <a:off x="1278207" y="1816041"/>
            <a:ext cx="5888792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White Republicans and white Democrats differ </a:t>
            </a:r>
          </a:p>
          <a:p>
            <a:r>
              <a:rPr lang="en-US" sz="2000" dirty="0"/>
              <a:t>widely in their views of the country’s racial progress.</a:t>
            </a:r>
          </a:p>
          <a:p>
            <a:endParaRPr lang="en-US" dirty="0"/>
          </a:p>
          <a:p>
            <a:r>
              <a:rPr lang="en-US" sz="2000" dirty="0"/>
              <a:t>When asked to assess the extent to which equal </a:t>
            </a:r>
          </a:p>
          <a:p>
            <a:r>
              <a:rPr lang="en-US" sz="2000" dirty="0"/>
              <a:t>rights have been given to blacks in the United States,</a:t>
            </a:r>
          </a:p>
          <a:p>
            <a:r>
              <a:rPr lang="en-US" sz="2000" dirty="0"/>
              <a:t>53% of whites who either identify as Republicans </a:t>
            </a:r>
          </a:p>
          <a:p>
            <a:r>
              <a:rPr lang="en-US" sz="2000" dirty="0"/>
              <a:t>or are leaning toward the Republican party say that </a:t>
            </a:r>
          </a:p>
          <a:p>
            <a:r>
              <a:rPr lang="en-US" sz="2000" dirty="0"/>
              <a:t>it has “been about right,” while 31% say that it has </a:t>
            </a:r>
          </a:p>
          <a:p>
            <a:r>
              <a:rPr lang="en-US" sz="2000" dirty="0"/>
              <a:t>“gone too far.”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In contrast, only 30% whites who either identify as </a:t>
            </a:r>
          </a:p>
          <a:p>
            <a:r>
              <a:rPr lang="en-US" sz="2000" dirty="0"/>
              <a:t>Democrats or are leaning toward the Democrat </a:t>
            </a:r>
          </a:p>
          <a:p>
            <a:r>
              <a:rPr lang="en-US" sz="2000" dirty="0"/>
              <a:t>party say that it has “been about right,” while 64% </a:t>
            </a:r>
          </a:p>
          <a:p>
            <a:r>
              <a:rPr lang="en-US" sz="2000" dirty="0"/>
              <a:t>say that it has “not gone far enough.”</a:t>
            </a:r>
          </a:p>
        </p:txBody>
      </p:sp>
    </p:spTree>
    <p:extLst>
      <p:ext uri="{BB962C8B-B14F-4D97-AF65-F5344CB8AC3E}">
        <p14:creationId xmlns:p14="http://schemas.microsoft.com/office/powerpoint/2010/main" val="2011304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00F4FB-73CC-7F4C-9B90-81D53A3CDB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069" y="1351271"/>
            <a:ext cx="3345246" cy="2193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1423-71D7-884B-B9B6-D2CEDC091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069" y="3934959"/>
            <a:ext cx="3419356" cy="227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E580D-B826-DF44-B01C-EB7339074E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042" y="1351271"/>
            <a:ext cx="4993932" cy="2079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B6A08-A9C7-D74D-B9F2-412D90804F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921" y="3902598"/>
            <a:ext cx="4119255" cy="2311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39804D-0E75-C24F-8BF8-1D19DAF4A52D}"/>
              </a:ext>
            </a:extLst>
          </p:cNvPr>
          <p:cNvSpPr txBox="1"/>
          <p:nvPr/>
        </p:nvSpPr>
        <p:spPr>
          <a:xfrm>
            <a:off x="1425346" y="232905"/>
            <a:ext cx="9362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White Supremacists and Ethno-Nationalists</a:t>
            </a:r>
          </a:p>
        </p:txBody>
      </p:sp>
    </p:spTree>
    <p:extLst>
      <p:ext uri="{BB962C8B-B14F-4D97-AF65-F5344CB8AC3E}">
        <p14:creationId xmlns:p14="http://schemas.microsoft.com/office/powerpoint/2010/main" val="1187587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86AC85-3536-A642-8189-310BCAC1EA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31" y="1396369"/>
            <a:ext cx="4556369" cy="3417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9B994-A95C-1140-BE92-02D50977FCA4}"/>
              </a:ext>
            </a:extLst>
          </p:cNvPr>
          <p:cNvSpPr txBox="1"/>
          <p:nvPr/>
        </p:nvSpPr>
        <p:spPr>
          <a:xfrm>
            <a:off x="883472" y="5195405"/>
            <a:ext cx="10196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May 2017 tourists visiting the National Museum of African American History and Culture </a:t>
            </a:r>
          </a:p>
          <a:p>
            <a:r>
              <a:rPr lang="en-US" sz="2000" dirty="0"/>
              <a:t>found a noose in an exhibition on segregation.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E09FF-4B7F-9749-B8AF-44299B30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999" y="1453510"/>
            <a:ext cx="3383444" cy="34172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FEB72D-42BF-5E43-A6BB-2C07B16FFFE2}"/>
              </a:ext>
            </a:extLst>
          </p:cNvPr>
          <p:cNvSpPr/>
          <p:nvPr/>
        </p:nvSpPr>
        <p:spPr>
          <a:xfrm>
            <a:off x="2622345" y="1388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/>
              <a:t>Hate Crimes</a:t>
            </a:r>
          </a:p>
          <a:p>
            <a:pPr algn="ctr"/>
            <a:r>
              <a:rPr lang="en-US" sz="3600" b="1" dirty="0"/>
              <a:t>Nooses on Campus</a:t>
            </a:r>
          </a:p>
        </p:txBody>
      </p:sp>
    </p:spTree>
    <p:extLst>
      <p:ext uri="{BB962C8B-B14F-4D97-AF65-F5344CB8AC3E}">
        <p14:creationId xmlns:p14="http://schemas.microsoft.com/office/powerpoint/2010/main" val="1554061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A7F328-5F81-4748-AF12-43DA5FAA92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494" y="1828801"/>
            <a:ext cx="2010647" cy="2974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FC949-44F6-034C-976F-71F81BC7AC0D}"/>
              </a:ext>
            </a:extLst>
          </p:cNvPr>
          <p:cNvSpPr txBox="1"/>
          <p:nvPr/>
        </p:nvSpPr>
        <p:spPr>
          <a:xfrm>
            <a:off x="504886" y="5029201"/>
            <a:ext cx="111822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Nooses have also been recently  found hanging from trees on dozens of college campuses, including </a:t>
            </a:r>
          </a:p>
          <a:p>
            <a:r>
              <a:rPr lang="en-US" sz="2000" dirty="0"/>
              <a:t>Duke University (2015), American University (2017), Kansas State University (2017),  the University </a:t>
            </a:r>
          </a:p>
          <a:p>
            <a:r>
              <a:rPr lang="en-US" sz="2000" dirty="0"/>
              <a:t>of Maryland (2017), University of South Alabama (2018), University of Illinois (2019), Stanford </a:t>
            </a:r>
          </a:p>
          <a:p>
            <a:r>
              <a:rPr lang="en-US" sz="2000" dirty="0"/>
              <a:t>University (2019), Auburn University (2019) and  Oregon Health &amp; Science University (2019).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F3F16-3330-334E-BE1A-45A67820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27" y="1768027"/>
            <a:ext cx="5397500" cy="303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5AF51-2944-5A48-9692-A4C38D2EAB31}"/>
              </a:ext>
            </a:extLst>
          </p:cNvPr>
          <p:cNvSpPr txBox="1"/>
          <p:nvPr/>
        </p:nvSpPr>
        <p:spPr>
          <a:xfrm>
            <a:off x="3618689" y="162739"/>
            <a:ext cx="4121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Hate Crimes</a:t>
            </a:r>
          </a:p>
          <a:p>
            <a:pPr algn="ctr"/>
            <a:r>
              <a:rPr lang="en-US" sz="3600" b="1" dirty="0"/>
              <a:t>Nooses on Campus</a:t>
            </a:r>
          </a:p>
        </p:txBody>
      </p:sp>
    </p:spTree>
    <p:extLst>
      <p:ext uri="{BB962C8B-B14F-4D97-AF65-F5344CB8AC3E}">
        <p14:creationId xmlns:p14="http://schemas.microsoft.com/office/powerpoint/2010/main" val="3204889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5813C-F6BC-4D4B-889F-212880A83F19}"/>
              </a:ext>
            </a:extLst>
          </p:cNvPr>
          <p:cNvSpPr txBox="1"/>
          <p:nvPr/>
        </p:nvSpPr>
        <p:spPr>
          <a:xfrm>
            <a:off x="2800297" y="129626"/>
            <a:ext cx="639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Black Lives Matter Movement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6FFD6-52E0-1A4B-8B1B-A44B40123F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520" y="1270240"/>
            <a:ext cx="7734955" cy="4084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05291-E5CC-DE45-9D5E-2B2CA74E0B0E}"/>
              </a:ext>
            </a:extLst>
          </p:cNvPr>
          <p:cNvSpPr txBox="1"/>
          <p:nvPr/>
        </p:nvSpPr>
        <p:spPr>
          <a:xfrm>
            <a:off x="2694177" y="5681299"/>
            <a:ext cx="7269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Black Lives Matter movement is a politically polarizing issue.</a:t>
            </a:r>
          </a:p>
        </p:txBody>
      </p:sp>
    </p:spTree>
    <p:extLst>
      <p:ext uri="{BB962C8B-B14F-4D97-AF65-F5344CB8AC3E}">
        <p14:creationId xmlns:p14="http://schemas.microsoft.com/office/powerpoint/2010/main" val="10449003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5813C-F6BC-4D4B-889F-212880A83F19}"/>
              </a:ext>
            </a:extLst>
          </p:cNvPr>
          <p:cNvSpPr txBox="1"/>
          <p:nvPr/>
        </p:nvSpPr>
        <p:spPr>
          <a:xfrm>
            <a:off x="2800297" y="129626"/>
            <a:ext cx="639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Black Lives Matter Movement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10EA1-03E9-B145-BC0C-5E1E64FD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923" y="1681263"/>
            <a:ext cx="4661015" cy="37466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C68F0E-4953-EE40-B7DE-2C7D0A2B2837}"/>
              </a:ext>
            </a:extLst>
          </p:cNvPr>
          <p:cNvSpPr txBox="1"/>
          <p:nvPr/>
        </p:nvSpPr>
        <p:spPr>
          <a:xfrm>
            <a:off x="867517" y="2208178"/>
            <a:ext cx="52284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seen here, a large partisan divide exists between</a:t>
            </a:r>
          </a:p>
          <a:p>
            <a:r>
              <a:rPr lang="en-US" dirty="0"/>
              <a:t>Republicans and Democrats support for the Black</a:t>
            </a:r>
          </a:p>
          <a:p>
            <a:r>
              <a:rPr lang="en-US" dirty="0"/>
              <a:t>Lives Matter movement. </a:t>
            </a:r>
          </a:p>
          <a:p>
            <a:endParaRPr lang="en-US" dirty="0"/>
          </a:p>
          <a:p>
            <a:r>
              <a:rPr lang="en-US" dirty="0"/>
              <a:t>While 64% of white adults say that they either </a:t>
            </a:r>
          </a:p>
          <a:p>
            <a:r>
              <a:rPr lang="en-US" dirty="0"/>
              <a:t>strongly or somewhat </a:t>
            </a:r>
            <a:r>
              <a:rPr lang="en-US" i="1" dirty="0"/>
              <a:t>support</a:t>
            </a:r>
            <a:r>
              <a:rPr lang="en-US" dirty="0"/>
              <a:t> the movement, </a:t>
            </a:r>
          </a:p>
          <a:p>
            <a:r>
              <a:rPr lang="en-US" dirty="0"/>
              <a:t>more than one-half – 52% - of Republicans say</a:t>
            </a:r>
          </a:p>
          <a:p>
            <a:r>
              <a:rPr lang="en-US" dirty="0"/>
              <a:t>that they either strongly or somewhat </a:t>
            </a:r>
            <a:r>
              <a:rPr lang="en-US" i="1" dirty="0"/>
              <a:t>oppose </a:t>
            </a:r>
          </a:p>
          <a:p>
            <a:r>
              <a:rPr lang="en-US" dirty="0"/>
              <a:t>the movement.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50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5813C-F6BC-4D4B-889F-212880A83F19}"/>
              </a:ext>
            </a:extLst>
          </p:cNvPr>
          <p:cNvSpPr txBox="1"/>
          <p:nvPr/>
        </p:nvSpPr>
        <p:spPr>
          <a:xfrm>
            <a:off x="2800297" y="129626"/>
            <a:ext cx="639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Black Lives Matter Movement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59F71-9718-C24F-85A7-AC8094464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838" y="808038"/>
            <a:ext cx="3736886" cy="2428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03D73-DAEF-4741-B9E1-E3FB31FF6A7A}"/>
              </a:ext>
            </a:extLst>
          </p:cNvPr>
          <p:cNvSpPr txBox="1"/>
          <p:nvPr/>
        </p:nvSpPr>
        <p:spPr>
          <a:xfrm>
            <a:off x="587287" y="3358381"/>
            <a:ext cx="108222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phrase “black lives matter” was first used by a black community organizer, Alicia Garza, in a </a:t>
            </a:r>
          </a:p>
          <a:p>
            <a:r>
              <a:rPr lang="en-US" sz="2000" dirty="0"/>
              <a:t>Facebook post following the July 2013 acquittal of George Zimmerman in the shooting of Trayvon </a:t>
            </a:r>
          </a:p>
          <a:p>
            <a:r>
              <a:rPr lang="en-US" sz="2000" dirty="0"/>
              <a:t>Martin, a 17-year-old African American. 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Since that time, the hashtag #BlackLivesMatter has been used nearly 30 million times on Twitter, </a:t>
            </a:r>
          </a:p>
          <a:p>
            <a:r>
              <a:rPr lang="en-US" sz="2000" dirty="0"/>
              <a:t>an average of 17,002 times per day, according to a Pew Research Center.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Its use accelerated in August 2014 when Michael Brown, an 18-year-old African American man, </a:t>
            </a:r>
          </a:p>
          <a:p>
            <a:r>
              <a:rPr lang="en-US" sz="2000" dirty="0"/>
              <a:t>was fatally shot by a white police officer in Ferguson, Missouri, and then again in July 2016 after </a:t>
            </a:r>
          </a:p>
          <a:p>
            <a:r>
              <a:rPr lang="en-US" sz="2000" dirty="0"/>
              <a:t>Alton Sterling was fatally shot by police officers in Baton Rouge, Louisiana.</a:t>
            </a:r>
          </a:p>
        </p:txBody>
      </p:sp>
    </p:spTree>
    <p:extLst>
      <p:ext uri="{BB962C8B-B14F-4D97-AF65-F5344CB8AC3E}">
        <p14:creationId xmlns:p14="http://schemas.microsoft.com/office/powerpoint/2010/main" val="2947079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5813C-F6BC-4D4B-889F-212880A83F19}"/>
              </a:ext>
            </a:extLst>
          </p:cNvPr>
          <p:cNvSpPr txBox="1"/>
          <p:nvPr/>
        </p:nvSpPr>
        <p:spPr>
          <a:xfrm>
            <a:off x="2800297" y="129626"/>
            <a:ext cx="639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Black Lives Matter Movement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6FFD6-52E0-1A4B-8B1B-A44B40123F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318" y="967984"/>
            <a:ext cx="4661015" cy="246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ECCC6-AFC3-0F46-8E57-FE922245E264}"/>
              </a:ext>
            </a:extLst>
          </p:cNvPr>
          <p:cNvSpPr txBox="1"/>
          <p:nvPr/>
        </p:nvSpPr>
        <p:spPr>
          <a:xfrm>
            <a:off x="1215956" y="3900792"/>
            <a:ext cx="102646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typical response by critics of the Black Lives Matter movement is that “All Lives Matter.” </a:t>
            </a:r>
          </a:p>
          <a:p>
            <a:r>
              <a:rPr lang="en-US" sz="2000" dirty="0"/>
              <a:t>And the typical response to this statement is, “Yes, of course they do. I’m glad that you feel </a:t>
            </a:r>
          </a:p>
          <a:p>
            <a:r>
              <a:rPr lang="en-US" sz="2000" dirty="0"/>
              <a:t>that way. But now, walk the walk rather than simply talk the talk. Because research indicates </a:t>
            </a:r>
          </a:p>
          <a:p>
            <a:r>
              <a:rPr lang="en-US" sz="2000" dirty="0"/>
              <a:t>that, in many cases, black lives are not taken to matter </a:t>
            </a:r>
            <a:r>
              <a:rPr lang="en-US" sz="2000" i="1" dirty="0"/>
              <a:t>as much</a:t>
            </a:r>
            <a:r>
              <a:rPr lang="en-US" sz="2000" dirty="0"/>
              <a:t> as do white lives – or blue </a:t>
            </a:r>
          </a:p>
          <a:p>
            <a:r>
              <a:rPr lang="en-US" sz="2000" dirty="0"/>
              <a:t>lives.”</a:t>
            </a:r>
          </a:p>
        </p:txBody>
      </p:sp>
    </p:spTree>
    <p:extLst>
      <p:ext uri="{BB962C8B-B14F-4D97-AF65-F5344CB8AC3E}">
        <p14:creationId xmlns:p14="http://schemas.microsoft.com/office/powerpoint/2010/main" val="147896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8570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differential treatment?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4EF7D-0CB8-BE40-ACEB-A9CA5672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435" y="1750004"/>
            <a:ext cx="3938087" cy="46366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86508-968B-424B-BFFF-E454FF5F210B}"/>
              </a:ext>
            </a:extLst>
          </p:cNvPr>
          <p:cNvSpPr txBox="1"/>
          <p:nvPr/>
        </p:nvSpPr>
        <p:spPr>
          <a:xfrm>
            <a:off x="1248478" y="1867709"/>
            <a:ext cx="557806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Black and white adults have widely different </a:t>
            </a:r>
          </a:p>
          <a:p>
            <a:r>
              <a:rPr lang="en-US" sz="2000" dirty="0"/>
              <a:t>perceptions of how blacks are treated in America.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Although a majority of whites now agree that </a:t>
            </a:r>
          </a:p>
          <a:p>
            <a:r>
              <a:rPr lang="en-US" sz="2000" dirty="0"/>
              <a:t>blacks are treated less fairly than whites in </a:t>
            </a:r>
          </a:p>
          <a:p>
            <a:r>
              <a:rPr lang="en-US" sz="2000" dirty="0"/>
              <a:t>dealing with police (63%) and by the criminal </a:t>
            </a:r>
          </a:p>
          <a:p>
            <a:r>
              <a:rPr lang="en-US" sz="2000" dirty="0"/>
              <a:t>justice system (61%) the gap between white and </a:t>
            </a:r>
          </a:p>
          <a:p>
            <a:r>
              <a:rPr lang="en-US" sz="2000" dirty="0"/>
              <a:t>black opinions is still quite large: 84% of blacks </a:t>
            </a:r>
          </a:p>
          <a:p>
            <a:r>
              <a:rPr lang="en-US" sz="2000" dirty="0"/>
              <a:t>believe that they are treated less fairly in dealing </a:t>
            </a:r>
          </a:p>
          <a:p>
            <a:r>
              <a:rPr lang="en-US" sz="2000" dirty="0"/>
              <a:t>with the police – which is a 21 percentage points </a:t>
            </a:r>
          </a:p>
          <a:p>
            <a:r>
              <a:rPr lang="en-US" sz="2000" dirty="0"/>
              <a:t>difference with whites – while 87% believe that </a:t>
            </a:r>
          </a:p>
          <a:p>
            <a:r>
              <a:rPr lang="en-US" sz="2000" dirty="0"/>
              <a:t>they are treated less fairly than whites by the </a:t>
            </a:r>
          </a:p>
          <a:p>
            <a:r>
              <a:rPr lang="en-US" sz="2000" dirty="0"/>
              <a:t>criminal justice system – revealing a 26 </a:t>
            </a:r>
          </a:p>
          <a:p>
            <a:r>
              <a:rPr lang="en-US" sz="2000" dirty="0"/>
              <a:t>percentage point gap between them and whites.</a:t>
            </a:r>
          </a:p>
        </p:txBody>
      </p:sp>
    </p:spTree>
    <p:extLst>
      <p:ext uri="{BB962C8B-B14F-4D97-AF65-F5344CB8AC3E}">
        <p14:creationId xmlns:p14="http://schemas.microsoft.com/office/powerpoint/2010/main" val="256921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8570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differential treatment?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4EF7D-0CB8-BE40-ACEB-A9CA5672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435" y="1750004"/>
            <a:ext cx="3938087" cy="46366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86508-968B-424B-BFFF-E454FF5F210B}"/>
              </a:ext>
            </a:extLst>
          </p:cNvPr>
          <p:cNvSpPr txBox="1"/>
          <p:nvPr/>
        </p:nvSpPr>
        <p:spPr>
          <a:xfrm>
            <a:off x="1248478" y="1867709"/>
            <a:ext cx="55758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“About six-in-ten blacks or more – but fewer than </a:t>
            </a:r>
          </a:p>
          <a:p>
            <a:r>
              <a:rPr lang="en-US" sz="2000" dirty="0"/>
              <a:t>half of whites – say blacks are treated less fairly </a:t>
            </a:r>
          </a:p>
          <a:p>
            <a:r>
              <a:rPr lang="en-US" sz="2000" dirty="0"/>
              <a:t>than whites in hiring, pay and promotions; when </a:t>
            </a:r>
          </a:p>
          <a:p>
            <a:r>
              <a:rPr lang="en-US" sz="2000" dirty="0"/>
              <a:t>applying for a loan or mortgage; in stores or </a:t>
            </a:r>
          </a:p>
          <a:p>
            <a:r>
              <a:rPr lang="en-US" sz="2000" dirty="0"/>
              <a:t>restaurants; when voting in elections; and when </a:t>
            </a:r>
          </a:p>
          <a:p>
            <a:r>
              <a:rPr lang="en-US" sz="2000" dirty="0"/>
              <a:t>seeking medical treatment. In each of these </a:t>
            </a:r>
          </a:p>
          <a:p>
            <a:r>
              <a:rPr lang="en-US" sz="2000" dirty="0"/>
              <a:t>realms, whites tend to say blacks and whites </a:t>
            </a:r>
          </a:p>
          <a:p>
            <a:r>
              <a:rPr lang="en-US" sz="2000" dirty="0"/>
              <a:t>are treated about equally; very small shares </a:t>
            </a:r>
          </a:p>
          <a:p>
            <a:r>
              <a:rPr lang="en-US" sz="2000" dirty="0"/>
              <a:t>say whites are treated less fairly than blacks.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426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611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Republicans and Democrats differ on differential treatment?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4EF7D-0CB8-BE40-ACEB-A9CA5672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435" y="1750004"/>
            <a:ext cx="3938087" cy="46366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86508-968B-424B-BFFF-E454FF5F210B}"/>
              </a:ext>
            </a:extLst>
          </p:cNvPr>
          <p:cNvSpPr txBox="1"/>
          <p:nvPr/>
        </p:nvSpPr>
        <p:spPr>
          <a:xfrm>
            <a:off x="1248478" y="1867709"/>
            <a:ext cx="554998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“Across these different areas, there are gaps </a:t>
            </a:r>
          </a:p>
          <a:p>
            <a:r>
              <a:rPr lang="en-US" sz="2000" dirty="0"/>
              <a:t>ranging from 39 to 53 percentage points in how </a:t>
            </a:r>
          </a:p>
          <a:p>
            <a:r>
              <a:rPr lang="en-US" sz="2000" dirty="0"/>
              <a:t>white Democrats and white Republicans see the </a:t>
            </a:r>
          </a:p>
          <a:p>
            <a:r>
              <a:rPr lang="en-US" sz="2000" dirty="0"/>
              <a:t>treatment of blacks in the U.S.” 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“About half or more white Democrats say blacks </a:t>
            </a:r>
          </a:p>
          <a:p>
            <a:r>
              <a:rPr lang="en-US" sz="2000" dirty="0"/>
              <a:t>are treated less fairly than whites in dealing with </a:t>
            </a:r>
          </a:p>
          <a:p>
            <a:r>
              <a:rPr lang="en-US" sz="2000" dirty="0"/>
              <a:t>the police (88% vs. 43% of white Republicans); </a:t>
            </a:r>
          </a:p>
          <a:p>
            <a:r>
              <a:rPr lang="en-US" sz="2000" dirty="0"/>
              <a:t>by the criminal justice system (86% vs. 39%); </a:t>
            </a:r>
          </a:p>
          <a:p>
            <a:r>
              <a:rPr lang="en-US" sz="2000" dirty="0"/>
              <a:t>in hiring, pay and promotions (72% vs. 21%); </a:t>
            </a:r>
          </a:p>
          <a:p>
            <a:r>
              <a:rPr lang="en-US" sz="2000" dirty="0"/>
              <a:t>when applying for a mortgage or loan (64% vs.</a:t>
            </a:r>
          </a:p>
          <a:p>
            <a:r>
              <a:rPr lang="en-US" sz="2000" dirty="0"/>
              <a:t>17%); in stores or restaurants (62% vs. 16%); </a:t>
            </a:r>
          </a:p>
          <a:p>
            <a:r>
              <a:rPr lang="en-US" sz="2000" dirty="0"/>
              <a:t>when voting in elections (60% vs. 7%); and </a:t>
            </a:r>
          </a:p>
          <a:p>
            <a:r>
              <a:rPr lang="en-US" sz="2000" dirty="0"/>
              <a:t>when seeking medical treatment (48% vs. 9%).”</a:t>
            </a:r>
          </a:p>
        </p:txBody>
      </p:sp>
    </p:spTree>
    <p:extLst>
      <p:ext uri="{BB962C8B-B14F-4D97-AF65-F5344CB8AC3E}">
        <p14:creationId xmlns:p14="http://schemas.microsoft.com/office/powerpoint/2010/main" val="59962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129C-A3FE-0D40-8069-93A7611EF846}"/>
              </a:ext>
            </a:extLst>
          </p:cNvPr>
          <p:cNvSpPr txBox="1"/>
          <p:nvPr/>
        </p:nvSpPr>
        <p:spPr>
          <a:xfrm>
            <a:off x="1278207" y="1103487"/>
            <a:ext cx="952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do the perceptions of blacks and whites differ on differential access to resources </a:t>
            </a:r>
          </a:p>
          <a:p>
            <a:r>
              <a:rPr lang="en-US" sz="2000" dirty="0"/>
              <a:t>and opportunities?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5DED-EE55-3F43-8A27-3772A99504CF}"/>
              </a:ext>
            </a:extLst>
          </p:cNvPr>
          <p:cNvSpPr txBox="1"/>
          <p:nvPr/>
        </p:nvSpPr>
        <p:spPr>
          <a:xfrm>
            <a:off x="3185753" y="32009"/>
            <a:ext cx="534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Race Relations</a:t>
            </a:r>
          </a:p>
          <a:p>
            <a:pPr algn="ctr"/>
            <a:r>
              <a:rPr lang="en-US" sz="2400" b="1" dirty="0"/>
              <a:t>Pew Research Center, February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D1629-1F73-B940-A619-966E06071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86" y="1974716"/>
            <a:ext cx="3725005" cy="4401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07267-C94D-6D43-A400-6FC25331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5419"/>
            <a:ext cx="4034989" cy="4420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43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6028</Words>
  <Application>Microsoft Macintosh PowerPoint</Application>
  <PresentationFormat>Widescreen</PresentationFormat>
  <Paragraphs>685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Stern</dc:creator>
  <cp:lastModifiedBy>Larry Stern</cp:lastModifiedBy>
  <cp:revision>88</cp:revision>
  <dcterms:created xsi:type="dcterms:W3CDTF">2020-04-05T18:06:01Z</dcterms:created>
  <dcterms:modified xsi:type="dcterms:W3CDTF">2020-04-08T19:21:20Z</dcterms:modified>
</cp:coreProperties>
</file>