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366" r:id="rId2"/>
    <p:sldId id="559" r:id="rId3"/>
    <p:sldId id="534" r:id="rId4"/>
    <p:sldId id="522" r:id="rId5"/>
    <p:sldId id="523" r:id="rId6"/>
    <p:sldId id="525" r:id="rId7"/>
    <p:sldId id="524" r:id="rId8"/>
    <p:sldId id="526" r:id="rId9"/>
    <p:sldId id="527" r:id="rId10"/>
    <p:sldId id="528" r:id="rId11"/>
    <p:sldId id="529" r:id="rId12"/>
    <p:sldId id="531" r:id="rId13"/>
    <p:sldId id="532" r:id="rId14"/>
    <p:sldId id="530" r:id="rId15"/>
    <p:sldId id="533" r:id="rId16"/>
    <p:sldId id="535" r:id="rId17"/>
    <p:sldId id="326" r:id="rId18"/>
    <p:sldId id="537" r:id="rId19"/>
    <p:sldId id="536" r:id="rId20"/>
    <p:sldId id="540" r:id="rId21"/>
    <p:sldId id="538" r:id="rId22"/>
    <p:sldId id="549" r:id="rId23"/>
    <p:sldId id="541" r:id="rId24"/>
    <p:sldId id="550" r:id="rId25"/>
    <p:sldId id="542" r:id="rId26"/>
    <p:sldId id="544" r:id="rId27"/>
    <p:sldId id="545" r:id="rId28"/>
    <p:sldId id="547" r:id="rId29"/>
    <p:sldId id="546" r:id="rId30"/>
    <p:sldId id="548" r:id="rId31"/>
    <p:sldId id="551" r:id="rId32"/>
    <p:sldId id="552" r:id="rId33"/>
    <p:sldId id="553" r:id="rId34"/>
    <p:sldId id="554" r:id="rId35"/>
    <p:sldId id="555" r:id="rId36"/>
    <p:sldId id="557" r:id="rId37"/>
    <p:sldId id="560" r:id="rId38"/>
    <p:sldId id="556" r:id="rId39"/>
    <p:sldId id="561" r:id="rId40"/>
    <p:sldId id="284" r:id="rId41"/>
    <p:sldId id="1006" r:id="rId42"/>
    <p:sldId id="1007" r:id="rId43"/>
    <p:sldId id="1008" r:id="rId44"/>
    <p:sldId id="1009" r:id="rId45"/>
    <p:sldId id="273" r:id="rId46"/>
    <p:sldId id="1010" r:id="rId47"/>
    <p:sldId id="1380" r:id="rId48"/>
    <p:sldId id="1012" r:id="rId49"/>
    <p:sldId id="1014" r:id="rId50"/>
    <p:sldId id="1015" r:id="rId51"/>
    <p:sldId id="1016" r:id="rId52"/>
    <p:sldId id="1017" r:id="rId53"/>
    <p:sldId id="1018" r:id="rId54"/>
    <p:sldId id="1020" r:id="rId55"/>
    <p:sldId id="1022" r:id="rId56"/>
    <p:sldId id="1021" r:id="rId57"/>
    <p:sldId id="1023" r:id="rId58"/>
    <p:sldId id="368" r:id="rId59"/>
    <p:sldId id="1024" r:id="rId60"/>
    <p:sldId id="1389" r:id="rId61"/>
    <p:sldId id="1390" r:id="rId62"/>
    <p:sldId id="1172" r:id="rId63"/>
    <p:sldId id="1340" r:id="rId64"/>
    <p:sldId id="1174" r:id="rId65"/>
    <p:sldId id="1019" r:id="rId66"/>
    <p:sldId id="1193" r:id="rId67"/>
    <p:sldId id="1391" r:id="rId68"/>
    <p:sldId id="1203" r:id="rId69"/>
    <p:sldId id="1148" r:id="rId70"/>
    <p:sldId id="1206" r:id="rId71"/>
    <p:sldId id="1392" r:id="rId72"/>
    <p:sldId id="1210" r:id="rId73"/>
    <p:sldId id="1394" r:id="rId74"/>
    <p:sldId id="1395" r:id="rId75"/>
    <p:sldId id="1382" r:id="rId76"/>
    <p:sldId id="1386" r:id="rId77"/>
    <p:sldId id="1383" r:id="rId78"/>
    <p:sldId id="1381" r:id="rId79"/>
    <p:sldId id="1384" r:id="rId80"/>
    <p:sldId id="1387" r:id="rId81"/>
    <p:sldId id="262" r:id="rId82"/>
    <p:sldId id="1388" r:id="rId83"/>
    <p:sldId id="1396" r:id="rId84"/>
    <p:sldId id="1397" r:id="rId85"/>
    <p:sldId id="1398" r:id="rId86"/>
    <p:sldId id="1399"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60"/>
    <p:restoredTop sz="96327"/>
  </p:normalViewPr>
  <p:slideViewPr>
    <p:cSldViewPr snapToGrid="0" snapToObjects="1">
      <p:cViewPr>
        <p:scale>
          <a:sx n="125" d="100"/>
          <a:sy n="125" d="100"/>
        </p:scale>
        <p:origin x="264" y="2032"/>
      </p:cViewPr>
      <p:guideLst/>
    </p:cSldViewPr>
  </p:slideViewPr>
  <p:notesTextViewPr>
    <p:cViewPr>
      <p:scale>
        <a:sx n="1" d="1"/>
        <a:sy n="1" d="1"/>
      </p:scale>
      <p:origin x="0" y="0"/>
    </p:cViewPr>
  </p:notesTextViewPr>
  <p:sorterViewPr>
    <p:cViewPr>
      <p:scale>
        <a:sx n="123" d="100"/>
        <a:sy n="12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5AED8-E10E-A445-89E0-63DE1FA36F68}" type="datetimeFigureOut">
              <a:rPr lang="en-US" smtClean="0"/>
              <a:t>4/13/20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1DAD0-5260-204A-A693-6841C4416C02}" type="slidenum">
              <a:rPr lang="en-US" smtClean="0"/>
              <a:t>‹#›</a:t>
            </a:fld>
            <a:endParaRPr lang="en-US"/>
          </a:p>
        </p:txBody>
      </p:sp>
    </p:spTree>
    <p:extLst>
      <p:ext uri="{BB962C8B-B14F-4D97-AF65-F5344CB8AC3E}">
        <p14:creationId xmlns:p14="http://schemas.microsoft.com/office/powerpoint/2010/main" val="3939484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A4445D0B-33FE-0D43-90EA-2D2469C1BD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DFA3C7-350C-BF4B-8BF9-2938268C6C28}" type="slidenum">
              <a:rPr lang="en-US" altLang="en-US" sz="1200"/>
              <a:pPr/>
              <a:t>3</a:t>
            </a:fld>
            <a:endParaRPr lang="en-US" altLang="en-US" sz="1200"/>
          </a:p>
        </p:txBody>
      </p:sp>
      <p:sp>
        <p:nvSpPr>
          <p:cNvPr id="30722" name="Rectangle 2">
            <a:extLst>
              <a:ext uri="{FF2B5EF4-FFF2-40B4-BE49-F238E27FC236}">
                <a16:creationId xmlns:a16="http://schemas.microsoft.com/office/drawing/2014/main" id="{3736D868-6948-0643-B141-05F5D6121DFC}"/>
              </a:ext>
            </a:extLst>
          </p:cNvPr>
          <p:cNvSpPr>
            <a:spLocks noGrp="1" noRot="1" noChangeAspect="1" noChangeArrowheads="1"/>
          </p:cNvSpPr>
          <p:nvPr>
            <p:ph type="sldImg"/>
          </p:nvPr>
        </p:nvSpPr>
        <p:spPr>
          <a:solidFill>
            <a:srgbClr val="FFFFFF"/>
          </a:solidFill>
          <a:ln/>
        </p:spPr>
      </p:sp>
      <p:sp>
        <p:nvSpPr>
          <p:cNvPr id="30723" name="Rectangle 3">
            <a:extLst>
              <a:ext uri="{FF2B5EF4-FFF2-40B4-BE49-F238E27FC236}">
                <a16:creationId xmlns:a16="http://schemas.microsoft.com/office/drawing/2014/main" id="{CC8C0DDA-3972-C94D-AA83-61B0A4EAE88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84404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CD582D22-4BEA-974A-A81A-4479F71677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9A11679-76B9-C64B-A343-6B6D61247797}" type="slidenum">
              <a:rPr lang="en-US" altLang="en-US" sz="1200"/>
              <a:pPr/>
              <a:t>40</a:t>
            </a:fld>
            <a:endParaRPr lang="en-US" altLang="en-US" sz="1200"/>
          </a:p>
        </p:txBody>
      </p:sp>
      <p:sp>
        <p:nvSpPr>
          <p:cNvPr id="72707" name="Rectangle 2">
            <a:extLst>
              <a:ext uri="{FF2B5EF4-FFF2-40B4-BE49-F238E27FC236}">
                <a16:creationId xmlns:a16="http://schemas.microsoft.com/office/drawing/2014/main" id="{A06B6B72-49EB-834C-8406-0854630C5E5F}"/>
              </a:ext>
            </a:extLst>
          </p:cNvPr>
          <p:cNvSpPr>
            <a:spLocks noChangeArrowheads="1" noTextEdit="1"/>
          </p:cNvSpPr>
          <p:nvPr>
            <p:ph type="sldImg"/>
          </p:nvPr>
        </p:nvSpPr>
        <p:spPr>
          <a:ln/>
        </p:spPr>
      </p:sp>
      <p:sp>
        <p:nvSpPr>
          <p:cNvPr id="72708" name="Rectangle 3">
            <a:extLst>
              <a:ext uri="{FF2B5EF4-FFF2-40B4-BE49-F238E27FC236}">
                <a16:creationId xmlns:a16="http://schemas.microsoft.com/office/drawing/2014/main" id="{47DD9E44-8D18-E242-A74F-2674355F26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67015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CD582D22-4BEA-974A-A81A-4479F71677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9A11679-76B9-C64B-A343-6B6D61247797}" type="slidenum">
              <a:rPr lang="en-US" altLang="en-US" sz="1200"/>
              <a:pPr/>
              <a:t>41</a:t>
            </a:fld>
            <a:endParaRPr lang="en-US" altLang="en-US" sz="1200"/>
          </a:p>
        </p:txBody>
      </p:sp>
      <p:sp>
        <p:nvSpPr>
          <p:cNvPr id="72707" name="Rectangle 2">
            <a:extLst>
              <a:ext uri="{FF2B5EF4-FFF2-40B4-BE49-F238E27FC236}">
                <a16:creationId xmlns:a16="http://schemas.microsoft.com/office/drawing/2014/main" id="{A06B6B72-49EB-834C-8406-0854630C5E5F}"/>
              </a:ext>
            </a:extLst>
          </p:cNvPr>
          <p:cNvSpPr>
            <a:spLocks noChangeArrowheads="1" noTextEdit="1"/>
          </p:cNvSpPr>
          <p:nvPr>
            <p:ph type="sldImg"/>
          </p:nvPr>
        </p:nvSpPr>
        <p:spPr>
          <a:ln/>
        </p:spPr>
      </p:sp>
      <p:sp>
        <p:nvSpPr>
          <p:cNvPr id="72708" name="Rectangle 3">
            <a:extLst>
              <a:ext uri="{FF2B5EF4-FFF2-40B4-BE49-F238E27FC236}">
                <a16:creationId xmlns:a16="http://schemas.microsoft.com/office/drawing/2014/main" id="{47DD9E44-8D18-E242-A74F-2674355F26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3668965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CD582D22-4BEA-974A-A81A-4479F71677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9A11679-76B9-C64B-A343-6B6D61247797}" type="slidenum">
              <a:rPr lang="en-US" altLang="en-US" sz="1200"/>
              <a:pPr/>
              <a:t>42</a:t>
            </a:fld>
            <a:endParaRPr lang="en-US" altLang="en-US" sz="1200"/>
          </a:p>
        </p:txBody>
      </p:sp>
      <p:sp>
        <p:nvSpPr>
          <p:cNvPr id="72707" name="Rectangle 2">
            <a:extLst>
              <a:ext uri="{FF2B5EF4-FFF2-40B4-BE49-F238E27FC236}">
                <a16:creationId xmlns:a16="http://schemas.microsoft.com/office/drawing/2014/main" id="{A06B6B72-49EB-834C-8406-0854630C5E5F}"/>
              </a:ext>
            </a:extLst>
          </p:cNvPr>
          <p:cNvSpPr>
            <a:spLocks noChangeArrowheads="1" noTextEdit="1"/>
          </p:cNvSpPr>
          <p:nvPr>
            <p:ph type="sldImg"/>
          </p:nvPr>
        </p:nvSpPr>
        <p:spPr>
          <a:ln/>
        </p:spPr>
      </p:sp>
      <p:sp>
        <p:nvSpPr>
          <p:cNvPr id="72708" name="Rectangle 3">
            <a:extLst>
              <a:ext uri="{FF2B5EF4-FFF2-40B4-BE49-F238E27FC236}">
                <a16:creationId xmlns:a16="http://schemas.microsoft.com/office/drawing/2014/main" id="{47DD9E44-8D18-E242-A74F-2674355F26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2027934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45</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67016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46</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6174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47</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04774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48</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5048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49</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6344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50</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79418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51</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7718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FD08227D-C1BE-A548-9A06-4CA00E4AB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C8DE55C-0397-7F45-9A70-F8C6403E52DA}" type="slidenum">
              <a:rPr lang="en-US" altLang="en-US" sz="1200"/>
              <a:pPr/>
              <a:t>16</a:t>
            </a:fld>
            <a:endParaRPr lang="en-US" altLang="en-US" sz="1200"/>
          </a:p>
        </p:txBody>
      </p:sp>
      <p:sp>
        <p:nvSpPr>
          <p:cNvPr id="105475" name="Rectangle 2">
            <a:extLst>
              <a:ext uri="{FF2B5EF4-FFF2-40B4-BE49-F238E27FC236}">
                <a16:creationId xmlns:a16="http://schemas.microsoft.com/office/drawing/2014/main" id="{5F82D9B0-5819-C94D-9871-438D7F506489}"/>
              </a:ext>
            </a:extLst>
          </p:cNvPr>
          <p:cNvSpPr>
            <a:spLocks noChangeArrowheads="1" noTextEdit="1"/>
          </p:cNvSpPr>
          <p:nvPr>
            <p:ph type="sldImg"/>
          </p:nvPr>
        </p:nvSpPr>
        <p:spPr>
          <a:ln/>
        </p:spPr>
      </p:sp>
      <p:sp>
        <p:nvSpPr>
          <p:cNvPr id="105476" name="Rectangle 3">
            <a:extLst>
              <a:ext uri="{FF2B5EF4-FFF2-40B4-BE49-F238E27FC236}">
                <a16:creationId xmlns:a16="http://schemas.microsoft.com/office/drawing/2014/main" id="{1635A797-08E3-F64D-86C7-A19250C62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3205364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52</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32169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53</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62832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54</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75240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55</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03031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56</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81037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4FBC129-32CC-FD4D-80E6-FEC4C5E2E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704B30-8363-5442-9B68-2AD0F7D63937}" type="slidenum">
              <a:rPr lang="en-US" altLang="en-US" sz="1200"/>
              <a:pPr/>
              <a:t>57</a:t>
            </a:fld>
            <a:endParaRPr lang="en-US" altLang="en-US" sz="1200"/>
          </a:p>
        </p:txBody>
      </p:sp>
      <p:sp>
        <p:nvSpPr>
          <p:cNvPr id="69634" name="Rectangle 2">
            <a:extLst>
              <a:ext uri="{FF2B5EF4-FFF2-40B4-BE49-F238E27FC236}">
                <a16:creationId xmlns:a16="http://schemas.microsoft.com/office/drawing/2014/main" id="{BBF55205-CBCB-B14D-8D7A-6E01601FFC0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A6D202E4-6723-C145-BC9A-1692BB57F3D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09066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A472A28C-F303-FB44-BA7C-99E3862206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7A0127-22AD-1542-AC8C-FAA46A862525}" type="slidenum">
              <a:rPr lang="en-US" altLang="en-US" sz="1200">
                <a:solidFill>
                  <a:srgbClr val="000000"/>
                </a:solidFill>
                <a:latin typeface="Times" pitchFamily="2" charset="0"/>
              </a:rPr>
              <a:pPr/>
              <a:t>58</a:t>
            </a:fld>
            <a:endParaRPr lang="en-US" altLang="en-US" sz="1200">
              <a:solidFill>
                <a:srgbClr val="000000"/>
              </a:solidFill>
              <a:latin typeface="Times" pitchFamily="2" charset="0"/>
            </a:endParaRPr>
          </a:p>
        </p:txBody>
      </p:sp>
      <p:sp>
        <p:nvSpPr>
          <p:cNvPr id="78850" name="Rectangle 2">
            <a:extLst>
              <a:ext uri="{FF2B5EF4-FFF2-40B4-BE49-F238E27FC236}">
                <a16:creationId xmlns:a16="http://schemas.microsoft.com/office/drawing/2014/main" id="{562C1B85-7031-1242-9B36-33D1F433288A}"/>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B4BBAB7E-5801-2747-871E-A35EC3EDCF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095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35635051-4982-8D4C-8ABC-E33AA084C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F15D7E-C478-2F49-88D6-FF48FA5F4ADB}" type="slidenum">
              <a:rPr lang="en-US" altLang="en-US" sz="1200"/>
              <a:pPr/>
              <a:t>17</a:t>
            </a:fld>
            <a:endParaRPr lang="en-US" altLang="en-US" sz="1200"/>
          </a:p>
        </p:txBody>
      </p:sp>
      <p:sp>
        <p:nvSpPr>
          <p:cNvPr id="107523" name="Rectangle 2">
            <a:extLst>
              <a:ext uri="{FF2B5EF4-FFF2-40B4-BE49-F238E27FC236}">
                <a16:creationId xmlns:a16="http://schemas.microsoft.com/office/drawing/2014/main" id="{629E75AB-AB09-BD4D-B125-3645DE6FD4E1}"/>
              </a:ext>
            </a:extLst>
          </p:cNvPr>
          <p:cNvSpPr>
            <a:spLocks noChangeArrowheads="1" noTextEdit="1"/>
          </p:cNvSpPr>
          <p:nvPr>
            <p:ph type="sldImg"/>
          </p:nvPr>
        </p:nvSpPr>
        <p:spPr>
          <a:ln/>
        </p:spPr>
      </p:sp>
      <p:sp>
        <p:nvSpPr>
          <p:cNvPr id="107524" name="Rectangle 3">
            <a:extLst>
              <a:ext uri="{FF2B5EF4-FFF2-40B4-BE49-F238E27FC236}">
                <a16:creationId xmlns:a16="http://schemas.microsoft.com/office/drawing/2014/main" id="{B03F23ED-44EA-544A-AA5A-84FF63C78A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2922884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35635051-4982-8D4C-8ABC-E33AA084C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F15D7E-C478-2F49-88D6-FF48FA5F4ADB}" type="slidenum">
              <a:rPr lang="en-US" altLang="en-US" sz="1200"/>
              <a:pPr/>
              <a:t>18</a:t>
            </a:fld>
            <a:endParaRPr lang="en-US" altLang="en-US" sz="1200"/>
          </a:p>
        </p:txBody>
      </p:sp>
      <p:sp>
        <p:nvSpPr>
          <p:cNvPr id="107523" name="Rectangle 2">
            <a:extLst>
              <a:ext uri="{FF2B5EF4-FFF2-40B4-BE49-F238E27FC236}">
                <a16:creationId xmlns:a16="http://schemas.microsoft.com/office/drawing/2014/main" id="{629E75AB-AB09-BD4D-B125-3645DE6FD4E1}"/>
              </a:ext>
            </a:extLst>
          </p:cNvPr>
          <p:cNvSpPr>
            <a:spLocks noChangeArrowheads="1" noTextEdit="1"/>
          </p:cNvSpPr>
          <p:nvPr>
            <p:ph type="sldImg"/>
          </p:nvPr>
        </p:nvSpPr>
        <p:spPr>
          <a:ln/>
        </p:spPr>
      </p:sp>
      <p:sp>
        <p:nvSpPr>
          <p:cNvPr id="107524" name="Rectangle 3">
            <a:extLst>
              <a:ext uri="{FF2B5EF4-FFF2-40B4-BE49-F238E27FC236}">
                <a16:creationId xmlns:a16="http://schemas.microsoft.com/office/drawing/2014/main" id="{B03F23ED-44EA-544A-AA5A-84FF63C78A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228329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35635051-4982-8D4C-8ABC-E33AA084C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F15D7E-C478-2F49-88D6-FF48FA5F4ADB}" type="slidenum">
              <a:rPr lang="en-US" altLang="en-US" sz="1200"/>
              <a:pPr/>
              <a:t>19</a:t>
            </a:fld>
            <a:endParaRPr lang="en-US" altLang="en-US" sz="1200"/>
          </a:p>
        </p:txBody>
      </p:sp>
      <p:sp>
        <p:nvSpPr>
          <p:cNvPr id="107523" name="Rectangle 2">
            <a:extLst>
              <a:ext uri="{FF2B5EF4-FFF2-40B4-BE49-F238E27FC236}">
                <a16:creationId xmlns:a16="http://schemas.microsoft.com/office/drawing/2014/main" id="{629E75AB-AB09-BD4D-B125-3645DE6FD4E1}"/>
              </a:ext>
            </a:extLst>
          </p:cNvPr>
          <p:cNvSpPr>
            <a:spLocks noChangeArrowheads="1" noTextEdit="1"/>
          </p:cNvSpPr>
          <p:nvPr>
            <p:ph type="sldImg"/>
          </p:nvPr>
        </p:nvSpPr>
        <p:spPr>
          <a:ln/>
        </p:spPr>
      </p:sp>
      <p:sp>
        <p:nvSpPr>
          <p:cNvPr id="107524" name="Rectangle 3">
            <a:extLst>
              <a:ext uri="{FF2B5EF4-FFF2-40B4-BE49-F238E27FC236}">
                <a16:creationId xmlns:a16="http://schemas.microsoft.com/office/drawing/2014/main" id="{B03F23ED-44EA-544A-AA5A-84FF63C78A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685699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35635051-4982-8D4C-8ABC-E33AA084C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F15D7E-C478-2F49-88D6-FF48FA5F4ADB}" type="slidenum">
              <a:rPr lang="en-US" altLang="en-US" sz="1200"/>
              <a:pPr/>
              <a:t>20</a:t>
            </a:fld>
            <a:endParaRPr lang="en-US" altLang="en-US" sz="1200"/>
          </a:p>
        </p:txBody>
      </p:sp>
      <p:sp>
        <p:nvSpPr>
          <p:cNvPr id="107523" name="Rectangle 2">
            <a:extLst>
              <a:ext uri="{FF2B5EF4-FFF2-40B4-BE49-F238E27FC236}">
                <a16:creationId xmlns:a16="http://schemas.microsoft.com/office/drawing/2014/main" id="{629E75AB-AB09-BD4D-B125-3645DE6FD4E1}"/>
              </a:ext>
            </a:extLst>
          </p:cNvPr>
          <p:cNvSpPr>
            <a:spLocks noChangeArrowheads="1" noTextEdit="1"/>
          </p:cNvSpPr>
          <p:nvPr>
            <p:ph type="sldImg"/>
          </p:nvPr>
        </p:nvSpPr>
        <p:spPr>
          <a:ln/>
        </p:spPr>
      </p:sp>
      <p:sp>
        <p:nvSpPr>
          <p:cNvPr id="107524" name="Rectangle 3">
            <a:extLst>
              <a:ext uri="{FF2B5EF4-FFF2-40B4-BE49-F238E27FC236}">
                <a16:creationId xmlns:a16="http://schemas.microsoft.com/office/drawing/2014/main" id="{B03F23ED-44EA-544A-AA5A-84FF63C78A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3478530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35635051-4982-8D4C-8ABC-E33AA084C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F15D7E-C478-2F49-88D6-FF48FA5F4ADB}" type="slidenum">
              <a:rPr lang="en-US" altLang="en-US" sz="1200"/>
              <a:pPr/>
              <a:t>21</a:t>
            </a:fld>
            <a:endParaRPr lang="en-US" altLang="en-US" sz="1200"/>
          </a:p>
        </p:txBody>
      </p:sp>
      <p:sp>
        <p:nvSpPr>
          <p:cNvPr id="107523" name="Rectangle 2">
            <a:extLst>
              <a:ext uri="{FF2B5EF4-FFF2-40B4-BE49-F238E27FC236}">
                <a16:creationId xmlns:a16="http://schemas.microsoft.com/office/drawing/2014/main" id="{629E75AB-AB09-BD4D-B125-3645DE6FD4E1}"/>
              </a:ext>
            </a:extLst>
          </p:cNvPr>
          <p:cNvSpPr>
            <a:spLocks noChangeArrowheads="1" noTextEdit="1"/>
          </p:cNvSpPr>
          <p:nvPr>
            <p:ph type="sldImg"/>
          </p:nvPr>
        </p:nvSpPr>
        <p:spPr>
          <a:ln/>
        </p:spPr>
      </p:sp>
      <p:sp>
        <p:nvSpPr>
          <p:cNvPr id="107524" name="Rectangle 3">
            <a:extLst>
              <a:ext uri="{FF2B5EF4-FFF2-40B4-BE49-F238E27FC236}">
                <a16:creationId xmlns:a16="http://schemas.microsoft.com/office/drawing/2014/main" id="{B03F23ED-44EA-544A-AA5A-84FF63C78A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3823484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A4445D0B-33FE-0D43-90EA-2D2469C1BD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DFA3C7-350C-BF4B-8BF9-2938268C6C28}" type="slidenum">
              <a:rPr lang="en-US" altLang="en-US" sz="1200"/>
              <a:pPr/>
              <a:t>36</a:t>
            </a:fld>
            <a:endParaRPr lang="en-US" altLang="en-US" sz="1200"/>
          </a:p>
        </p:txBody>
      </p:sp>
      <p:sp>
        <p:nvSpPr>
          <p:cNvPr id="30722" name="Rectangle 2">
            <a:extLst>
              <a:ext uri="{FF2B5EF4-FFF2-40B4-BE49-F238E27FC236}">
                <a16:creationId xmlns:a16="http://schemas.microsoft.com/office/drawing/2014/main" id="{3736D868-6948-0643-B141-05F5D6121DFC}"/>
              </a:ext>
            </a:extLst>
          </p:cNvPr>
          <p:cNvSpPr>
            <a:spLocks noGrp="1" noRot="1" noChangeAspect="1" noChangeArrowheads="1"/>
          </p:cNvSpPr>
          <p:nvPr>
            <p:ph type="sldImg"/>
          </p:nvPr>
        </p:nvSpPr>
        <p:spPr>
          <a:solidFill>
            <a:srgbClr val="FFFFFF"/>
          </a:solidFill>
          <a:ln/>
        </p:spPr>
      </p:sp>
      <p:sp>
        <p:nvSpPr>
          <p:cNvPr id="30723" name="Rectangle 3">
            <a:extLst>
              <a:ext uri="{FF2B5EF4-FFF2-40B4-BE49-F238E27FC236}">
                <a16:creationId xmlns:a16="http://schemas.microsoft.com/office/drawing/2014/main" id="{CC8C0DDA-3972-C94D-AA83-61B0A4EAE88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3723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A4445D0B-33FE-0D43-90EA-2D2469C1BD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DFA3C7-350C-BF4B-8BF9-2938268C6C28}" type="slidenum">
              <a:rPr lang="en-US" altLang="en-US" sz="1200"/>
              <a:pPr/>
              <a:t>37</a:t>
            </a:fld>
            <a:endParaRPr lang="en-US" altLang="en-US" sz="1200"/>
          </a:p>
        </p:txBody>
      </p:sp>
      <p:sp>
        <p:nvSpPr>
          <p:cNvPr id="30722" name="Rectangle 2">
            <a:extLst>
              <a:ext uri="{FF2B5EF4-FFF2-40B4-BE49-F238E27FC236}">
                <a16:creationId xmlns:a16="http://schemas.microsoft.com/office/drawing/2014/main" id="{3736D868-6948-0643-B141-05F5D6121DFC}"/>
              </a:ext>
            </a:extLst>
          </p:cNvPr>
          <p:cNvSpPr>
            <a:spLocks noGrp="1" noRot="1" noChangeAspect="1" noChangeArrowheads="1"/>
          </p:cNvSpPr>
          <p:nvPr>
            <p:ph type="sldImg"/>
          </p:nvPr>
        </p:nvSpPr>
        <p:spPr>
          <a:solidFill>
            <a:srgbClr val="FFFFFF"/>
          </a:solidFill>
          <a:ln/>
        </p:spPr>
      </p:sp>
      <p:sp>
        <p:nvSpPr>
          <p:cNvPr id="30723" name="Rectangle 3">
            <a:extLst>
              <a:ext uri="{FF2B5EF4-FFF2-40B4-BE49-F238E27FC236}">
                <a16:creationId xmlns:a16="http://schemas.microsoft.com/office/drawing/2014/main" id="{CC8C0DDA-3972-C94D-AA83-61B0A4EAE88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46530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E2BE-DB3D-804C-B5BF-1BBF98C747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220D6F-213F-EC4C-BBC7-F244793961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856E64-8AE6-F945-856B-E47F755EE44A}"/>
              </a:ext>
            </a:extLst>
          </p:cNvPr>
          <p:cNvSpPr>
            <a:spLocks noGrp="1"/>
          </p:cNvSpPr>
          <p:nvPr>
            <p:ph type="dt" sz="half" idx="10"/>
          </p:nvPr>
        </p:nvSpPr>
        <p:spPr/>
        <p:txBody>
          <a:bodyPr/>
          <a:lstStyle/>
          <a:p>
            <a:fld id="{27CF2157-42A8-9248-A590-47C127161A56}" type="datetimeFigureOut">
              <a:rPr lang="en-US" smtClean="0"/>
              <a:t>4/13/20</a:t>
            </a:fld>
            <a:endParaRPr lang="en-US"/>
          </a:p>
        </p:txBody>
      </p:sp>
      <p:sp>
        <p:nvSpPr>
          <p:cNvPr id="5" name="Footer Placeholder 4">
            <a:extLst>
              <a:ext uri="{FF2B5EF4-FFF2-40B4-BE49-F238E27FC236}">
                <a16:creationId xmlns:a16="http://schemas.microsoft.com/office/drawing/2014/main" id="{670EC5AC-567F-094C-AD6D-A241C242B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4F6AC-6972-2A48-9042-A404E515BBD5}"/>
              </a:ext>
            </a:extLst>
          </p:cNvPr>
          <p:cNvSpPr>
            <a:spLocks noGrp="1"/>
          </p:cNvSpPr>
          <p:nvPr>
            <p:ph type="sldNum" sz="quarter" idx="12"/>
          </p:nvPr>
        </p:nvSpPr>
        <p:spPr/>
        <p:txBody>
          <a:bodyPr/>
          <a:lstStyle/>
          <a:p>
            <a:fld id="{B178D629-F7ED-404D-A95B-AA8252A8E40B}" type="slidenum">
              <a:rPr lang="en-US" smtClean="0"/>
              <a:t>‹#›</a:t>
            </a:fld>
            <a:endParaRPr lang="en-US"/>
          </a:p>
        </p:txBody>
      </p:sp>
    </p:spTree>
    <p:extLst>
      <p:ext uri="{BB962C8B-B14F-4D97-AF65-F5344CB8AC3E}">
        <p14:creationId xmlns:p14="http://schemas.microsoft.com/office/powerpoint/2010/main" val="4018684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FCDE1-DEFD-B548-A4D6-6DF11D34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765D26-793F-7146-A037-54DFB3AFDD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10AC9-A3FF-9A4F-BDC1-8D6C4AC32EC7}"/>
              </a:ext>
            </a:extLst>
          </p:cNvPr>
          <p:cNvSpPr>
            <a:spLocks noGrp="1"/>
          </p:cNvSpPr>
          <p:nvPr>
            <p:ph type="dt" sz="half" idx="10"/>
          </p:nvPr>
        </p:nvSpPr>
        <p:spPr/>
        <p:txBody>
          <a:bodyPr/>
          <a:lstStyle/>
          <a:p>
            <a:fld id="{27CF2157-42A8-9248-A590-47C127161A56}" type="datetimeFigureOut">
              <a:rPr lang="en-US" smtClean="0"/>
              <a:t>4/13/20</a:t>
            </a:fld>
            <a:endParaRPr lang="en-US"/>
          </a:p>
        </p:txBody>
      </p:sp>
      <p:sp>
        <p:nvSpPr>
          <p:cNvPr id="5" name="Footer Placeholder 4">
            <a:extLst>
              <a:ext uri="{FF2B5EF4-FFF2-40B4-BE49-F238E27FC236}">
                <a16:creationId xmlns:a16="http://schemas.microsoft.com/office/drawing/2014/main" id="{B4BA3092-E4DA-3E40-937B-9FDCEEB2C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695BC-6278-8242-956C-369E0EBC5AD7}"/>
              </a:ext>
            </a:extLst>
          </p:cNvPr>
          <p:cNvSpPr>
            <a:spLocks noGrp="1"/>
          </p:cNvSpPr>
          <p:nvPr>
            <p:ph type="sldNum" sz="quarter" idx="12"/>
          </p:nvPr>
        </p:nvSpPr>
        <p:spPr/>
        <p:txBody>
          <a:bodyPr/>
          <a:lstStyle/>
          <a:p>
            <a:fld id="{B178D629-F7ED-404D-A95B-AA8252A8E40B}" type="slidenum">
              <a:rPr lang="en-US" smtClean="0"/>
              <a:t>‹#›</a:t>
            </a:fld>
            <a:endParaRPr lang="en-US"/>
          </a:p>
        </p:txBody>
      </p:sp>
    </p:spTree>
    <p:extLst>
      <p:ext uri="{BB962C8B-B14F-4D97-AF65-F5344CB8AC3E}">
        <p14:creationId xmlns:p14="http://schemas.microsoft.com/office/powerpoint/2010/main" val="4119324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A39906-7BE6-CF40-A34B-4C459B3E5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16DF12-2ADB-EE48-8F71-E3EEFE5824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A4D47-4840-7543-99DE-3D627BA1124C}"/>
              </a:ext>
            </a:extLst>
          </p:cNvPr>
          <p:cNvSpPr>
            <a:spLocks noGrp="1"/>
          </p:cNvSpPr>
          <p:nvPr>
            <p:ph type="dt" sz="half" idx="10"/>
          </p:nvPr>
        </p:nvSpPr>
        <p:spPr/>
        <p:txBody>
          <a:bodyPr/>
          <a:lstStyle/>
          <a:p>
            <a:fld id="{27CF2157-42A8-9248-A590-47C127161A56}" type="datetimeFigureOut">
              <a:rPr lang="en-US" smtClean="0"/>
              <a:t>4/13/20</a:t>
            </a:fld>
            <a:endParaRPr lang="en-US"/>
          </a:p>
        </p:txBody>
      </p:sp>
      <p:sp>
        <p:nvSpPr>
          <p:cNvPr id="5" name="Footer Placeholder 4">
            <a:extLst>
              <a:ext uri="{FF2B5EF4-FFF2-40B4-BE49-F238E27FC236}">
                <a16:creationId xmlns:a16="http://schemas.microsoft.com/office/drawing/2014/main" id="{4A27F6FE-5BA7-594E-8753-2EE3ACE11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81F31-7347-D847-B41F-FB8EE8B118C8}"/>
              </a:ext>
            </a:extLst>
          </p:cNvPr>
          <p:cNvSpPr>
            <a:spLocks noGrp="1"/>
          </p:cNvSpPr>
          <p:nvPr>
            <p:ph type="sldNum" sz="quarter" idx="12"/>
          </p:nvPr>
        </p:nvSpPr>
        <p:spPr/>
        <p:txBody>
          <a:bodyPr/>
          <a:lstStyle/>
          <a:p>
            <a:fld id="{B178D629-F7ED-404D-A95B-AA8252A8E40B}" type="slidenum">
              <a:rPr lang="en-US" smtClean="0"/>
              <a:t>‹#›</a:t>
            </a:fld>
            <a:endParaRPr lang="en-US"/>
          </a:p>
        </p:txBody>
      </p:sp>
    </p:spTree>
    <p:extLst>
      <p:ext uri="{BB962C8B-B14F-4D97-AF65-F5344CB8AC3E}">
        <p14:creationId xmlns:p14="http://schemas.microsoft.com/office/powerpoint/2010/main" val="57928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EE27-9B16-304C-98E2-4E0C8CD79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BAF577-EABF-EC44-B34F-19FBD3303B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5A452-4FE1-7541-9987-868D067536B7}"/>
              </a:ext>
            </a:extLst>
          </p:cNvPr>
          <p:cNvSpPr>
            <a:spLocks noGrp="1"/>
          </p:cNvSpPr>
          <p:nvPr>
            <p:ph type="dt" sz="half" idx="10"/>
          </p:nvPr>
        </p:nvSpPr>
        <p:spPr/>
        <p:txBody>
          <a:bodyPr/>
          <a:lstStyle/>
          <a:p>
            <a:fld id="{27CF2157-42A8-9248-A590-47C127161A56}" type="datetimeFigureOut">
              <a:rPr lang="en-US" smtClean="0"/>
              <a:t>4/13/20</a:t>
            </a:fld>
            <a:endParaRPr lang="en-US"/>
          </a:p>
        </p:txBody>
      </p:sp>
      <p:sp>
        <p:nvSpPr>
          <p:cNvPr id="5" name="Footer Placeholder 4">
            <a:extLst>
              <a:ext uri="{FF2B5EF4-FFF2-40B4-BE49-F238E27FC236}">
                <a16:creationId xmlns:a16="http://schemas.microsoft.com/office/drawing/2014/main" id="{1A4FFD74-B63E-D240-8F00-03DEA3D75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2F30D-B900-D146-9D2A-A3243055C406}"/>
              </a:ext>
            </a:extLst>
          </p:cNvPr>
          <p:cNvSpPr>
            <a:spLocks noGrp="1"/>
          </p:cNvSpPr>
          <p:nvPr>
            <p:ph type="sldNum" sz="quarter" idx="12"/>
          </p:nvPr>
        </p:nvSpPr>
        <p:spPr/>
        <p:txBody>
          <a:bodyPr/>
          <a:lstStyle/>
          <a:p>
            <a:fld id="{B178D629-F7ED-404D-A95B-AA8252A8E40B}" type="slidenum">
              <a:rPr lang="en-US" smtClean="0"/>
              <a:t>‹#›</a:t>
            </a:fld>
            <a:endParaRPr lang="en-US"/>
          </a:p>
        </p:txBody>
      </p:sp>
    </p:spTree>
    <p:extLst>
      <p:ext uri="{BB962C8B-B14F-4D97-AF65-F5344CB8AC3E}">
        <p14:creationId xmlns:p14="http://schemas.microsoft.com/office/powerpoint/2010/main" val="3619836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9798D-C02C-5C4B-B544-26BC1D581C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87291-67F8-C446-9F40-023FCDCCD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056998-AE1C-A144-8AC1-FD8A5021B97F}"/>
              </a:ext>
            </a:extLst>
          </p:cNvPr>
          <p:cNvSpPr>
            <a:spLocks noGrp="1"/>
          </p:cNvSpPr>
          <p:nvPr>
            <p:ph type="dt" sz="half" idx="10"/>
          </p:nvPr>
        </p:nvSpPr>
        <p:spPr/>
        <p:txBody>
          <a:bodyPr/>
          <a:lstStyle/>
          <a:p>
            <a:fld id="{27CF2157-42A8-9248-A590-47C127161A56}" type="datetimeFigureOut">
              <a:rPr lang="en-US" smtClean="0"/>
              <a:t>4/13/20</a:t>
            </a:fld>
            <a:endParaRPr lang="en-US"/>
          </a:p>
        </p:txBody>
      </p:sp>
      <p:sp>
        <p:nvSpPr>
          <p:cNvPr id="5" name="Footer Placeholder 4">
            <a:extLst>
              <a:ext uri="{FF2B5EF4-FFF2-40B4-BE49-F238E27FC236}">
                <a16:creationId xmlns:a16="http://schemas.microsoft.com/office/drawing/2014/main" id="{F4079B74-5E00-4D47-ACF1-A3A4E06B1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E1099-2D46-4745-BBF9-D7780507A6D3}"/>
              </a:ext>
            </a:extLst>
          </p:cNvPr>
          <p:cNvSpPr>
            <a:spLocks noGrp="1"/>
          </p:cNvSpPr>
          <p:nvPr>
            <p:ph type="sldNum" sz="quarter" idx="12"/>
          </p:nvPr>
        </p:nvSpPr>
        <p:spPr/>
        <p:txBody>
          <a:bodyPr/>
          <a:lstStyle/>
          <a:p>
            <a:fld id="{B178D629-F7ED-404D-A95B-AA8252A8E40B}" type="slidenum">
              <a:rPr lang="en-US" smtClean="0"/>
              <a:t>‹#›</a:t>
            </a:fld>
            <a:endParaRPr lang="en-US"/>
          </a:p>
        </p:txBody>
      </p:sp>
    </p:spTree>
    <p:extLst>
      <p:ext uri="{BB962C8B-B14F-4D97-AF65-F5344CB8AC3E}">
        <p14:creationId xmlns:p14="http://schemas.microsoft.com/office/powerpoint/2010/main" val="550452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6C57-C56C-F448-8967-8164E9F703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036D2-1884-B341-85B9-F60DAC1630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E7E3B7-5FBC-3A43-A99D-675AC92446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C10B69-A513-4D48-8E7F-518CF8A7B3EF}"/>
              </a:ext>
            </a:extLst>
          </p:cNvPr>
          <p:cNvSpPr>
            <a:spLocks noGrp="1"/>
          </p:cNvSpPr>
          <p:nvPr>
            <p:ph type="dt" sz="half" idx="10"/>
          </p:nvPr>
        </p:nvSpPr>
        <p:spPr/>
        <p:txBody>
          <a:bodyPr/>
          <a:lstStyle/>
          <a:p>
            <a:fld id="{27CF2157-42A8-9248-A590-47C127161A56}" type="datetimeFigureOut">
              <a:rPr lang="en-US" smtClean="0"/>
              <a:t>4/13/20</a:t>
            </a:fld>
            <a:endParaRPr lang="en-US"/>
          </a:p>
        </p:txBody>
      </p:sp>
      <p:sp>
        <p:nvSpPr>
          <p:cNvPr id="6" name="Footer Placeholder 5">
            <a:extLst>
              <a:ext uri="{FF2B5EF4-FFF2-40B4-BE49-F238E27FC236}">
                <a16:creationId xmlns:a16="http://schemas.microsoft.com/office/drawing/2014/main" id="{8CF66838-35AC-0A46-8A6B-D220CB9EE1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387A41-1890-1044-B8D5-5745425E2A75}"/>
              </a:ext>
            </a:extLst>
          </p:cNvPr>
          <p:cNvSpPr>
            <a:spLocks noGrp="1"/>
          </p:cNvSpPr>
          <p:nvPr>
            <p:ph type="sldNum" sz="quarter" idx="12"/>
          </p:nvPr>
        </p:nvSpPr>
        <p:spPr/>
        <p:txBody>
          <a:bodyPr/>
          <a:lstStyle/>
          <a:p>
            <a:fld id="{B178D629-F7ED-404D-A95B-AA8252A8E40B}" type="slidenum">
              <a:rPr lang="en-US" smtClean="0"/>
              <a:t>‹#›</a:t>
            </a:fld>
            <a:endParaRPr lang="en-US"/>
          </a:p>
        </p:txBody>
      </p:sp>
    </p:spTree>
    <p:extLst>
      <p:ext uri="{BB962C8B-B14F-4D97-AF65-F5344CB8AC3E}">
        <p14:creationId xmlns:p14="http://schemas.microsoft.com/office/powerpoint/2010/main" val="220877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B5814-DDB2-764F-A912-29EE3CE1B3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C9E14A-FE26-C241-81F9-E930635E04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F9E6A0-9C04-714B-9FED-7968548AAA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12D40F-F9DD-6B4C-9D11-74BBEF6320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E618C1-0195-FC40-BEE1-89137FABF2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D1F097-09F5-5541-9843-579BF45BCE0B}"/>
              </a:ext>
            </a:extLst>
          </p:cNvPr>
          <p:cNvSpPr>
            <a:spLocks noGrp="1"/>
          </p:cNvSpPr>
          <p:nvPr>
            <p:ph type="dt" sz="half" idx="10"/>
          </p:nvPr>
        </p:nvSpPr>
        <p:spPr/>
        <p:txBody>
          <a:bodyPr/>
          <a:lstStyle/>
          <a:p>
            <a:fld id="{27CF2157-42A8-9248-A590-47C127161A56}" type="datetimeFigureOut">
              <a:rPr lang="en-US" smtClean="0"/>
              <a:t>4/13/20</a:t>
            </a:fld>
            <a:endParaRPr lang="en-US"/>
          </a:p>
        </p:txBody>
      </p:sp>
      <p:sp>
        <p:nvSpPr>
          <p:cNvPr id="8" name="Footer Placeholder 7">
            <a:extLst>
              <a:ext uri="{FF2B5EF4-FFF2-40B4-BE49-F238E27FC236}">
                <a16:creationId xmlns:a16="http://schemas.microsoft.com/office/drawing/2014/main" id="{6C322201-5C71-EB40-A97D-3C59DA02AD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7FB60B-DD35-E847-9F3E-2442490F2F32}"/>
              </a:ext>
            </a:extLst>
          </p:cNvPr>
          <p:cNvSpPr>
            <a:spLocks noGrp="1"/>
          </p:cNvSpPr>
          <p:nvPr>
            <p:ph type="sldNum" sz="quarter" idx="12"/>
          </p:nvPr>
        </p:nvSpPr>
        <p:spPr/>
        <p:txBody>
          <a:bodyPr/>
          <a:lstStyle/>
          <a:p>
            <a:fld id="{B178D629-F7ED-404D-A95B-AA8252A8E40B}" type="slidenum">
              <a:rPr lang="en-US" smtClean="0"/>
              <a:t>‹#›</a:t>
            </a:fld>
            <a:endParaRPr lang="en-US"/>
          </a:p>
        </p:txBody>
      </p:sp>
    </p:spTree>
    <p:extLst>
      <p:ext uri="{BB962C8B-B14F-4D97-AF65-F5344CB8AC3E}">
        <p14:creationId xmlns:p14="http://schemas.microsoft.com/office/powerpoint/2010/main" val="1111092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08B8-6A68-2A47-BF7D-6540FE6320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E1164C-F2EB-F64C-A20C-AAF744D494F3}"/>
              </a:ext>
            </a:extLst>
          </p:cNvPr>
          <p:cNvSpPr>
            <a:spLocks noGrp="1"/>
          </p:cNvSpPr>
          <p:nvPr>
            <p:ph type="dt" sz="half" idx="10"/>
          </p:nvPr>
        </p:nvSpPr>
        <p:spPr/>
        <p:txBody>
          <a:bodyPr/>
          <a:lstStyle/>
          <a:p>
            <a:fld id="{27CF2157-42A8-9248-A590-47C127161A56}" type="datetimeFigureOut">
              <a:rPr lang="en-US" smtClean="0"/>
              <a:t>4/13/20</a:t>
            </a:fld>
            <a:endParaRPr lang="en-US"/>
          </a:p>
        </p:txBody>
      </p:sp>
      <p:sp>
        <p:nvSpPr>
          <p:cNvPr id="4" name="Footer Placeholder 3">
            <a:extLst>
              <a:ext uri="{FF2B5EF4-FFF2-40B4-BE49-F238E27FC236}">
                <a16:creationId xmlns:a16="http://schemas.microsoft.com/office/drawing/2014/main" id="{0071CE39-F6AC-B645-B9E5-93FCA673C4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1C275-1C26-764C-BE38-6F0134258759}"/>
              </a:ext>
            </a:extLst>
          </p:cNvPr>
          <p:cNvSpPr>
            <a:spLocks noGrp="1"/>
          </p:cNvSpPr>
          <p:nvPr>
            <p:ph type="sldNum" sz="quarter" idx="12"/>
          </p:nvPr>
        </p:nvSpPr>
        <p:spPr/>
        <p:txBody>
          <a:bodyPr/>
          <a:lstStyle/>
          <a:p>
            <a:fld id="{B178D629-F7ED-404D-A95B-AA8252A8E40B}" type="slidenum">
              <a:rPr lang="en-US" smtClean="0"/>
              <a:t>‹#›</a:t>
            </a:fld>
            <a:endParaRPr lang="en-US"/>
          </a:p>
        </p:txBody>
      </p:sp>
    </p:spTree>
    <p:extLst>
      <p:ext uri="{BB962C8B-B14F-4D97-AF65-F5344CB8AC3E}">
        <p14:creationId xmlns:p14="http://schemas.microsoft.com/office/powerpoint/2010/main" val="314847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DAC540-D54A-274A-BBAA-856A48BBAACB}"/>
              </a:ext>
            </a:extLst>
          </p:cNvPr>
          <p:cNvSpPr>
            <a:spLocks noGrp="1"/>
          </p:cNvSpPr>
          <p:nvPr>
            <p:ph type="dt" sz="half" idx="10"/>
          </p:nvPr>
        </p:nvSpPr>
        <p:spPr/>
        <p:txBody>
          <a:bodyPr/>
          <a:lstStyle/>
          <a:p>
            <a:fld id="{27CF2157-42A8-9248-A590-47C127161A56}" type="datetimeFigureOut">
              <a:rPr lang="en-US" smtClean="0"/>
              <a:t>4/13/20</a:t>
            </a:fld>
            <a:endParaRPr lang="en-US"/>
          </a:p>
        </p:txBody>
      </p:sp>
      <p:sp>
        <p:nvSpPr>
          <p:cNvPr id="3" name="Footer Placeholder 2">
            <a:extLst>
              <a:ext uri="{FF2B5EF4-FFF2-40B4-BE49-F238E27FC236}">
                <a16:creationId xmlns:a16="http://schemas.microsoft.com/office/drawing/2014/main" id="{CE91BF41-33BD-4E48-B048-FD7212E535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1D69C-12F8-1C47-9F18-E20EB9E21E3A}"/>
              </a:ext>
            </a:extLst>
          </p:cNvPr>
          <p:cNvSpPr>
            <a:spLocks noGrp="1"/>
          </p:cNvSpPr>
          <p:nvPr>
            <p:ph type="sldNum" sz="quarter" idx="12"/>
          </p:nvPr>
        </p:nvSpPr>
        <p:spPr/>
        <p:txBody>
          <a:bodyPr/>
          <a:lstStyle/>
          <a:p>
            <a:fld id="{B178D629-F7ED-404D-A95B-AA8252A8E40B}" type="slidenum">
              <a:rPr lang="en-US" smtClean="0"/>
              <a:t>‹#›</a:t>
            </a:fld>
            <a:endParaRPr lang="en-US"/>
          </a:p>
        </p:txBody>
      </p:sp>
    </p:spTree>
    <p:extLst>
      <p:ext uri="{BB962C8B-B14F-4D97-AF65-F5344CB8AC3E}">
        <p14:creationId xmlns:p14="http://schemas.microsoft.com/office/powerpoint/2010/main" val="136812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64C1-DD1A-1B45-9B33-DB912B0C8C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E42D06-4BB4-0F4C-AB58-1A185557ED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727C5A-0ACF-FF4D-B74A-ED415E5DCB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96A36-B1BC-8340-976B-6FEA8AC54DB9}"/>
              </a:ext>
            </a:extLst>
          </p:cNvPr>
          <p:cNvSpPr>
            <a:spLocks noGrp="1"/>
          </p:cNvSpPr>
          <p:nvPr>
            <p:ph type="dt" sz="half" idx="10"/>
          </p:nvPr>
        </p:nvSpPr>
        <p:spPr/>
        <p:txBody>
          <a:bodyPr/>
          <a:lstStyle/>
          <a:p>
            <a:fld id="{27CF2157-42A8-9248-A590-47C127161A56}" type="datetimeFigureOut">
              <a:rPr lang="en-US" smtClean="0"/>
              <a:t>4/13/20</a:t>
            </a:fld>
            <a:endParaRPr lang="en-US"/>
          </a:p>
        </p:txBody>
      </p:sp>
      <p:sp>
        <p:nvSpPr>
          <p:cNvPr id="6" name="Footer Placeholder 5">
            <a:extLst>
              <a:ext uri="{FF2B5EF4-FFF2-40B4-BE49-F238E27FC236}">
                <a16:creationId xmlns:a16="http://schemas.microsoft.com/office/drawing/2014/main" id="{229A7D92-A677-6644-9467-3D66B7B69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A2031-302A-0D4A-8C29-F9F00F9F5E5F}"/>
              </a:ext>
            </a:extLst>
          </p:cNvPr>
          <p:cNvSpPr>
            <a:spLocks noGrp="1"/>
          </p:cNvSpPr>
          <p:nvPr>
            <p:ph type="sldNum" sz="quarter" idx="12"/>
          </p:nvPr>
        </p:nvSpPr>
        <p:spPr/>
        <p:txBody>
          <a:bodyPr/>
          <a:lstStyle/>
          <a:p>
            <a:fld id="{B178D629-F7ED-404D-A95B-AA8252A8E40B}" type="slidenum">
              <a:rPr lang="en-US" smtClean="0"/>
              <a:t>‹#›</a:t>
            </a:fld>
            <a:endParaRPr lang="en-US"/>
          </a:p>
        </p:txBody>
      </p:sp>
    </p:spTree>
    <p:extLst>
      <p:ext uri="{BB962C8B-B14F-4D97-AF65-F5344CB8AC3E}">
        <p14:creationId xmlns:p14="http://schemas.microsoft.com/office/powerpoint/2010/main" val="2412311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D0AA0-AC4F-1845-8AF7-A528EB4736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73059-8567-634F-921E-F582F01D9D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E9E84B-59A0-E244-97A5-3B6D8BC40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459A37-11F7-6643-B2AD-BC48C1F772E3}"/>
              </a:ext>
            </a:extLst>
          </p:cNvPr>
          <p:cNvSpPr>
            <a:spLocks noGrp="1"/>
          </p:cNvSpPr>
          <p:nvPr>
            <p:ph type="dt" sz="half" idx="10"/>
          </p:nvPr>
        </p:nvSpPr>
        <p:spPr/>
        <p:txBody>
          <a:bodyPr/>
          <a:lstStyle/>
          <a:p>
            <a:fld id="{27CF2157-42A8-9248-A590-47C127161A56}" type="datetimeFigureOut">
              <a:rPr lang="en-US" smtClean="0"/>
              <a:t>4/13/20</a:t>
            </a:fld>
            <a:endParaRPr lang="en-US"/>
          </a:p>
        </p:txBody>
      </p:sp>
      <p:sp>
        <p:nvSpPr>
          <p:cNvPr id="6" name="Footer Placeholder 5">
            <a:extLst>
              <a:ext uri="{FF2B5EF4-FFF2-40B4-BE49-F238E27FC236}">
                <a16:creationId xmlns:a16="http://schemas.microsoft.com/office/drawing/2014/main" id="{4FDA0DD3-E456-2F40-B97E-09C9D437D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F5DB88-595D-C34B-B2A1-82B743FD71EE}"/>
              </a:ext>
            </a:extLst>
          </p:cNvPr>
          <p:cNvSpPr>
            <a:spLocks noGrp="1"/>
          </p:cNvSpPr>
          <p:nvPr>
            <p:ph type="sldNum" sz="quarter" idx="12"/>
          </p:nvPr>
        </p:nvSpPr>
        <p:spPr/>
        <p:txBody>
          <a:bodyPr/>
          <a:lstStyle/>
          <a:p>
            <a:fld id="{B178D629-F7ED-404D-A95B-AA8252A8E40B}" type="slidenum">
              <a:rPr lang="en-US" smtClean="0"/>
              <a:t>‹#›</a:t>
            </a:fld>
            <a:endParaRPr lang="en-US"/>
          </a:p>
        </p:txBody>
      </p:sp>
    </p:spTree>
    <p:extLst>
      <p:ext uri="{BB962C8B-B14F-4D97-AF65-F5344CB8AC3E}">
        <p14:creationId xmlns:p14="http://schemas.microsoft.com/office/powerpoint/2010/main" val="621974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8AAC38-0C22-C14D-87EE-AAB940D636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6C3BF8-A085-8B49-9BC8-7BA080860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70AFD-D830-414E-A412-00711B299D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F2157-42A8-9248-A590-47C127161A56}" type="datetimeFigureOut">
              <a:rPr lang="en-US" smtClean="0"/>
              <a:t>4/13/20</a:t>
            </a:fld>
            <a:endParaRPr lang="en-US"/>
          </a:p>
        </p:txBody>
      </p:sp>
      <p:sp>
        <p:nvSpPr>
          <p:cNvPr id="5" name="Footer Placeholder 4">
            <a:extLst>
              <a:ext uri="{FF2B5EF4-FFF2-40B4-BE49-F238E27FC236}">
                <a16:creationId xmlns:a16="http://schemas.microsoft.com/office/drawing/2014/main" id="{9D0A6B98-6EFC-424C-AE64-CF1F20C75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4A2A19-1B04-344B-AF0E-A5B8954320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8D629-F7ED-404D-A95B-AA8252A8E40B}" type="slidenum">
              <a:rPr lang="en-US" smtClean="0"/>
              <a:t>‹#›</a:t>
            </a:fld>
            <a:endParaRPr lang="en-US"/>
          </a:p>
        </p:txBody>
      </p:sp>
    </p:spTree>
    <p:extLst>
      <p:ext uri="{BB962C8B-B14F-4D97-AF65-F5344CB8AC3E}">
        <p14:creationId xmlns:p14="http://schemas.microsoft.com/office/powerpoint/2010/main" val="3453974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2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75.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1A491C4E-3582-C44E-A5B4-69D3BDB5FF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99222" y="1285729"/>
            <a:ext cx="2006844" cy="305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a:extLst>
              <a:ext uri="{FF2B5EF4-FFF2-40B4-BE49-F238E27FC236}">
                <a16:creationId xmlns:a16="http://schemas.microsoft.com/office/drawing/2014/main" id="{5659358B-42B1-CC43-BA7F-109FBE47A218}"/>
              </a:ext>
            </a:extLst>
          </p:cNvPr>
          <p:cNvSpPr txBox="1">
            <a:spLocks noChangeArrowheads="1"/>
          </p:cNvSpPr>
          <p:nvPr/>
        </p:nvSpPr>
        <p:spPr bwMode="auto">
          <a:xfrm>
            <a:off x="8340242" y="4342345"/>
            <a:ext cx="2324804" cy="52322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i="0" u="none" strike="noStrike" kern="1200" cap="none" spc="0" normalizeH="0" baseline="0" noProof="0" dirty="0">
                <a:ln>
                  <a:noFill/>
                </a:ln>
                <a:effectLst/>
                <a:uLnTx/>
                <a:uFillTx/>
                <a:latin typeface="Cambria" panose="02040503050406030204" pitchFamily="18" charset="0"/>
                <a:ea typeface="ＭＳ Ｐゴシック" panose="020B0600070205080204" pitchFamily="34" charset="-128"/>
              </a:rPr>
              <a:t>H.L. Mencken (1880 - 1956)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i="0" u="none" strike="noStrike" kern="1200" cap="none" spc="0" normalizeH="0" baseline="0" noProof="0" dirty="0">
                <a:ln>
                  <a:noFill/>
                </a:ln>
                <a:effectLst/>
                <a:uLnTx/>
                <a:uFillTx/>
                <a:latin typeface="Cambria" panose="02040503050406030204" pitchFamily="18" charset="0"/>
                <a:ea typeface="ＭＳ Ｐゴシック" panose="020B0600070205080204" pitchFamily="34" charset="-128"/>
              </a:rPr>
              <a:t>journalist, editor, critic</a:t>
            </a:r>
          </a:p>
        </p:txBody>
      </p:sp>
      <p:sp>
        <p:nvSpPr>
          <p:cNvPr id="2052" name="Text Box 4">
            <a:extLst>
              <a:ext uri="{FF2B5EF4-FFF2-40B4-BE49-F238E27FC236}">
                <a16:creationId xmlns:a16="http://schemas.microsoft.com/office/drawing/2014/main" id="{3E8B99C7-05D1-B147-A5AF-9E9CD16F5F5F}"/>
              </a:ext>
            </a:extLst>
          </p:cNvPr>
          <p:cNvSpPr txBox="1">
            <a:spLocks noChangeArrowheads="1"/>
          </p:cNvSpPr>
          <p:nvPr/>
        </p:nvSpPr>
        <p:spPr bwMode="auto">
          <a:xfrm>
            <a:off x="1779719" y="2460094"/>
            <a:ext cx="6170728" cy="707886"/>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i="1" u="none" strike="noStrike" kern="1200" cap="none" spc="0" normalizeH="0" baseline="0" noProof="0" dirty="0">
                <a:ln>
                  <a:noFill/>
                </a:ln>
                <a:effectLst/>
                <a:uLnTx/>
                <a:uFillTx/>
                <a:latin typeface="+mn-lt"/>
              </a:rPr>
              <a:t>For every major problem in this nation, there is a simple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i="1" u="none" strike="noStrike" kern="1200" cap="none" spc="0" normalizeH="0" baseline="0" noProof="0" dirty="0">
                <a:ln>
                  <a:noFill/>
                </a:ln>
                <a:effectLst/>
                <a:uLnTx/>
                <a:uFillTx/>
                <a:latin typeface="+mn-lt"/>
              </a:rPr>
              <a:t>solution – </a:t>
            </a:r>
            <a:r>
              <a:rPr lang="en-US" altLang="en-US" sz="2000" i="1" dirty="0">
                <a:solidFill>
                  <a:srgbClr val="FF0000"/>
                </a:solidFill>
                <a:latin typeface="+mn-lt"/>
              </a:rPr>
              <a:t>and it is wrong</a:t>
            </a:r>
            <a:r>
              <a:rPr lang="en-US" altLang="en-US" sz="2000" i="1" dirty="0">
                <a:latin typeface="+mn-lt"/>
              </a:rPr>
              <a:t>.</a:t>
            </a:r>
            <a:r>
              <a:rPr lang="ja-JP" altLang="en-US" sz="2000" i="1">
                <a:latin typeface="+mn-lt"/>
              </a:rPr>
              <a:t>”</a:t>
            </a:r>
            <a:r>
              <a:rPr lang="en-US" altLang="ja-JP" sz="2000" i="1" dirty="0">
                <a:latin typeface="+mn-lt"/>
              </a:rPr>
              <a:t> 	</a:t>
            </a:r>
            <a:r>
              <a:rPr lang="en-US" altLang="ja-JP" sz="2000" dirty="0">
                <a:latin typeface="+mn-lt"/>
              </a:rPr>
              <a:t>H. L. Mencken</a:t>
            </a:r>
          </a:p>
        </p:txBody>
      </p:sp>
      <p:sp>
        <p:nvSpPr>
          <p:cNvPr id="2053" name="Text Box 5">
            <a:extLst>
              <a:ext uri="{FF2B5EF4-FFF2-40B4-BE49-F238E27FC236}">
                <a16:creationId xmlns:a16="http://schemas.microsoft.com/office/drawing/2014/main" id="{E21B5422-3EC2-D041-B0B5-F3247386E95E}"/>
              </a:ext>
            </a:extLst>
          </p:cNvPr>
          <p:cNvSpPr txBox="1">
            <a:spLocks noChangeArrowheads="1"/>
          </p:cNvSpPr>
          <p:nvPr/>
        </p:nvSpPr>
        <p:spPr bwMode="auto">
          <a:xfrm>
            <a:off x="1435206" y="166304"/>
            <a:ext cx="8926546" cy="646331"/>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uLnTx/>
                <a:uFillTx/>
                <a:latin typeface="Cambria" panose="02040503050406030204" pitchFamily="18" charset="0"/>
                <a:ea typeface="ＭＳ Ｐゴシック" panose="020B0600070205080204" pitchFamily="34" charset="-128"/>
              </a:rPr>
              <a:t>The Sociological Study of Social Problems</a:t>
            </a:r>
          </a:p>
        </p:txBody>
      </p:sp>
      <p:sp>
        <p:nvSpPr>
          <p:cNvPr id="2" name="TextBox 1">
            <a:extLst>
              <a:ext uri="{FF2B5EF4-FFF2-40B4-BE49-F238E27FC236}">
                <a16:creationId xmlns:a16="http://schemas.microsoft.com/office/drawing/2014/main" id="{3EF1DD00-0825-C44D-BAAB-74B2DBFEB680}"/>
              </a:ext>
            </a:extLst>
          </p:cNvPr>
          <p:cNvSpPr txBox="1"/>
          <p:nvPr/>
        </p:nvSpPr>
        <p:spPr>
          <a:xfrm>
            <a:off x="1435206" y="5808366"/>
            <a:ext cx="8726620" cy="830997"/>
          </a:xfrm>
          <a:prstGeom prst="rect">
            <a:avLst/>
          </a:prstGeom>
          <a:noFill/>
        </p:spPr>
        <p:txBody>
          <a:bodyPr wrap="none" rtlCol="0">
            <a:spAutoFit/>
          </a:bodyPr>
          <a:lstStyle/>
          <a:p>
            <a:pPr algn="ctr"/>
            <a:r>
              <a:rPr lang="en-US" sz="1600" dirty="0"/>
              <a:t>© 2020, Professor Larry Stern, Department of Sociology, Collin College</a:t>
            </a:r>
          </a:p>
          <a:p>
            <a:pPr algn="ctr"/>
            <a:r>
              <a:rPr lang="en-US" sz="1600" dirty="0"/>
              <a:t>All material on this PowerPoint presentation is for Collin College class use only. Any unauthorized </a:t>
            </a:r>
          </a:p>
          <a:p>
            <a:pPr algn="ctr"/>
            <a:r>
              <a:rPr lang="en-US" sz="1600" dirty="0"/>
              <a:t>duplication or distribution is prohibited.</a:t>
            </a:r>
          </a:p>
        </p:txBody>
      </p:sp>
    </p:spTree>
    <p:extLst>
      <p:ext uri="{BB962C8B-B14F-4D97-AF65-F5344CB8AC3E}">
        <p14:creationId xmlns:p14="http://schemas.microsoft.com/office/powerpoint/2010/main" val="1340371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D2021-3521-D74F-804E-567AC6D912D1}"/>
              </a:ext>
            </a:extLst>
          </p:cNvPr>
          <p:cNvSpPr txBox="1"/>
          <p:nvPr/>
        </p:nvSpPr>
        <p:spPr>
          <a:xfrm>
            <a:off x="3059723" y="199292"/>
            <a:ext cx="5615512" cy="646331"/>
          </a:xfrm>
          <a:prstGeom prst="rect">
            <a:avLst/>
          </a:prstGeom>
          <a:noFill/>
        </p:spPr>
        <p:txBody>
          <a:bodyPr wrap="none" rtlCol="0">
            <a:spAutoFit/>
          </a:bodyPr>
          <a:lstStyle/>
          <a:p>
            <a:r>
              <a:rPr lang="en-US" sz="3600" b="1" dirty="0"/>
              <a:t>What is a Social Problem?</a:t>
            </a:r>
          </a:p>
        </p:txBody>
      </p:sp>
      <p:sp>
        <p:nvSpPr>
          <p:cNvPr id="3" name="Rectangle 2">
            <a:extLst>
              <a:ext uri="{FF2B5EF4-FFF2-40B4-BE49-F238E27FC236}">
                <a16:creationId xmlns:a16="http://schemas.microsoft.com/office/drawing/2014/main" id="{0788CCAA-7FDA-E64B-9ED9-0A9117976B79}"/>
              </a:ext>
            </a:extLst>
          </p:cNvPr>
          <p:cNvSpPr/>
          <p:nvPr/>
        </p:nvSpPr>
        <p:spPr>
          <a:xfrm>
            <a:off x="1194102" y="1057175"/>
            <a:ext cx="6683805" cy="5324535"/>
          </a:xfrm>
          <a:prstGeom prst="rect">
            <a:avLst/>
          </a:prstGeom>
        </p:spPr>
        <p:txBody>
          <a:bodyPr wrap="square">
            <a:spAutoFit/>
          </a:bodyPr>
          <a:lstStyle/>
          <a:p>
            <a:r>
              <a:rPr lang="en-US" sz="2000" dirty="0"/>
              <a:t>But, on a more serious note, recall that a significant percentage of our population – those, as it turns out, that either self-identify as being Republicans or are leaning Republican – that does not believe that women face more obstacles than men as they strive to attain their goals or that “substantial” discrimination (what is the threshold?) exists in our society.  And if it doesn’t exist, they argue, how can you think that it is a social problem? </a:t>
            </a:r>
          </a:p>
          <a:p>
            <a:r>
              <a:rPr lang="en-US" sz="2000" dirty="0"/>
              <a:t> </a:t>
            </a:r>
          </a:p>
          <a:p>
            <a:r>
              <a:rPr lang="en-US" sz="2000" dirty="0"/>
              <a:t>But now consider a case where there exists a large degree of consensus that a particular objectively identified state of affairs qualifies as a social problem. Despite this agreement, folks will still disagree on how </a:t>
            </a:r>
            <a:r>
              <a:rPr lang="en-US" sz="2000" i="1" dirty="0"/>
              <a:t>important</a:t>
            </a:r>
            <a:r>
              <a:rPr lang="en-US" sz="2000" dirty="0"/>
              <a:t> the problem is relative to others – social problems are typically rank-ordered and prioritized – and this, of course, will affect whether resources will be devoted to attempts to reduce the extent to which the problem exists.</a:t>
            </a:r>
          </a:p>
        </p:txBody>
      </p:sp>
      <p:pic>
        <p:nvPicPr>
          <p:cNvPr id="6" name="Picture 5" descr="A person sitting in front of a book shelf&#10;&#10;Description automatically generated">
            <a:extLst>
              <a:ext uri="{FF2B5EF4-FFF2-40B4-BE49-F238E27FC236}">
                <a16:creationId xmlns:a16="http://schemas.microsoft.com/office/drawing/2014/main" id="{538573A1-6FFA-1241-B5CD-C57D49E702D8}"/>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8139420" y="2215661"/>
            <a:ext cx="2858477" cy="2858477"/>
          </a:xfrm>
          <a:prstGeom prst="rect">
            <a:avLst/>
          </a:prstGeom>
        </p:spPr>
      </p:pic>
      <p:sp>
        <p:nvSpPr>
          <p:cNvPr id="7" name="TextBox 6">
            <a:extLst>
              <a:ext uri="{FF2B5EF4-FFF2-40B4-BE49-F238E27FC236}">
                <a16:creationId xmlns:a16="http://schemas.microsoft.com/office/drawing/2014/main" id="{2D082BD2-A5F9-1844-8C97-C0CE672D4490}"/>
              </a:ext>
            </a:extLst>
          </p:cNvPr>
          <p:cNvSpPr txBox="1"/>
          <p:nvPr/>
        </p:nvSpPr>
        <p:spPr>
          <a:xfrm>
            <a:off x="8977086" y="5074138"/>
            <a:ext cx="1183144" cy="338554"/>
          </a:xfrm>
          <a:prstGeom prst="rect">
            <a:avLst/>
          </a:prstGeom>
          <a:noFill/>
        </p:spPr>
        <p:txBody>
          <a:bodyPr wrap="none" rtlCol="0">
            <a:spAutoFit/>
          </a:bodyPr>
          <a:lstStyle/>
          <a:p>
            <a:pPr algn="ctr"/>
            <a:r>
              <a:rPr lang="en-US" sz="1600" dirty="0"/>
              <a:t>Larry Stern</a:t>
            </a:r>
          </a:p>
        </p:txBody>
      </p:sp>
    </p:spTree>
    <p:extLst>
      <p:ext uri="{BB962C8B-B14F-4D97-AF65-F5344CB8AC3E}">
        <p14:creationId xmlns:p14="http://schemas.microsoft.com/office/powerpoint/2010/main" val="3047475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D2021-3521-D74F-804E-567AC6D912D1}"/>
              </a:ext>
            </a:extLst>
          </p:cNvPr>
          <p:cNvSpPr txBox="1"/>
          <p:nvPr/>
        </p:nvSpPr>
        <p:spPr>
          <a:xfrm>
            <a:off x="3059723" y="199292"/>
            <a:ext cx="5615512" cy="646331"/>
          </a:xfrm>
          <a:prstGeom prst="rect">
            <a:avLst/>
          </a:prstGeom>
          <a:noFill/>
        </p:spPr>
        <p:txBody>
          <a:bodyPr wrap="none" rtlCol="0">
            <a:spAutoFit/>
          </a:bodyPr>
          <a:lstStyle/>
          <a:p>
            <a:r>
              <a:rPr lang="en-US" sz="3600" b="1" dirty="0"/>
              <a:t>What is a Social Problem?</a:t>
            </a:r>
          </a:p>
        </p:txBody>
      </p:sp>
      <p:sp>
        <p:nvSpPr>
          <p:cNvPr id="3" name="Rectangle 2">
            <a:extLst>
              <a:ext uri="{FF2B5EF4-FFF2-40B4-BE49-F238E27FC236}">
                <a16:creationId xmlns:a16="http://schemas.microsoft.com/office/drawing/2014/main" id="{0788CCAA-7FDA-E64B-9ED9-0A9117976B79}"/>
              </a:ext>
            </a:extLst>
          </p:cNvPr>
          <p:cNvSpPr/>
          <p:nvPr/>
        </p:nvSpPr>
        <p:spPr>
          <a:xfrm>
            <a:off x="1347404" y="1444296"/>
            <a:ext cx="6484512" cy="4401205"/>
          </a:xfrm>
          <a:prstGeom prst="rect">
            <a:avLst/>
          </a:prstGeom>
        </p:spPr>
        <p:txBody>
          <a:bodyPr wrap="square">
            <a:spAutoFit/>
          </a:bodyPr>
          <a:lstStyle/>
          <a:p>
            <a:r>
              <a:rPr lang="en-US" sz="2000" dirty="0"/>
              <a:t>And even when there is agreement that something not only qualifies as a social problem but is also serious enough to merit our immediate attention, there will likely be disagreements over the </a:t>
            </a:r>
            <a:r>
              <a:rPr lang="en-US" sz="2000" i="1" dirty="0"/>
              <a:t>causes</a:t>
            </a:r>
            <a:r>
              <a:rPr lang="en-US" sz="2000" dirty="0"/>
              <a:t> of the social problem. </a:t>
            </a:r>
          </a:p>
          <a:p>
            <a:endParaRPr lang="en-US" sz="2000" dirty="0"/>
          </a:p>
          <a:p>
            <a:r>
              <a:rPr lang="en-US" sz="2000" dirty="0"/>
              <a:t>And if there is a disagreement over the cause of the problem – is it rooted in the characteristics or personalities of individuals or is it due to the manner in which society is operating? – then there will of course be disagreement over the potential </a:t>
            </a:r>
            <a:r>
              <a:rPr lang="en-US" sz="2000" i="1" dirty="0"/>
              <a:t>solutions </a:t>
            </a:r>
            <a:r>
              <a:rPr lang="en-US" sz="2000" dirty="0"/>
              <a:t>that are designed to address the problem.</a:t>
            </a:r>
          </a:p>
          <a:p>
            <a:r>
              <a:rPr lang="en-US" sz="2000" dirty="0"/>
              <a:t> </a:t>
            </a:r>
          </a:p>
          <a:p>
            <a:r>
              <a:rPr lang="en-US" sz="2000" dirty="0"/>
              <a:t>Disagreements – sociologically predictable disagreements – will be found every step along the way . . . </a:t>
            </a:r>
          </a:p>
        </p:txBody>
      </p:sp>
      <p:pic>
        <p:nvPicPr>
          <p:cNvPr id="6" name="Picture 5" descr="A person sitting in front of a book shelf&#10;&#10;Description automatically generated">
            <a:extLst>
              <a:ext uri="{FF2B5EF4-FFF2-40B4-BE49-F238E27FC236}">
                <a16:creationId xmlns:a16="http://schemas.microsoft.com/office/drawing/2014/main" id="{538573A1-6FFA-1241-B5CD-C57D49E702D8}"/>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8139420" y="2215661"/>
            <a:ext cx="2858477" cy="2858477"/>
          </a:xfrm>
          <a:prstGeom prst="rect">
            <a:avLst/>
          </a:prstGeom>
        </p:spPr>
      </p:pic>
      <p:sp>
        <p:nvSpPr>
          <p:cNvPr id="7" name="TextBox 6">
            <a:extLst>
              <a:ext uri="{FF2B5EF4-FFF2-40B4-BE49-F238E27FC236}">
                <a16:creationId xmlns:a16="http://schemas.microsoft.com/office/drawing/2014/main" id="{2D082BD2-A5F9-1844-8C97-C0CE672D4490}"/>
              </a:ext>
            </a:extLst>
          </p:cNvPr>
          <p:cNvSpPr txBox="1"/>
          <p:nvPr/>
        </p:nvSpPr>
        <p:spPr>
          <a:xfrm>
            <a:off x="8977086" y="5074138"/>
            <a:ext cx="1183144" cy="338554"/>
          </a:xfrm>
          <a:prstGeom prst="rect">
            <a:avLst/>
          </a:prstGeom>
          <a:noFill/>
        </p:spPr>
        <p:txBody>
          <a:bodyPr wrap="none" rtlCol="0">
            <a:spAutoFit/>
          </a:bodyPr>
          <a:lstStyle/>
          <a:p>
            <a:pPr algn="ctr"/>
            <a:r>
              <a:rPr lang="en-US" sz="1600" dirty="0"/>
              <a:t>Larry Stern</a:t>
            </a:r>
          </a:p>
        </p:txBody>
      </p:sp>
    </p:spTree>
    <p:extLst>
      <p:ext uri="{BB962C8B-B14F-4D97-AF65-F5344CB8AC3E}">
        <p14:creationId xmlns:p14="http://schemas.microsoft.com/office/powerpoint/2010/main" val="3807658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D2021-3521-D74F-804E-567AC6D912D1}"/>
              </a:ext>
            </a:extLst>
          </p:cNvPr>
          <p:cNvSpPr txBox="1"/>
          <p:nvPr/>
        </p:nvSpPr>
        <p:spPr>
          <a:xfrm>
            <a:off x="3059723" y="199292"/>
            <a:ext cx="5615512" cy="646331"/>
          </a:xfrm>
          <a:prstGeom prst="rect">
            <a:avLst/>
          </a:prstGeom>
          <a:noFill/>
        </p:spPr>
        <p:txBody>
          <a:bodyPr wrap="none" rtlCol="0">
            <a:spAutoFit/>
          </a:bodyPr>
          <a:lstStyle/>
          <a:p>
            <a:r>
              <a:rPr lang="en-US" sz="3600" b="1" dirty="0"/>
              <a:t>What is a Social Problem?</a:t>
            </a:r>
          </a:p>
        </p:txBody>
      </p:sp>
      <p:sp>
        <p:nvSpPr>
          <p:cNvPr id="3" name="Rectangle 2">
            <a:extLst>
              <a:ext uri="{FF2B5EF4-FFF2-40B4-BE49-F238E27FC236}">
                <a16:creationId xmlns:a16="http://schemas.microsoft.com/office/drawing/2014/main" id="{0788CCAA-7FDA-E64B-9ED9-0A9117976B79}"/>
              </a:ext>
            </a:extLst>
          </p:cNvPr>
          <p:cNvSpPr/>
          <p:nvPr/>
        </p:nvSpPr>
        <p:spPr>
          <a:xfrm>
            <a:off x="1289538" y="1181862"/>
            <a:ext cx="6560692" cy="5324535"/>
          </a:xfrm>
          <a:prstGeom prst="rect">
            <a:avLst/>
          </a:prstGeom>
        </p:spPr>
        <p:txBody>
          <a:bodyPr wrap="square">
            <a:spAutoFit/>
          </a:bodyPr>
          <a:lstStyle/>
          <a:p>
            <a:r>
              <a:rPr lang="en-US" altLang="en-US" sz="2000" dirty="0"/>
              <a:t>Let’s go back to Merton’s definition and look at it, piece by piece.</a:t>
            </a:r>
          </a:p>
          <a:p>
            <a:endParaRPr lang="en-US" altLang="en-US" sz="2000" i="1" dirty="0"/>
          </a:p>
          <a:p>
            <a:r>
              <a:rPr lang="ja-JP" altLang="en-US" sz="2000" i="1"/>
              <a:t>“</a:t>
            </a:r>
            <a:r>
              <a:rPr lang="en-US" altLang="ja-JP" sz="2000" i="1" dirty="0"/>
              <a:t>A social problem exists when there is </a:t>
            </a:r>
            <a:r>
              <a:rPr lang="en-US" altLang="ja-JP" sz="2000" i="1" dirty="0">
                <a:solidFill>
                  <a:srgbClr val="FF0000"/>
                </a:solidFill>
              </a:rPr>
              <a:t>a sizeable </a:t>
            </a:r>
            <a:r>
              <a:rPr lang="en-US" altLang="en-US" sz="2000" i="1" dirty="0">
                <a:solidFill>
                  <a:srgbClr val="FF0000"/>
                </a:solidFill>
              </a:rPr>
              <a:t>discrepancy between what is and what people think ought to be.</a:t>
            </a:r>
            <a:r>
              <a:rPr lang="ja-JP" altLang="en-US" sz="2000" i="1"/>
              <a:t>”</a:t>
            </a:r>
            <a:endParaRPr lang="en-US" altLang="ja-JP" sz="2000" i="1" dirty="0"/>
          </a:p>
          <a:p>
            <a:endParaRPr lang="en-US" altLang="en-US" sz="2000" i="1" dirty="0"/>
          </a:p>
          <a:p>
            <a:r>
              <a:rPr lang="en-US" altLang="en-US" sz="2000" dirty="0">
                <a:latin typeface="Cambria" panose="02040503050406030204" pitchFamily="18" charset="0"/>
              </a:rPr>
              <a:t>It is an </a:t>
            </a:r>
            <a:r>
              <a:rPr lang="ja-JP" altLang="en-US" sz="2000">
                <a:latin typeface="Cambria" panose="02040503050406030204" pitchFamily="18" charset="0"/>
              </a:rPr>
              <a:t>“</a:t>
            </a:r>
            <a:r>
              <a:rPr lang="en-US" altLang="ja-JP" sz="2000" dirty="0">
                <a:latin typeface="Cambria" panose="02040503050406030204" pitchFamily="18" charset="0"/>
              </a:rPr>
              <a:t>objective</a:t>
            </a:r>
            <a:r>
              <a:rPr lang="ja-JP" altLang="en-US" sz="2000">
                <a:latin typeface="Cambria" panose="02040503050406030204" pitchFamily="18" charset="0"/>
              </a:rPr>
              <a:t>”</a:t>
            </a:r>
            <a:r>
              <a:rPr lang="en-US" altLang="ja-JP" sz="2000" dirty="0">
                <a:latin typeface="Cambria" panose="02040503050406030204" pitchFamily="18" charset="0"/>
              </a:rPr>
              <a:t> condition: it is real, tangible, and measurable.</a:t>
            </a:r>
          </a:p>
          <a:p>
            <a:pPr>
              <a:buFont typeface="Times" pitchFamily="2" charset="0"/>
              <a:buAutoNum type="arabicPeriod"/>
            </a:pPr>
            <a:endParaRPr lang="en-US" altLang="en-US" sz="2000" dirty="0">
              <a:latin typeface="Cambria" panose="02040503050406030204" pitchFamily="18" charset="0"/>
            </a:endParaRPr>
          </a:p>
          <a:p>
            <a:r>
              <a:rPr lang="en-US" altLang="en-US" sz="2000" dirty="0">
                <a:latin typeface="Cambria" panose="02040503050406030204" pitchFamily="18" charset="0"/>
              </a:rPr>
              <a:t>	Who determines </a:t>
            </a:r>
            <a:r>
              <a:rPr lang="ja-JP" altLang="en-US" sz="2000">
                <a:latin typeface="Cambria" panose="02040503050406030204" pitchFamily="18" charset="0"/>
              </a:rPr>
              <a:t>“</a:t>
            </a:r>
            <a:r>
              <a:rPr lang="en-US" altLang="ja-JP" sz="2000" dirty="0">
                <a:latin typeface="Cambria" panose="02040503050406030204" pitchFamily="18" charset="0"/>
              </a:rPr>
              <a:t>what is?”</a:t>
            </a:r>
          </a:p>
          <a:p>
            <a:r>
              <a:rPr lang="en-US" altLang="en-US" sz="2000" dirty="0">
                <a:latin typeface="Cambria" panose="02040503050406030204" pitchFamily="18" charset="0"/>
              </a:rPr>
              <a:t>	</a:t>
            </a:r>
            <a:r>
              <a:rPr lang="en-US" altLang="en-US" sz="2000" dirty="0"/>
              <a:t>Social scientists? Those directly affected?</a:t>
            </a:r>
          </a:p>
          <a:p>
            <a:r>
              <a:rPr lang="en-US" altLang="en-US" sz="2000" dirty="0"/>
              <a:t>	How accurate are our statistical measures?</a:t>
            </a:r>
          </a:p>
          <a:p>
            <a:endParaRPr lang="en-US" altLang="en-US" sz="2000" b="1" dirty="0">
              <a:latin typeface="Times" pitchFamily="2" charset="0"/>
            </a:endParaRPr>
          </a:p>
          <a:p>
            <a:r>
              <a:rPr lang="en-US" altLang="en-US" sz="2000" dirty="0"/>
              <a:t>What constitutes a </a:t>
            </a:r>
            <a:r>
              <a:rPr lang="ja-JP" altLang="en-US" sz="2000"/>
              <a:t>“</a:t>
            </a:r>
            <a:r>
              <a:rPr lang="en-US" altLang="ja-JP" sz="2000" dirty="0"/>
              <a:t>sizeable</a:t>
            </a:r>
            <a:r>
              <a:rPr lang="ja-JP" altLang="en-US" sz="2000"/>
              <a:t>”</a:t>
            </a:r>
            <a:r>
              <a:rPr lang="en-US" altLang="ja-JP" sz="2000" dirty="0"/>
              <a:t> – as compared to an</a:t>
            </a:r>
          </a:p>
          <a:p>
            <a:r>
              <a:rPr lang="en-US" altLang="en-US" sz="2000" dirty="0"/>
              <a:t>acceptable – discrepancy?  What is the threshold?</a:t>
            </a:r>
            <a:r>
              <a:rPr lang="en-US" altLang="en-US" sz="2000" dirty="0">
                <a:solidFill>
                  <a:srgbClr val="0000FF"/>
                </a:solidFill>
              </a:rPr>
              <a:t> </a:t>
            </a:r>
          </a:p>
          <a:p>
            <a:endParaRPr lang="en-US" altLang="en-US" sz="2000" dirty="0">
              <a:solidFill>
                <a:srgbClr val="0000FF"/>
              </a:solidFill>
            </a:endParaRPr>
          </a:p>
          <a:p>
            <a:r>
              <a:rPr lang="en-US" altLang="en-US" sz="2000" dirty="0"/>
              <a:t>Who decides “what ought to be?” </a:t>
            </a:r>
          </a:p>
        </p:txBody>
      </p:sp>
      <p:pic>
        <p:nvPicPr>
          <p:cNvPr id="5" name="Picture 2">
            <a:extLst>
              <a:ext uri="{FF2B5EF4-FFF2-40B4-BE49-F238E27FC236}">
                <a16:creationId xmlns:a16="http://schemas.microsoft.com/office/drawing/2014/main" id="{EC63874E-1AF2-0645-BE21-39FFB087EB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41676" y="2177131"/>
            <a:ext cx="2510979" cy="343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7A2C19E-B402-FA4C-92CE-6EA2A6B2A9A8}"/>
              </a:ext>
            </a:extLst>
          </p:cNvPr>
          <p:cNvSpPr txBox="1"/>
          <p:nvPr/>
        </p:nvSpPr>
        <p:spPr>
          <a:xfrm>
            <a:off x="8675235" y="5614213"/>
            <a:ext cx="1685974" cy="584775"/>
          </a:xfrm>
          <a:prstGeom prst="rect">
            <a:avLst/>
          </a:prstGeom>
          <a:noFill/>
        </p:spPr>
        <p:txBody>
          <a:bodyPr wrap="none" rtlCol="0">
            <a:spAutoFit/>
          </a:bodyPr>
          <a:lstStyle/>
          <a:p>
            <a:pPr algn="ctr"/>
            <a:r>
              <a:rPr lang="en-US" altLang="en-US" sz="1600" dirty="0"/>
              <a:t>Robert K. Merton</a:t>
            </a:r>
          </a:p>
          <a:p>
            <a:pPr algn="ctr"/>
            <a:r>
              <a:rPr lang="en-US" altLang="en-US" sz="1600" dirty="0"/>
              <a:t>1910- 2003</a:t>
            </a:r>
          </a:p>
        </p:txBody>
      </p:sp>
    </p:spTree>
    <p:extLst>
      <p:ext uri="{BB962C8B-B14F-4D97-AF65-F5344CB8AC3E}">
        <p14:creationId xmlns:p14="http://schemas.microsoft.com/office/powerpoint/2010/main" val="1557730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D2021-3521-D74F-804E-567AC6D912D1}"/>
              </a:ext>
            </a:extLst>
          </p:cNvPr>
          <p:cNvSpPr txBox="1"/>
          <p:nvPr/>
        </p:nvSpPr>
        <p:spPr>
          <a:xfrm>
            <a:off x="3059723" y="199292"/>
            <a:ext cx="5615512" cy="646331"/>
          </a:xfrm>
          <a:prstGeom prst="rect">
            <a:avLst/>
          </a:prstGeom>
          <a:noFill/>
        </p:spPr>
        <p:txBody>
          <a:bodyPr wrap="none" rtlCol="0">
            <a:spAutoFit/>
          </a:bodyPr>
          <a:lstStyle/>
          <a:p>
            <a:r>
              <a:rPr lang="en-US" sz="3600" b="1" dirty="0"/>
              <a:t>What is a Social Problem?</a:t>
            </a:r>
          </a:p>
        </p:txBody>
      </p:sp>
      <p:sp>
        <p:nvSpPr>
          <p:cNvPr id="3" name="Rectangle 2">
            <a:extLst>
              <a:ext uri="{FF2B5EF4-FFF2-40B4-BE49-F238E27FC236}">
                <a16:creationId xmlns:a16="http://schemas.microsoft.com/office/drawing/2014/main" id="{0788CCAA-7FDA-E64B-9ED9-0A9117976B79}"/>
              </a:ext>
            </a:extLst>
          </p:cNvPr>
          <p:cNvSpPr/>
          <p:nvPr/>
        </p:nvSpPr>
        <p:spPr>
          <a:xfrm>
            <a:off x="1347404" y="1097251"/>
            <a:ext cx="6484512" cy="5324535"/>
          </a:xfrm>
          <a:prstGeom prst="rect">
            <a:avLst/>
          </a:prstGeom>
        </p:spPr>
        <p:txBody>
          <a:bodyPr wrap="square">
            <a:spAutoFit/>
          </a:bodyPr>
          <a:lstStyle/>
          <a:p>
            <a:r>
              <a:rPr lang="en-US" altLang="ja-JP" sz="2000" dirty="0">
                <a:latin typeface="Cambria" panose="02040503050406030204" pitchFamily="18" charset="0"/>
              </a:rPr>
              <a:t>Other definitions of social problems include other </a:t>
            </a:r>
          </a:p>
          <a:p>
            <a:r>
              <a:rPr lang="en-US" altLang="en-US" sz="2000" dirty="0">
                <a:latin typeface="Cambria" panose="02040503050406030204" pitchFamily="18" charset="0"/>
              </a:rPr>
              <a:t>elements. Some say that there must be an ”objective” condition that is “undesirable” - that it “adversely affects</a:t>
            </a:r>
          </a:p>
          <a:p>
            <a:r>
              <a:rPr lang="en-US" altLang="en-US" sz="2000" dirty="0">
                <a:latin typeface="Cambria" panose="02040503050406030204" pitchFamily="18" charset="0"/>
              </a:rPr>
              <a:t>a significant number of people – or a small number of significant people.</a:t>
            </a:r>
          </a:p>
          <a:p>
            <a:endParaRPr lang="en-US" altLang="en-US" sz="2000" dirty="0">
              <a:latin typeface="Cambria" panose="02040503050406030204" pitchFamily="18" charset="0"/>
            </a:endParaRPr>
          </a:p>
          <a:p>
            <a:r>
              <a:rPr lang="en-US" altLang="en-US" sz="2000" dirty="0">
                <a:latin typeface="Cambria" panose="02040503050406030204" pitchFamily="18" charset="0"/>
              </a:rPr>
              <a:t>The point here is that what adversely affects one group can, and often does, privilege another group.</a:t>
            </a:r>
          </a:p>
          <a:p>
            <a:endParaRPr lang="en-US" altLang="en-US" sz="2000" dirty="0">
              <a:latin typeface="Cambria" panose="02040503050406030204" pitchFamily="18" charset="0"/>
            </a:endParaRPr>
          </a:p>
          <a:p>
            <a:r>
              <a:rPr lang="en-US" altLang="en-US" sz="2000" dirty="0">
                <a:latin typeface="Cambria" panose="02040503050406030204" pitchFamily="18" charset="0"/>
              </a:rPr>
              <a:t>Another definition stresses that a</a:t>
            </a:r>
            <a:r>
              <a:rPr lang="en-US" altLang="en-US" sz="2000" dirty="0"/>
              <a:t> situation will become an </a:t>
            </a:r>
            <a:r>
              <a:rPr lang="en-US" altLang="en-US" sz="2000" i="1" dirty="0"/>
              <a:t>officially recognized</a:t>
            </a:r>
            <a:r>
              <a:rPr lang="en-US" altLang="en-US" sz="2000" dirty="0"/>
              <a:t> or </a:t>
            </a:r>
            <a:r>
              <a:rPr lang="en-US" altLang="en-US" sz="2000" i="1" dirty="0"/>
              <a:t>certified </a:t>
            </a:r>
            <a:r>
              <a:rPr lang="en-US" altLang="en-US" sz="2000" dirty="0"/>
              <a:t>social problem only when people who are </a:t>
            </a:r>
            <a:r>
              <a:rPr lang="en-US" altLang="en-US" sz="2000" i="1" dirty="0"/>
              <a:t>strategically located</a:t>
            </a:r>
            <a:r>
              <a:rPr lang="en-US" altLang="en-US" sz="2000" dirty="0"/>
              <a:t> in a society</a:t>
            </a:r>
            <a:r>
              <a:rPr lang="ja-JP" altLang="en-US" sz="2000"/>
              <a:t>’</a:t>
            </a:r>
            <a:r>
              <a:rPr lang="en-US" altLang="ja-JP" sz="2000" dirty="0"/>
              <a:t>s power structure </a:t>
            </a:r>
            <a:r>
              <a:rPr lang="en-US" altLang="ja-JP" sz="2000" i="1" dirty="0"/>
              <a:t>acknowledge its existence</a:t>
            </a:r>
            <a:r>
              <a:rPr lang="en-US" altLang="ja-JP" sz="2000" dirty="0"/>
              <a:t>.</a:t>
            </a:r>
          </a:p>
          <a:p>
            <a:endParaRPr lang="en-US" altLang="en-US" sz="2000" dirty="0"/>
          </a:p>
          <a:p>
            <a:r>
              <a:rPr lang="en-US" altLang="en-US" sz="2000" dirty="0"/>
              <a:t>As you can see, it’s complicated . . . And the process that</a:t>
            </a:r>
          </a:p>
          <a:p>
            <a:r>
              <a:rPr lang="en-US" altLang="en-US" sz="2000" dirty="0"/>
              <a:t>leads to one set of circumstances rather than another being defined as a social problem is of critical importance.</a:t>
            </a:r>
          </a:p>
        </p:txBody>
      </p:sp>
      <p:pic>
        <p:nvPicPr>
          <p:cNvPr id="6" name="Picture 5" descr="A person sitting in front of a book shelf&#10;&#10;Description automatically generated">
            <a:extLst>
              <a:ext uri="{FF2B5EF4-FFF2-40B4-BE49-F238E27FC236}">
                <a16:creationId xmlns:a16="http://schemas.microsoft.com/office/drawing/2014/main" id="{538573A1-6FFA-1241-B5CD-C57D49E702D8}"/>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8139420" y="2215661"/>
            <a:ext cx="2858477" cy="2858477"/>
          </a:xfrm>
          <a:prstGeom prst="rect">
            <a:avLst/>
          </a:prstGeom>
        </p:spPr>
      </p:pic>
      <p:sp>
        <p:nvSpPr>
          <p:cNvPr id="7" name="TextBox 6">
            <a:extLst>
              <a:ext uri="{FF2B5EF4-FFF2-40B4-BE49-F238E27FC236}">
                <a16:creationId xmlns:a16="http://schemas.microsoft.com/office/drawing/2014/main" id="{2D082BD2-A5F9-1844-8C97-C0CE672D4490}"/>
              </a:ext>
            </a:extLst>
          </p:cNvPr>
          <p:cNvSpPr txBox="1"/>
          <p:nvPr/>
        </p:nvSpPr>
        <p:spPr>
          <a:xfrm>
            <a:off x="8977086" y="5074138"/>
            <a:ext cx="1183144" cy="338554"/>
          </a:xfrm>
          <a:prstGeom prst="rect">
            <a:avLst/>
          </a:prstGeom>
          <a:noFill/>
        </p:spPr>
        <p:txBody>
          <a:bodyPr wrap="none" rtlCol="0">
            <a:spAutoFit/>
          </a:bodyPr>
          <a:lstStyle/>
          <a:p>
            <a:pPr algn="ctr"/>
            <a:r>
              <a:rPr lang="en-US" sz="1600" dirty="0"/>
              <a:t>Larry Stern</a:t>
            </a:r>
          </a:p>
        </p:txBody>
      </p:sp>
    </p:spTree>
    <p:extLst>
      <p:ext uri="{BB962C8B-B14F-4D97-AF65-F5344CB8AC3E}">
        <p14:creationId xmlns:p14="http://schemas.microsoft.com/office/powerpoint/2010/main" val="236475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D2021-3521-D74F-804E-567AC6D912D1}"/>
              </a:ext>
            </a:extLst>
          </p:cNvPr>
          <p:cNvSpPr txBox="1"/>
          <p:nvPr/>
        </p:nvSpPr>
        <p:spPr>
          <a:xfrm>
            <a:off x="3059723" y="199292"/>
            <a:ext cx="5615512" cy="646331"/>
          </a:xfrm>
          <a:prstGeom prst="rect">
            <a:avLst/>
          </a:prstGeom>
          <a:noFill/>
        </p:spPr>
        <p:txBody>
          <a:bodyPr wrap="none" rtlCol="0">
            <a:spAutoFit/>
          </a:bodyPr>
          <a:lstStyle/>
          <a:p>
            <a:r>
              <a:rPr lang="en-US" sz="3600" b="1" dirty="0"/>
              <a:t>What is a Social Problem?</a:t>
            </a:r>
          </a:p>
        </p:txBody>
      </p:sp>
      <p:sp>
        <p:nvSpPr>
          <p:cNvPr id="3" name="Rectangle 2">
            <a:extLst>
              <a:ext uri="{FF2B5EF4-FFF2-40B4-BE49-F238E27FC236}">
                <a16:creationId xmlns:a16="http://schemas.microsoft.com/office/drawing/2014/main" id="{0788CCAA-7FDA-E64B-9ED9-0A9117976B79}"/>
              </a:ext>
            </a:extLst>
          </p:cNvPr>
          <p:cNvSpPr/>
          <p:nvPr/>
        </p:nvSpPr>
        <p:spPr>
          <a:xfrm>
            <a:off x="1347404" y="2088806"/>
            <a:ext cx="6484512" cy="3477875"/>
          </a:xfrm>
          <a:prstGeom prst="rect">
            <a:avLst/>
          </a:prstGeom>
        </p:spPr>
        <p:txBody>
          <a:bodyPr wrap="square">
            <a:spAutoFit/>
          </a:bodyPr>
          <a:lstStyle/>
          <a:p>
            <a:r>
              <a:rPr lang="ja-JP" altLang="en-US" sz="2000">
                <a:latin typeface="Cambria" panose="02040503050406030204" pitchFamily="18" charset="0"/>
              </a:rPr>
              <a:t>“</a:t>
            </a:r>
            <a:r>
              <a:rPr lang="en-US" altLang="ja-JP" sz="2000" dirty="0">
                <a:latin typeface="Cambria" panose="02040503050406030204" pitchFamily="18" charset="0"/>
              </a:rPr>
              <a:t>What constitutes a social problem,</a:t>
            </a:r>
            <a:r>
              <a:rPr lang="ja-JP" altLang="en-US" sz="2000">
                <a:latin typeface="Cambria" panose="02040503050406030204" pitchFamily="18" charset="0"/>
              </a:rPr>
              <a:t>”</a:t>
            </a:r>
            <a:r>
              <a:rPr lang="en-US" altLang="ja-JP" sz="2000" dirty="0">
                <a:latin typeface="Cambria" panose="02040503050406030204" pitchFamily="18" charset="0"/>
              </a:rPr>
              <a:t> then, is the outcome of an </a:t>
            </a:r>
            <a:r>
              <a:rPr lang="en-US" altLang="en-US" sz="2000" dirty="0">
                <a:latin typeface="Cambria" panose="02040503050406030204" pitchFamily="18" charset="0"/>
              </a:rPr>
              <a:t>extended set of </a:t>
            </a:r>
            <a:r>
              <a:rPr lang="en-US" altLang="en-US" sz="2000" i="1" dirty="0">
                <a:solidFill>
                  <a:srgbClr val="0000FF"/>
                </a:solidFill>
                <a:latin typeface="Cambria" panose="02040503050406030204" pitchFamily="18" charset="0"/>
              </a:rPr>
              <a:t>social negotiations</a:t>
            </a:r>
            <a:r>
              <a:rPr lang="en-US" altLang="en-US" sz="2000" dirty="0">
                <a:latin typeface="Cambria" panose="02040503050406030204" pitchFamily="18" charset="0"/>
              </a:rPr>
              <a:t> between different groups with markedly different sets of </a:t>
            </a:r>
            <a:r>
              <a:rPr lang="en-US" altLang="en-US" sz="2000" i="1" dirty="0">
                <a:solidFill>
                  <a:srgbClr val="0000FF"/>
                </a:solidFill>
                <a:latin typeface="Cambria" panose="02040503050406030204" pitchFamily="18" charset="0"/>
              </a:rPr>
              <a:t>legitimate</a:t>
            </a:r>
            <a:r>
              <a:rPr lang="en-US" altLang="en-US" sz="2000" dirty="0">
                <a:latin typeface="Cambria" panose="02040503050406030204" pitchFamily="18" charset="0"/>
              </a:rPr>
              <a:t> beliefs, values, attitudes, perceptions, interests, and power. </a:t>
            </a:r>
          </a:p>
          <a:p>
            <a:endParaRPr lang="en-US" altLang="en-US" sz="2000" dirty="0">
              <a:latin typeface="Cambria" panose="02040503050406030204" pitchFamily="18" charset="0"/>
            </a:endParaRPr>
          </a:p>
          <a:p>
            <a:r>
              <a:rPr lang="en-US" altLang="en-US" sz="2000" dirty="0">
                <a:latin typeface="Cambria" panose="02040503050406030204" pitchFamily="18" charset="0"/>
              </a:rPr>
              <a:t>These differences affect not only why some social circumstances rather than others come to be defined and acknowledged as social problems, but also how these social problems, once recognized, are </a:t>
            </a:r>
            <a:r>
              <a:rPr lang="en-US" altLang="en-US" sz="2000" i="1" dirty="0">
                <a:solidFill>
                  <a:srgbClr val="0000FF"/>
                </a:solidFill>
                <a:latin typeface="Cambria" panose="02040503050406030204" pitchFamily="18" charset="0"/>
              </a:rPr>
              <a:t>prioritized</a:t>
            </a:r>
            <a:r>
              <a:rPr lang="en-US" altLang="en-US" sz="2000" dirty="0">
                <a:latin typeface="Cambria" panose="02040503050406030204" pitchFamily="18" charset="0"/>
              </a:rPr>
              <a:t>, and why some proposed solutions rather than others are implemented.</a:t>
            </a:r>
          </a:p>
        </p:txBody>
      </p:sp>
      <p:pic>
        <p:nvPicPr>
          <p:cNvPr id="6" name="Picture 5" descr="A person sitting in front of a book shelf&#10;&#10;Description automatically generated">
            <a:extLst>
              <a:ext uri="{FF2B5EF4-FFF2-40B4-BE49-F238E27FC236}">
                <a16:creationId xmlns:a16="http://schemas.microsoft.com/office/drawing/2014/main" id="{538573A1-6FFA-1241-B5CD-C57D49E702D8}"/>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8139420" y="2215661"/>
            <a:ext cx="2858477" cy="2858477"/>
          </a:xfrm>
          <a:prstGeom prst="rect">
            <a:avLst/>
          </a:prstGeom>
        </p:spPr>
      </p:pic>
      <p:sp>
        <p:nvSpPr>
          <p:cNvPr id="7" name="TextBox 6">
            <a:extLst>
              <a:ext uri="{FF2B5EF4-FFF2-40B4-BE49-F238E27FC236}">
                <a16:creationId xmlns:a16="http://schemas.microsoft.com/office/drawing/2014/main" id="{2D082BD2-A5F9-1844-8C97-C0CE672D4490}"/>
              </a:ext>
            </a:extLst>
          </p:cNvPr>
          <p:cNvSpPr txBox="1"/>
          <p:nvPr/>
        </p:nvSpPr>
        <p:spPr>
          <a:xfrm>
            <a:off x="8977086" y="5074138"/>
            <a:ext cx="1183144" cy="338554"/>
          </a:xfrm>
          <a:prstGeom prst="rect">
            <a:avLst/>
          </a:prstGeom>
          <a:noFill/>
        </p:spPr>
        <p:txBody>
          <a:bodyPr wrap="none" rtlCol="0">
            <a:spAutoFit/>
          </a:bodyPr>
          <a:lstStyle/>
          <a:p>
            <a:pPr algn="ctr"/>
            <a:r>
              <a:rPr lang="en-US" sz="1600" dirty="0"/>
              <a:t>Larry Stern</a:t>
            </a:r>
          </a:p>
        </p:txBody>
      </p:sp>
    </p:spTree>
    <p:extLst>
      <p:ext uri="{BB962C8B-B14F-4D97-AF65-F5344CB8AC3E}">
        <p14:creationId xmlns:p14="http://schemas.microsoft.com/office/powerpoint/2010/main" val="3438472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4F197-E966-0142-935F-4E1166A05159}"/>
              </a:ext>
            </a:extLst>
          </p:cNvPr>
          <p:cNvSpPr txBox="1"/>
          <p:nvPr/>
        </p:nvSpPr>
        <p:spPr>
          <a:xfrm>
            <a:off x="2465923" y="165398"/>
            <a:ext cx="7850098" cy="646331"/>
          </a:xfrm>
          <a:prstGeom prst="rect">
            <a:avLst/>
          </a:prstGeom>
          <a:noFill/>
        </p:spPr>
        <p:txBody>
          <a:bodyPr wrap="none" rtlCol="0">
            <a:spAutoFit/>
          </a:bodyPr>
          <a:lstStyle/>
          <a:p>
            <a:r>
              <a:rPr lang="en-US" sz="3600" b="1" dirty="0"/>
              <a:t>Early Notions about Social Problems</a:t>
            </a:r>
          </a:p>
        </p:txBody>
      </p:sp>
      <p:sp>
        <p:nvSpPr>
          <p:cNvPr id="4" name="TextBox 3">
            <a:extLst>
              <a:ext uri="{FF2B5EF4-FFF2-40B4-BE49-F238E27FC236}">
                <a16:creationId xmlns:a16="http://schemas.microsoft.com/office/drawing/2014/main" id="{AE1D912C-DD9B-D54A-9F08-7F04615B5E3B}"/>
              </a:ext>
            </a:extLst>
          </p:cNvPr>
          <p:cNvSpPr txBox="1"/>
          <p:nvPr/>
        </p:nvSpPr>
        <p:spPr>
          <a:xfrm>
            <a:off x="1472701" y="1089898"/>
            <a:ext cx="9664222" cy="4678204"/>
          </a:xfrm>
          <a:prstGeom prst="rect">
            <a:avLst/>
          </a:prstGeom>
          <a:noFill/>
        </p:spPr>
        <p:txBody>
          <a:bodyPr wrap="square" rtlCol="0">
            <a:spAutoFit/>
          </a:bodyPr>
          <a:lstStyle/>
          <a:p>
            <a:r>
              <a:rPr lang="en-US" altLang="en-US" sz="2000" dirty="0"/>
              <a:t>Prior to the emergence of sociology, individual and societal problems have been variously attributed to: </a:t>
            </a:r>
          </a:p>
          <a:p>
            <a:endParaRPr lang="en-US" altLang="en-US" sz="2000" dirty="0"/>
          </a:p>
          <a:p>
            <a:r>
              <a:rPr lang="en-US" altLang="en-US" sz="2000" dirty="0"/>
              <a:t>	“Original Sin” and/or the sinfulness of a particular individual</a:t>
            </a:r>
          </a:p>
          <a:p>
            <a:endParaRPr lang="en-US" altLang="en-US" sz="2000" dirty="0"/>
          </a:p>
          <a:p>
            <a:r>
              <a:rPr lang="en-US" altLang="en-US" sz="2000" dirty="0"/>
              <a:t>	God’s will – and sometimes, </a:t>
            </a:r>
            <a:r>
              <a:rPr lang="en-US" altLang="en-US" sz="2000" dirty="0" err="1"/>
              <a:t>God’swrath</a:t>
            </a:r>
            <a:endParaRPr lang="en-US" altLang="en-US" sz="2000" dirty="0"/>
          </a:p>
          <a:p>
            <a:r>
              <a:rPr lang="en-US" altLang="en-US" sz="2000" dirty="0"/>
              <a:t> </a:t>
            </a:r>
          </a:p>
          <a:p>
            <a:r>
              <a:rPr lang="en-US" altLang="en-US" sz="2000" dirty="0"/>
              <a:t>   	malevolent spirits</a:t>
            </a:r>
          </a:p>
          <a:p>
            <a:r>
              <a:rPr lang="en-US" altLang="en-US" sz="2000" dirty="0"/>
              <a:t> </a:t>
            </a:r>
          </a:p>
          <a:p>
            <a:r>
              <a:rPr lang="en-US" altLang="en-US" sz="2000" dirty="0"/>
              <a:t>  	insanity, either moral or physical</a:t>
            </a:r>
          </a:p>
          <a:p>
            <a:endParaRPr lang="en-US" altLang="en-US" sz="2000" dirty="0"/>
          </a:p>
          <a:p>
            <a:r>
              <a:rPr lang="en-US" altLang="en-US" sz="2000" dirty="0"/>
              <a:t>  	an inferior heredity</a:t>
            </a:r>
          </a:p>
          <a:p>
            <a:r>
              <a:rPr lang="en-US" altLang="en-US" sz="2000" dirty="0"/>
              <a:t>    </a:t>
            </a:r>
          </a:p>
          <a:p>
            <a:r>
              <a:rPr lang="en-US" altLang="en-US" sz="2000" dirty="0"/>
              <a:t>  	the inevitable result of natural law </a:t>
            </a:r>
          </a:p>
          <a:p>
            <a:endParaRPr lang="en-US" dirty="0"/>
          </a:p>
        </p:txBody>
      </p:sp>
    </p:spTree>
    <p:extLst>
      <p:ext uri="{BB962C8B-B14F-4D97-AF65-F5344CB8AC3E}">
        <p14:creationId xmlns:p14="http://schemas.microsoft.com/office/powerpoint/2010/main" val="1126977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a:extLst>
              <a:ext uri="{FF2B5EF4-FFF2-40B4-BE49-F238E27FC236}">
                <a16:creationId xmlns:a16="http://schemas.microsoft.com/office/drawing/2014/main" id="{24A3FA2B-DC64-9F4C-8F05-59200C6813D0}"/>
              </a:ext>
            </a:extLst>
          </p:cNvPr>
          <p:cNvSpPr txBox="1">
            <a:spLocks noChangeArrowheads="1"/>
          </p:cNvSpPr>
          <p:nvPr/>
        </p:nvSpPr>
        <p:spPr bwMode="auto">
          <a:xfrm>
            <a:off x="2226057" y="154881"/>
            <a:ext cx="76033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solidFill>
                  <a:srgbClr val="000000"/>
                </a:solidFill>
                <a:latin typeface="Cambria" panose="02040503050406030204" pitchFamily="18" charset="0"/>
              </a:rPr>
              <a:t>Fatalistic Viewpoints </a:t>
            </a:r>
          </a:p>
          <a:p>
            <a:pPr algn="ctr"/>
            <a:endParaRPr lang="en-US" altLang="en-US" b="1" dirty="0">
              <a:solidFill>
                <a:srgbClr val="000000"/>
              </a:solidFill>
              <a:latin typeface="Cambria" panose="02040503050406030204" pitchFamily="18" charset="0"/>
            </a:endParaRPr>
          </a:p>
          <a:p>
            <a:pPr algn="ctr"/>
            <a:r>
              <a:rPr lang="en-US" altLang="en-US" b="1" dirty="0">
                <a:solidFill>
                  <a:srgbClr val="000000"/>
                </a:solidFill>
                <a:latin typeface="Cambria" panose="02040503050406030204" pitchFamily="18" charset="0"/>
              </a:rPr>
              <a:t>“Nothing </a:t>
            </a:r>
            <a:r>
              <a:rPr lang="en-US" altLang="en-US" b="1" u="sng" dirty="0">
                <a:solidFill>
                  <a:srgbClr val="000000"/>
                </a:solidFill>
                <a:latin typeface="Cambria" panose="02040503050406030204" pitchFamily="18" charset="0"/>
              </a:rPr>
              <a:t>Can </a:t>
            </a:r>
            <a:r>
              <a:rPr lang="en-US" altLang="en-US" b="1" dirty="0">
                <a:solidFill>
                  <a:srgbClr val="000000"/>
                </a:solidFill>
                <a:latin typeface="Cambria" panose="02040503050406030204" pitchFamily="18" charset="0"/>
              </a:rPr>
              <a:t>Be Done”		“Nothing </a:t>
            </a:r>
            <a:r>
              <a:rPr lang="en-US" altLang="en-US" b="1" u="sng" dirty="0">
                <a:solidFill>
                  <a:srgbClr val="000000"/>
                </a:solidFill>
                <a:latin typeface="Cambria" panose="02040503050406030204" pitchFamily="18" charset="0"/>
              </a:rPr>
              <a:t>Should</a:t>
            </a:r>
            <a:r>
              <a:rPr lang="en-US" altLang="en-US" b="1" dirty="0">
                <a:solidFill>
                  <a:srgbClr val="000000"/>
                </a:solidFill>
                <a:latin typeface="Cambria" panose="02040503050406030204" pitchFamily="18" charset="0"/>
              </a:rPr>
              <a:t> Be Done”</a:t>
            </a:r>
            <a:endParaRPr lang="en-US" altLang="en-US" b="1" dirty="0">
              <a:latin typeface="Cambria" panose="02040503050406030204" pitchFamily="18" charset="0"/>
            </a:endParaRPr>
          </a:p>
        </p:txBody>
      </p:sp>
      <p:sp>
        <p:nvSpPr>
          <p:cNvPr id="137220" name="Text Box 4">
            <a:extLst>
              <a:ext uri="{FF2B5EF4-FFF2-40B4-BE49-F238E27FC236}">
                <a16:creationId xmlns:a16="http://schemas.microsoft.com/office/drawing/2014/main" id="{1FA30BC8-AF5F-A44A-A0C5-7B01FB456AFA}"/>
              </a:ext>
            </a:extLst>
          </p:cNvPr>
          <p:cNvSpPr txBox="1">
            <a:spLocks noChangeArrowheads="1"/>
          </p:cNvSpPr>
          <p:nvPr/>
        </p:nvSpPr>
        <p:spPr bwMode="auto">
          <a:xfrm>
            <a:off x="1234791" y="2195003"/>
            <a:ext cx="993489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sz="2000" dirty="0">
                <a:latin typeface="+mn-lt"/>
              </a:rPr>
              <a:t>Fatalism refers to the belief that all events are predetermined and therefore inevitable.</a:t>
            </a:r>
          </a:p>
          <a:p>
            <a:r>
              <a:rPr lang="en-US" sz="2000" dirty="0">
                <a:latin typeface="+mn-lt"/>
              </a:rPr>
              <a:t>According to this view, unwanted social conditions cannot be prevented or controlled.</a:t>
            </a:r>
          </a:p>
          <a:p>
            <a:endParaRPr lang="en-US" altLang="en-US" sz="2000" dirty="0">
              <a:latin typeface="Cambria" panose="02040503050406030204" pitchFamily="18" charset="0"/>
            </a:endParaRPr>
          </a:p>
          <a:p>
            <a:r>
              <a:rPr lang="en-US" altLang="en-US" sz="2000" dirty="0">
                <a:latin typeface="Cambria" panose="02040503050406030204" pitchFamily="18" charset="0"/>
              </a:rPr>
              <a:t>In medieval days, it was argued that the existence and persistence of problems </a:t>
            </a:r>
          </a:p>
          <a:p>
            <a:r>
              <a:rPr lang="en-US" altLang="en-US" sz="2000" dirty="0">
                <a:latin typeface="Cambria" panose="02040503050406030204" pitchFamily="18" charset="0"/>
              </a:rPr>
              <a:t>is God’s will; that these are God-given conditions of man.</a:t>
            </a:r>
          </a:p>
          <a:p>
            <a:endParaRPr lang="en-US" altLang="en-US" sz="2000" dirty="0">
              <a:latin typeface="Cambria" panose="02040503050406030204" pitchFamily="18" charset="0"/>
            </a:endParaRPr>
          </a:p>
          <a:p>
            <a:r>
              <a:rPr lang="en-US" altLang="en-US" sz="2000" dirty="0">
                <a:latin typeface="Cambria" panose="02040503050406030204" pitchFamily="18" charset="0"/>
              </a:rPr>
              <a:t>By the 19</a:t>
            </a:r>
            <a:r>
              <a:rPr lang="en-US" altLang="en-US" sz="2000" baseline="30000" dirty="0">
                <a:latin typeface="Cambria" panose="02040503050406030204" pitchFamily="18" charset="0"/>
              </a:rPr>
              <a:t>th</a:t>
            </a:r>
            <a:r>
              <a:rPr lang="en-US" altLang="en-US" sz="2000" dirty="0">
                <a:latin typeface="Cambria" panose="02040503050406030204" pitchFamily="18" charset="0"/>
              </a:rPr>
              <a:t> century, some evangelism religious leaders, such as Dwight L. Moody, rejected </a:t>
            </a:r>
          </a:p>
          <a:p>
            <a:r>
              <a:rPr lang="en-US" altLang="en-US" sz="2000" dirty="0">
                <a:latin typeface="Cambria" panose="02040503050406030204" pitchFamily="18" charset="0"/>
              </a:rPr>
              <a:t>the notion that such things as poverty were God’s will and that, instead, turning to God </a:t>
            </a:r>
          </a:p>
          <a:p>
            <a:r>
              <a:rPr lang="en-US" altLang="en-US" sz="2000" dirty="0">
                <a:latin typeface="Cambria" panose="02040503050406030204" pitchFamily="18" charset="0"/>
              </a:rPr>
              <a:t>would lead to social reform.</a:t>
            </a:r>
          </a:p>
        </p:txBody>
      </p:sp>
    </p:spTree>
    <p:extLst>
      <p:ext uri="{BB962C8B-B14F-4D97-AF65-F5344CB8AC3E}">
        <p14:creationId xmlns:p14="http://schemas.microsoft.com/office/powerpoint/2010/main" val="830346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3">
            <a:extLst>
              <a:ext uri="{FF2B5EF4-FFF2-40B4-BE49-F238E27FC236}">
                <a16:creationId xmlns:a16="http://schemas.microsoft.com/office/drawing/2014/main" id="{045DE994-3CAF-534B-A10A-259CBCA2497F}"/>
              </a:ext>
            </a:extLst>
          </p:cNvPr>
          <p:cNvSpPr txBox="1">
            <a:spLocks noChangeArrowheads="1"/>
          </p:cNvSpPr>
          <p:nvPr/>
        </p:nvSpPr>
        <p:spPr bwMode="auto">
          <a:xfrm>
            <a:off x="9393114" y="5111261"/>
            <a:ext cx="1714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600" dirty="0">
                <a:latin typeface="Cambria" panose="02040503050406030204" pitchFamily="18" charset="0"/>
              </a:rPr>
              <a:t>Dwight L. Moody</a:t>
            </a:r>
          </a:p>
          <a:p>
            <a:pPr algn="ctr"/>
            <a:r>
              <a:rPr lang="en-US" altLang="en-US" sz="1600" dirty="0">
                <a:latin typeface="Cambria" panose="02040503050406030204" pitchFamily="18" charset="0"/>
              </a:rPr>
              <a:t>1837-1899</a:t>
            </a:r>
            <a:endParaRPr lang="en-US" altLang="en-US" dirty="0">
              <a:latin typeface="Cambria" panose="02040503050406030204" pitchFamily="18" charset="0"/>
            </a:endParaRPr>
          </a:p>
        </p:txBody>
      </p:sp>
      <p:sp>
        <p:nvSpPr>
          <p:cNvPr id="106501" name="Text Box 5">
            <a:extLst>
              <a:ext uri="{FF2B5EF4-FFF2-40B4-BE49-F238E27FC236}">
                <a16:creationId xmlns:a16="http://schemas.microsoft.com/office/drawing/2014/main" id="{45EB8C83-E2A4-4F40-9579-C5858EAD48CC}"/>
              </a:ext>
            </a:extLst>
          </p:cNvPr>
          <p:cNvSpPr txBox="1">
            <a:spLocks noChangeArrowheads="1"/>
          </p:cNvSpPr>
          <p:nvPr/>
        </p:nvSpPr>
        <p:spPr bwMode="auto">
          <a:xfrm>
            <a:off x="1459474" y="132859"/>
            <a:ext cx="92730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latin typeface="+mn-lt"/>
              </a:rPr>
              <a:t>Religious Perspectives</a:t>
            </a:r>
          </a:p>
          <a:p>
            <a:pPr algn="ctr"/>
            <a:r>
              <a:rPr lang="en-US" altLang="en-US" sz="3600" b="1" dirty="0">
                <a:latin typeface="+mn-lt"/>
              </a:rPr>
              <a:t>Dwight L. Moody and American Evangelism</a:t>
            </a:r>
          </a:p>
        </p:txBody>
      </p:sp>
      <p:sp>
        <p:nvSpPr>
          <p:cNvPr id="106502" name="Text Box 6">
            <a:extLst>
              <a:ext uri="{FF2B5EF4-FFF2-40B4-BE49-F238E27FC236}">
                <a16:creationId xmlns:a16="http://schemas.microsoft.com/office/drawing/2014/main" id="{5CC3CAA1-3E5F-A14A-8805-4DCD457B39FB}"/>
              </a:ext>
            </a:extLst>
          </p:cNvPr>
          <p:cNvSpPr txBox="1">
            <a:spLocks noChangeArrowheads="1"/>
          </p:cNvSpPr>
          <p:nvPr/>
        </p:nvSpPr>
        <p:spPr bwMode="auto">
          <a:xfrm>
            <a:off x="891194" y="1360215"/>
            <a:ext cx="788377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sz="2000" dirty="0">
                <a:latin typeface="+mn-lt"/>
              </a:rPr>
              <a:t>Moody believed that poverty was caused by personal sin.  Therefore, </a:t>
            </a:r>
          </a:p>
          <a:p>
            <a:r>
              <a:rPr lang="en-US" sz="2000" dirty="0">
                <a:latin typeface="+mn-lt"/>
              </a:rPr>
              <a:t>a laborer’s only rescue from deprivation was Christian conversion which </a:t>
            </a:r>
            <a:r>
              <a:rPr lang="en-US" altLang="en-US" sz="2000" dirty="0">
                <a:latin typeface="Cambria" panose="02040503050406030204" pitchFamily="18" charset="0"/>
              </a:rPr>
              <a:t>inevitably led to personal responsibility and moral uplift, qualities that many at the time believed that the poor most often lacked. </a:t>
            </a:r>
          </a:p>
          <a:p>
            <a:endParaRPr lang="en-US" altLang="en-US" sz="2000" dirty="0">
              <a:latin typeface="Cambria" panose="02040503050406030204" pitchFamily="18" charset="0"/>
            </a:endParaRPr>
          </a:p>
          <a:p>
            <a:r>
              <a:rPr lang="en-US" sz="2000" dirty="0">
                <a:latin typeface="Cambria" panose="02040503050406030204" pitchFamily="18" charset="0"/>
              </a:rPr>
              <a:t>It was Moody’s belief that Christian conversion would make lazy, poor </a:t>
            </a:r>
          </a:p>
          <a:p>
            <a:r>
              <a:rPr lang="en-US" sz="2000" dirty="0">
                <a:latin typeface="Cambria" panose="02040503050406030204" pitchFamily="18" charset="0"/>
              </a:rPr>
              <a:t>men into energetic and hard-working persons who become prosperous.</a:t>
            </a:r>
          </a:p>
          <a:p>
            <a:r>
              <a:rPr lang="en-US" sz="2000" b="1" dirty="0">
                <a:latin typeface="Cambria" panose="02040503050406030204" pitchFamily="18" charset="0"/>
              </a:rPr>
              <a:t> </a:t>
            </a:r>
            <a:endParaRPr lang="en-US" sz="2000" dirty="0">
              <a:latin typeface="Cambria" panose="02040503050406030204" pitchFamily="18" charset="0"/>
            </a:endParaRPr>
          </a:p>
          <a:p>
            <a:r>
              <a:rPr lang="en-US" altLang="en-US" sz="2000" dirty="0">
                <a:latin typeface="Cambria" panose="02040503050406030204" pitchFamily="18" charset="0"/>
              </a:rPr>
              <a:t>Once wanderers came “home” and the poor acquired the sense of </a:t>
            </a:r>
          </a:p>
          <a:p>
            <a:r>
              <a:rPr lang="en-US" altLang="en-US" sz="2000" dirty="0">
                <a:latin typeface="Cambria" panose="02040503050406030204" pitchFamily="18" charset="0"/>
              </a:rPr>
              <a:t>responsibility found in strong Christian families, poverty would cease.</a:t>
            </a:r>
          </a:p>
          <a:p>
            <a:r>
              <a:rPr lang="en-US" altLang="en-US" sz="2000" dirty="0">
                <a:latin typeface="Cambria" panose="02040503050406030204" pitchFamily="18" charset="0"/>
              </a:rPr>
              <a:t>Individual conversions, Moody believed, would eventually bring social reform.</a:t>
            </a:r>
          </a:p>
        </p:txBody>
      </p:sp>
      <p:pic>
        <p:nvPicPr>
          <p:cNvPr id="2" name="Picture 1">
            <a:extLst>
              <a:ext uri="{FF2B5EF4-FFF2-40B4-BE49-F238E27FC236}">
                <a16:creationId xmlns:a16="http://schemas.microsoft.com/office/drawing/2014/main" id="{B97811E7-8BF8-3E4B-9F11-7D98C476FE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2870" y="1805802"/>
            <a:ext cx="2595697" cy="3305459"/>
          </a:xfrm>
          <a:prstGeom prst="rect">
            <a:avLst/>
          </a:prstGeom>
        </p:spPr>
      </p:pic>
    </p:spTree>
    <p:extLst>
      <p:ext uri="{BB962C8B-B14F-4D97-AF65-F5344CB8AC3E}">
        <p14:creationId xmlns:p14="http://schemas.microsoft.com/office/powerpoint/2010/main" val="695282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Text Box 5">
            <a:extLst>
              <a:ext uri="{FF2B5EF4-FFF2-40B4-BE49-F238E27FC236}">
                <a16:creationId xmlns:a16="http://schemas.microsoft.com/office/drawing/2014/main" id="{45EB8C83-E2A4-4F40-9579-C5858EAD48CC}"/>
              </a:ext>
            </a:extLst>
          </p:cNvPr>
          <p:cNvSpPr txBox="1">
            <a:spLocks noChangeArrowheads="1"/>
          </p:cNvSpPr>
          <p:nvPr/>
        </p:nvSpPr>
        <p:spPr bwMode="auto">
          <a:xfrm>
            <a:off x="2986206" y="132859"/>
            <a:ext cx="6219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latin typeface="+mn-lt"/>
              </a:rPr>
              <a:t>Religious Perspectives</a:t>
            </a:r>
          </a:p>
          <a:p>
            <a:pPr algn="ctr"/>
            <a:r>
              <a:rPr lang="en-US" altLang="en-US" sz="3600" b="1" dirty="0">
                <a:latin typeface="+mn-lt"/>
              </a:rPr>
              <a:t>The Social Gospel Movement</a:t>
            </a:r>
          </a:p>
        </p:txBody>
      </p:sp>
      <p:sp>
        <p:nvSpPr>
          <p:cNvPr id="106502" name="Text Box 6">
            <a:extLst>
              <a:ext uri="{FF2B5EF4-FFF2-40B4-BE49-F238E27FC236}">
                <a16:creationId xmlns:a16="http://schemas.microsoft.com/office/drawing/2014/main" id="{5CC3CAA1-3E5F-A14A-8805-4DCD457B39FB}"/>
              </a:ext>
            </a:extLst>
          </p:cNvPr>
          <p:cNvSpPr txBox="1">
            <a:spLocks noChangeArrowheads="1"/>
          </p:cNvSpPr>
          <p:nvPr/>
        </p:nvSpPr>
        <p:spPr bwMode="auto">
          <a:xfrm>
            <a:off x="932927" y="1483379"/>
            <a:ext cx="788377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Cambria" panose="02040503050406030204" pitchFamily="18" charset="0"/>
              </a:rPr>
              <a:t>Although the cause and cure for such social ills as poverty were </a:t>
            </a:r>
          </a:p>
          <a:p>
            <a:r>
              <a:rPr lang="en-US" altLang="en-US" sz="2000" dirty="0">
                <a:latin typeface="Cambria" panose="02040503050406030204" pitchFamily="18" charset="0"/>
              </a:rPr>
              <a:t>seen as being related directly to the initiative of the individual, many Christian workers rejected Moody’s belief that </a:t>
            </a:r>
            <a:r>
              <a:rPr lang="en-US" altLang="en-US" sz="2000" i="1" dirty="0">
                <a:latin typeface="Cambria" panose="02040503050406030204" pitchFamily="18" charset="0"/>
              </a:rPr>
              <a:t>“one should not carry</a:t>
            </a:r>
          </a:p>
          <a:p>
            <a:r>
              <a:rPr lang="en-US" altLang="en-US" sz="2000" i="1" dirty="0">
                <a:latin typeface="Cambria" panose="02040503050406030204" pitchFamily="18" charset="0"/>
              </a:rPr>
              <a:t>a loaf of bread in one hand and a Bible in the other lest someone think only of the bread and ignore the word.” </a:t>
            </a:r>
            <a:r>
              <a:rPr lang="en-US" altLang="en-US" sz="2000" dirty="0">
                <a:latin typeface="Cambria" panose="02040503050406030204" pitchFamily="18" charset="0"/>
              </a:rPr>
              <a:t>Instead, they proposed to uplift the sinner </a:t>
            </a:r>
            <a:r>
              <a:rPr lang="en-US" altLang="en-US" sz="2000" i="1" dirty="0">
                <a:latin typeface="Cambria" panose="02040503050406030204" pitchFamily="18" charset="0"/>
              </a:rPr>
              <a:t>and</a:t>
            </a:r>
            <a:r>
              <a:rPr lang="en-US" altLang="en-US" sz="2000" dirty="0">
                <a:latin typeface="Cambria" panose="02040503050406030204" pitchFamily="18" charset="0"/>
              </a:rPr>
              <a:t> save his soul. </a:t>
            </a:r>
          </a:p>
          <a:p>
            <a:endParaRPr lang="en-US" altLang="en-US" sz="2000" i="1" dirty="0">
              <a:latin typeface="+mn-lt"/>
            </a:endParaRPr>
          </a:p>
          <a:p>
            <a:r>
              <a:rPr lang="en-US" altLang="en-US" sz="2000" dirty="0">
                <a:latin typeface="Cambria" panose="02040503050406030204" pitchFamily="18" charset="0"/>
              </a:rPr>
              <a:t>The Social Gospel Movement sought to make the Christian churches even more responsive to social problems, such as poverty and prostitution. Leaders of the movement – Washington Gladden and Walter Rauschenbusch – argued that Jesus’ message was as much about social reform as about individual approaches to salvation.</a:t>
            </a:r>
          </a:p>
          <a:p>
            <a:r>
              <a:rPr lang="en-US" altLang="en-US" sz="2000" dirty="0">
                <a:latin typeface="Cambria" panose="02040503050406030204" pitchFamily="18" charset="0"/>
              </a:rPr>
              <a:t>This record of Christian social service, in an era when social reform was not popular, was as impressive as that of almost any other group in the country.</a:t>
            </a:r>
          </a:p>
        </p:txBody>
      </p:sp>
      <p:pic>
        <p:nvPicPr>
          <p:cNvPr id="6" name="Picture 4">
            <a:extLst>
              <a:ext uri="{FF2B5EF4-FFF2-40B4-BE49-F238E27FC236}">
                <a16:creationId xmlns:a16="http://schemas.microsoft.com/office/drawing/2014/main" id="{578ABA66-4367-F643-84D4-C3452F46294A}"/>
              </a:ext>
            </a:extLst>
          </p:cNvPr>
          <p:cNvPicPr>
            <a:picLocks noChangeAspect="1" noChangeArrowheads="1"/>
          </p:cNvPicPr>
          <p:nvPr/>
        </p:nvPicPr>
        <p:blipFill>
          <a:blip r:embed="rId3">
            <a:lum bright="-6000" contrast="4000"/>
            <a:extLst>
              <a:ext uri="{28A0092B-C50C-407E-A947-70E740481C1C}">
                <a14:useLocalDpi xmlns:a14="http://schemas.microsoft.com/office/drawing/2010/main"/>
              </a:ext>
            </a:extLst>
          </a:blip>
          <a:srcRect/>
          <a:stretch>
            <a:fillRect/>
          </a:stretch>
        </p:blipFill>
        <p:spPr bwMode="auto">
          <a:xfrm>
            <a:off x="9300246" y="1333188"/>
            <a:ext cx="1475590" cy="19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6462685-91A9-9C4A-875F-61EF72A73BCB}"/>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412249" y="3837870"/>
            <a:ext cx="1363587" cy="1981462"/>
          </a:xfrm>
          <a:prstGeom prst="rect">
            <a:avLst/>
          </a:prstGeom>
        </p:spPr>
      </p:pic>
      <p:sp>
        <p:nvSpPr>
          <p:cNvPr id="4" name="TextBox 3">
            <a:extLst>
              <a:ext uri="{FF2B5EF4-FFF2-40B4-BE49-F238E27FC236}">
                <a16:creationId xmlns:a16="http://schemas.microsoft.com/office/drawing/2014/main" id="{E12D4C82-E681-E745-B4B9-ABD900C66B30}"/>
              </a:ext>
            </a:extLst>
          </p:cNvPr>
          <p:cNvSpPr txBox="1"/>
          <p:nvPr/>
        </p:nvSpPr>
        <p:spPr>
          <a:xfrm>
            <a:off x="9196412" y="3314650"/>
            <a:ext cx="1773370" cy="523220"/>
          </a:xfrm>
          <a:prstGeom prst="rect">
            <a:avLst/>
          </a:prstGeom>
          <a:noFill/>
        </p:spPr>
        <p:txBody>
          <a:bodyPr wrap="none" rtlCol="0">
            <a:spAutoFit/>
          </a:bodyPr>
          <a:lstStyle/>
          <a:p>
            <a:pPr algn="ctr"/>
            <a:r>
              <a:rPr lang="en-US" altLang="en-US" sz="1400" dirty="0"/>
              <a:t>Washington Gladden</a:t>
            </a:r>
          </a:p>
          <a:p>
            <a:pPr algn="ctr"/>
            <a:r>
              <a:rPr lang="en-US" altLang="en-US" sz="1400" dirty="0"/>
              <a:t>1836 - 1918</a:t>
            </a:r>
          </a:p>
        </p:txBody>
      </p:sp>
      <p:sp>
        <p:nvSpPr>
          <p:cNvPr id="5" name="TextBox 4">
            <a:extLst>
              <a:ext uri="{FF2B5EF4-FFF2-40B4-BE49-F238E27FC236}">
                <a16:creationId xmlns:a16="http://schemas.microsoft.com/office/drawing/2014/main" id="{DA9BFA46-B76E-9F4D-99F9-0BF3B02A8602}"/>
              </a:ext>
            </a:extLst>
          </p:cNvPr>
          <p:cNvSpPr txBox="1"/>
          <p:nvPr/>
        </p:nvSpPr>
        <p:spPr>
          <a:xfrm>
            <a:off x="9127110" y="5819332"/>
            <a:ext cx="1933863" cy="523220"/>
          </a:xfrm>
          <a:prstGeom prst="rect">
            <a:avLst/>
          </a:prstGeom>
          <a:noFill/>
        </p:spPr>
        <p:txBody>
          <a:bodyPr wrap="none" rtlCol="0">
            <a:spAutoFit/>
          </a:bodyPr>
          <a:lstStyle/>
          <a:p>
            <a:pPr algn="ctr"/>
            <a:r>
              <a:rPr lang="en-US" altLang="en-US" sz="1400" dirty="0"/>
              <a:t>Walter Rauschenbusch</a:t>
            </a:r>
          </a:p>
          <a:p>
            <a:pPr algn="ctr"/>
            <a:r>
              <a:rPr lang="en-US" altLang="en-US" sz="1400" dirty="0"/>
              <a:t>1861 - 1918</a:t>
            </a:r>
          </a:p>
        </p:txBody>
      </p:sp>
    </p:spTree>
    <p:extLst>
      <p:ext uri="{BB962C8B-B14F-4D97-AF65-F5344CB8AC3E}">
        <p14:creationId xmlns:p14="http://schemas.microsoft.com/office/powerpoint/2010/main" val="1442405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Text Box 5">
            <a:extLst>
              <a:ext uri="{FF2B5EF4-FFF2-40B4-BE49-F238E27FC236}">
                <a16:creationId xmlns:a16="http://schemas.microsoft.com/office/drawing/2014/main" id="{45EB8C83-E2A4-4F40-9579-C5858EAD48CC}"/>
              </a:ext>
            </a:extLst>
          </p:cNvPr>
          <p:cNvSpPr txBox="1">
            <a:spLocks noChangeArrowheads="1"/>
          </p:cNvSpPr>
          <p:nvPr/>
        </p:nvSpPr>
        <p:spPr bwMode="auto">
          <a:xfrm>
            <a:off x="2986206" y="132859"/>
            <a:ext cx="6219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600" b="1" dirty="0">
                <a:latin typeface="+mn-lt"/>
              </a:rPr>
              <a:t>The Social Gospel Movement</a:t>
            </a:r>
          </a:p>
        </p:txBody>
      </p:sp>
      <p:sp>
        <p:nvSpPr>
          <p:cNvPr id="106502" name="Text Box 6">
            <a:extLst>
              <a:ext uri="{FF2B5EF4-FFF2-40B4-BE49-F238E27FC236}">
                <a16:creationId xmlns:a16="http://schemas.microsoft.com/office/drawing/2014/main" id="{5CC3CAA1-3E5F-A14A-8805-4DCD457B39FB}"/>
              </a:ext>
            </a:extLst>
          </p:cNvPr>
          <p:cNvSpPr txBox="1">
            <a:spLocks noChangeArrowheads="1"/>
          </p:cNvSpPr>
          <p:nvPr/>
        </p:nvSpPr>
        <p:spPr bwMode="auto">
          <a:xfrm>
            <a:off x="914640" y="1114030"/>
            <a:ext cx="788377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solidFill>
                  <a:srgbClr val="000000"/>
                </a:solidFill>
                <a:latin typeface="Cambria" panose="02040503050406030204" pitchFamily="18" charset="0"/>
              </a:rPr>
              <a:t>Christians in the Social Gospel movement emphasized the immanence of God’s Kingdom on earth and the responsibility of a Christian society to bring it about; t</a:t>
            </a:r>
            <a:r>
              <a:rPr lang="en-US" sz="2000" dirty="0">
                <a:latin typeface="+mn-lt"/>
                <a:ea typeface="ＭＳ 明朝"/>
                <a:cs typeface="Times New Roman"/>
              </a:rPr>
              <a:t>hey believed that the Second Coming could not occur until humankind rid itself of social evils . They needed to create the Kingdom of Heaven on earth.</a:t>
            </a:r>
          </a:p>
          <a:p>
            <a:endParaRPr lang="en-US" sz="2000" dirty="0">
              <a:latin typeface="+mn-lt"/>
              <a:ea typeface="ＭＳ 明朝"/>
              <a:cs typeface="Times New Roman"/>
            </a:endParaRPr>
          </a:p>
          <a:p>
            <a:r>
              <a:rPr lang="en-US" sz="2000" dirty="0">
                <a:latin typeface="Cambria" panose="02040503050406030204" pitchFamily="18" charset="0"/>
                <a:cs typeface="Times New Roman"/>
              </a:rPr>
              <a:t>Many had in common their pursuit of social justice and a mission to apply the teachings of Jesus as recorded in the New Testament, </a:t>
            </a:r>
          </a:p>
          <a:p>
            <a:r>
              <a:rPr lang="en-US" sz="2000" dirty="0">
                <a:latin typeface="Cambria" panose="02040503050406030204" pitchFamily="18" charset="0"/>
                <a:cs typeface="Times New Roman"/>
              </a:rPr>
              <a:t>especially in his “Sermon on the Mount.”</a:t>
            </a:r>
          </a:p>
          <a:p>
            <a:endParaRPr lang="en-US" sz="2000" dirty="0">
              <a:latin typeface="Cambria" panose="02040503050406030204" pitchFamily="18" charset="0"/>
              <a:cs typeface="Times New Roman"/>
            </a:endParaRPr>
          </a:p>
          <a:p>
            <a:r>
              <a:rPr lang="en-US" sz="2000" dirty="0">
                <a:solidFill>
                  <a:srgbClr val="000000"/>
                </a:solidFill>
                <a:latin typeface="Cambria" panose="02040503050406030204" pitchFamily="18" charset="0"/>
                <a:ea typeface="Times New Roman"/>
                <a:cs typeface="Times New Roman"/>
              </a:rPr>
              <a:t>They applied Christian ethics to social problems, focusing generally on issues of social justice, and most particularly upon inequality and the</a:t>
            </a:r>
          </a:p>
          <a:p>
            <a:r>
              <a:rPr lang="en-US" sz="2000" dirty="0">
                <a:solidFill>
                  <a:srgbClr val="000000"/>
                </a:solidFill>
                <a:latin typeface="Cambria" panose="02040503050406030204" pitchFamily="18" charset="0"/>
                <a:ea typeface="Times New Roman"/>
                <a:cs typeface="Times New Roman"/>
              </a:rPr>
              <a:t>pathological consequences of poverty, such as:</a:t>
            </a:r>
          </a:p>
          <a:p>
            <a:endParaRPr lang="en-US" sz="2000" dirty="0">
              <a:solidFill>
                <a:srgbClr val="000000"/>
              </a:solidFill>
              <a:latin typeface="Cambria" panose="02040503050406030204" pitchFamily="18" charset="0"/>
              <a:ea typeface="Times New Roman"/>
              <a:cs typeface="Times New Roman"/>
            </a:endParaRPr>
          </a:p>
          <a:p>
            <a:r>
              <a:rPr lang="en-US" sz="2000" dirty="0">
                <a:solidFill>
                  <a:srgbClr val="000000"/>
                </a:solidFill>
                <a:latin typeface="Cambria" panose="02040503050406030204" pitchFamily="18" charset="0"/>
                <a:ea typeface="Times New Roman"/>
                <a:cs typeface="Times New Roman"/>
              </a:rPr>
              <a:t>	unsanitary living conditions in the slums, poor working 	conditions in the factories, child labor, poor schools, </a:t>
            </a:r>
          </a:p>
          <a:p>
            <a:r>
              <a:rPr lang="en-US" sz="2000" dirty="0">
                <a:solidFill>
                  <a:srgbClr val="000000"/>
                </a:solidFill>
                <a:latin typeface="Cambria" panose="02040503050406030204" pitchFamily="18" charset="0"/>
                <a:ea typeface="Times New Roman"/>
                <a:cs typeface="Times New Roman"/>
              </a:rPr>
              <a:t>	alcoholism, prostitution, and crime,  racial and ethnic tensions. </a:t>
            </a:r>
            <a:endParaRPr lang="en-US" sz="2000" dirty="0">
              <a:latin typeface="+mn-lt"/>
              <a:ea typeface="ＭＳ 明朝"/>
              <a:cs typeface="Times New Roman"/>
            </a:endParaRPr>
          </a:p>
        </p:txBody>
      </p:sp>
      <p:pic>
        <p:nvPicPr>
          <p:cNvPr id="6" name="Picture 4">
            <a:extLst>
              <a:ext uri="{FF2B5EF4-FFF2-40B4-BE49-F238E27FC236}">
                <a16:creationId xmlns:a16="http://schemas.microsoft.com/office/drawing/2014/main" id="{578ABA66-4367-F643-84D4-C3452F46294A}"/>
              </a:ext>
            </a:extLst>
          </p:cNvPr>
          <p:cNvPicPr>
            <a:picLocks noChangeAspect="1" noChangeArrowheads="1"/>
          </p:cNvPicPr>
          <p:nvPr/>
        </p:nvPicPr>
        <p:blipFill>
          <a:blip r:embed="rId3">
            <a:lum bright="-6000" contrast="4000"/>
            <a:extLst>
              <a:ext uri="{28A0092B-C50C-407E-A947-70E740481C1C}">
                <a14:useLocalDpi xmlns:a14="http://schemas.microsoft.com/office/drawing/2010/main"/>
              </a:ext>
            </a:extLst>
          </a:blip>
          <a:srcRect/>
          <a:stretch>
            <a:fillRect/>
          </a:stretch>
        </p:blipFill>
        <p:spPr bwMode="auto">
          <a:xfrm>
            <a:off x="9058472" y="1039841"/>
            <a:ext cx="1669537" cy="22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6462685-91A9-9C4A-875F-61EF72A73BCB}"/>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300245" y="3837870"/>
            <a:ext cx="1450315" cy="2107488"/>
          </a:xfrm>
          <a:prstGeom prst="rect">
            <a:avLst/>
          </a:prstGeom>
        </p:spPr>
      </p:pic>
      <p:sp>
        <p:nvSpPr>
          <p:cNvPr id="4" name="TextBox 3">
            <a:extLst>
              <a:ext uri="{FF2B5EF4-FFF2-40B4-BE49-F238E27FC236}">
                <a16:creationId xmlns:a16="http://schemas.microsoft.com/office/drawing/2014/main" id="{E12D4C82-E681-E745-B4B9-ABD900C66B30}"/>
              </a:ext>
            </a:extLst>
          </p:cNvPr>
          <p:cNvSpPr txBox="1"/>
          <p:nvPr/>
        </p:nvSpPr>
        <p:spPr>
          <a:xfrm>
            <a:off x="9058472" y="3314650"/>
            <a:ext cx="1773370" cy="523220"/>
          </a:xfrm>
          <a:prstGeom prst="rect">
            <a:avLst/>
          </a:prstGeom>
          <a:noFill/>
        </p:spPr>
        <p:txBody>
          <a:bodyPr wrap="none" rtlCol="0">
            <a:spAutoFit/>
          </a:bodyPr>
          <a:lstStyle/>
          <a:p>
            <a:pPr algn="ctr"/>
            <a:r>
              <a:rPr lang="en-US" altLang="en-US" sz="1400" dirty="0"/>
              <a:t>Washington Gladden</a:t>
            </a:r>
          </a:p>
          <a:p>
            <a:pPr algn="ctr"/>
            <a:r>
              <a:rPr lang="en-US" altLang="en-US" sz="1400" dirty="0"/>
              <a:t>1836 - 1918</a:t>
            </a:r>
          </a:p>
        </p:txBody>
      </p:sp>
      <p:sp>
        <p:nvSpPr>
          <p:cNvPr id="5" name="TextBox 4">
            <a:extLst>
              <a:ext uri="{FF2B5EF4-FFF2-40B4-BE49-F238E27FC236}">
                <a16:creationId xmlns:a16="http://schemas.microsoft.com/office/drawing/2014/main" id="{DA9BFA46-B76E-9F4D-99F9-0BF3B02A8602}"/>
              </a:ext>
            </a:extLst>
          </p:cNvPr>
          <p:cNvSpPr txBox="1"/>
          <p:nvPr/>
        </p:nvSpPr>
        <p:spPr>
          <a:xfrm>
            <a:off x="9058472" y="5945358"/>
            <a:ext cx="1933863" cy="523220"/>
          </a:xfrm>
          <a:prstGeom prst="rect">
            <a:avLst/>
          </a:prstGeom>
          <a:noFill/>
        </p:spPr>
        <p:txBody>
          <a:bodyPr wrap="none" rtlCol="0">
            <a:spAutoFit/>
          </a:bodyPr>
          <a:lstStyle/>
          <a:p>
            <a:pPr algn="ctr"/>
            <a:r>
              <a:rPr lang="en-US" altLang="en-US" sz="1400" dirty="0"/>
              <a:t>Walter Rauschenbusch</a:t>
            </a:r>
          </a:p>
          <a:p>
            <a:pPr algn="ctr"/>
            <a:r>
              <a:rPr lang="en-US" altLang="en-US" sz="1400" dirty="0"/>
              <a:t>1861 - 1918</a:t>
            </a:r>
          </a:p>
        </p:txBody>
      </p:sp>
    </p:spTree>
    <p:extLst>
      <p:ext uri="{BB962C8B-B14F-4D97-AF65-F5344CB8AC3E}">
        <p14:creationId xmlns:p14="http://schemas.microsoft.com/office/powerpoint/2010/main" val="3858202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a:extLst>
              <a:ext uri="{FF2B5EF4-FFF2-40B4-BE49-F238E27FC236}">
                <a16:creationId xmlns:a16="http://schemas.microsoft.com/office/drawing/2014/main" id="{5659358B-42B1-CC43-BA7F-109FBE47A218}"/>
              </a:ext>
            </a:extLst>
          </p:cNvPr>
          <p:cNvSpPr txBox="1">
            <a:spLocks noChangeArrowheads="1"/>
          </p:cNvSpPr>
          <p:nvPr/>
        </p:nvSpPr>
        <p:spPr bwMode="auto">
          <a:xfrm>
            <a:off x="9356417" y="4829908"/>
            <a:ext cx="1518301" cy="523220"/>
          </a:xfrm>
          <a:prstGeom prst="rect">
            <a:avLst/>
          </a:prstGeom>
          <a:noFill/>
          <a:ln w="9525">
            <a:noFill/>
            <a:miter lim="800000"/>
            <a:headEnd/>
            <a:tailEnd/>
          </a:ln>
          <a:effectLst/>
        </p:spPr>
        <p:txBody>
          <a:bodyPr wrap="none">
            <a:spAutoFit/>
          </a:bodyPr>
          <a:lstStyle/>
          <a:p>
            <a:pPr algn="ctr"/>
            <a:r>
              <a:rPr lang="en-US" sz="1400" dirty="0"/>
              <a:t>Larry Stern</a:t>
            </a:r>
          </a:p>
          <a:p>
            <a:pPr algn="ctr"/>
            <a:r>
              <a:rPr lang="en-US" sz="1400" dirty="0"/>
              <a:t>(Remember me?)</a:t>
            </a:r>
          </a:p>
        </p:txBody>
      </p:sp>
      <p:sp>
        <p:nvSpPr>
          <p:cNvPr id="2052" name="Text Box 4">
            <a:extLst>
              <a:ext uri="{FF2B5EF4-FFF2-40B4-BE49-F238E27FC236}">
                <a16:creationId xmlns:a16="http://schemas.microsoft.com/office/drawing/2014/main" id="{3E8B99C7-05D1-B147-A5AF-9E9CD16F5F5F}"/>
              </a:ext>
            </a:extLst>
          </p:cNvPr>
          <p:cNvSpPr txBox="1">
            <a:spLocks noChangeArrowheads="1"/>
          </p:cNvSpPr>
          <p:nvPr/>
        </p:nvSpPr>
        <p:spPr bwMode="auto">
          <a:xfrm>
            <a:off x="977939" y="917912"/>
            <a:ext cx="7719549" cy="5632311"/>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eaLnBrk="0" fontAlgn="base" hangingPunct="0">
              <a:spcBef>
                <a:spcPct val="0"/>
              </a:spcBef>
              <a:spcAft>
                <a:spcPct val="0"/>
              </a:spcAft>
              <a:defRPr/>
            </a:pPr>
            <a:r>
              <a:rPr lang="en-US" altLang="en-US" sz="2000" dirty="0">
                <a:latin typeface="+mn-lt"/>
              </a:rPr>
              <a:t>The reason that every simple solution is wrong, of course, is because </a:t>
            </a:r>
          </a:p>
          <a:p>
            <a:pPr lvl="0" eaLnBrk="0" fontAlgn="base" hangingPunct="0">
              <a:spcBef>
                <a:spcPct val="0"/>
              </a:spcBef>
              <a:spcAft>
                <a:spcPct val="0"/>
              </a:spcAft>
              <a:defRPr/>
            </a:pPr>
            <a:r>
              <a:rPr lang="en-US" altLang="en-US" sz="2000" dirty="0">
                <a:latin typeface="+mn-lt"/>
              </a:rPr>
              <a:t>the many problems that plague our social world are incredibly </a:t>
            </a:r>
          </a:p>
          <a:p>
            <a:pPr lvl="0" eaLnBrk="0" fontAlgn="base" hangingPunct="0">
              <a:spcBef>
                <a:spcPct val="0"/>
              </a:spcBef>
              <a:spcAft>
                <a:spcPct val="0"/>
              </a:spcAft>
              <a:defRPr/>
            </a:pPr>
            <a:r>
              <a:rPr lang="en-US" altLang="en-US" sz="2000" dirty="0">
                <a:latin typeface="+mn-lt"/>
              </a:rPr>
              <a:t>complicated. Social living – and life in general – is so complex that </a:t>
            </a:r>
          </a:p>
          <a:p>
            <a:pPr lvl="0" eaLnBrk="0" fontAlgn="base" hangingPunct="0">
              <a:spcBef>
                <a:spcPct val="0"/>
              </a:spcBef>
              <a:spcAft>
                <a:spcPct val="0"/>
              </a:spcAft>
              <a:defRPr/>
            </a:pPr>
            <a:r>
              <a:rPr lang="en-US" altLang="en-US" sz="2000" dirty="0">
                <a:latin typeface="+mn-lt"/>
              </a:rPr>
              <a:t>it defies easy answers. If this was not the case, we would have solved</a:t>
            </a:r>
          </a:p>
          <a:p>
            <a:pPr lvl="0" eaLnBrk="0" fontAlgn="base" hangingPunct="0">
              <a:spcBef>
                <a:spcPct val="0"/>
              </a:spcBef>
              <a:spcAft>
                <a:spcPct val="0"/>
              </a:spcAft>
              <a:defRPr/>
            </a:pPr>
            <a:r>
              <a:rPr lang="en-US" altLang="en-US" sz="2000" dirty="0">
                <a:latin typeface="+mn-lt"/>
              </a:rPr>
              <a:t>our problems long ago.</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20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dirty="0">
                <a:latin typeface="+mn-lt"/>
              </a:rPr>
              <a:t>It is my contention that the most serious social problem that we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dirty="0">
                <a:latin typeface="+mn-lt"/>
              </a:rPr>
              <a:t>face in today’s contentious time centers on </a:t>
            </a:r>
            <a:r>
              <a:rPr lang="en-US" altLang="en-US" sz="2000" i="1" dirty="0">
                <a:latin typeface="+mn-lt"/>
              </a:rPr>
              <a:t>how we think about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i="1" dirty="0">
                <a:latin typeface="+mn-lt"/>
              </a:rPr>
              <a:t>social problems</a:t>
            </a:r>
            <a:r>
              <a:rPr lang="en-US" altLang="en-US" sz="2000" dirty="0">
                <a:latin typeface="+mn-lt"/>
              </a:rPr>
              <a:t> – how some conditions come to be defined as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dirty="0">
                <a:latin typeface="+mn-lt"/>
              </a:rPr>
              <a:t>social problems while others are not, how we handle differences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dirty="0">
                <a:latin typeface="+mn-lt"/>
              </a:rPr>
              <a:t>of opinion concerning their causes, persistence, consequences,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dirty="0">
                <a:latin typeface="+mn-lt"/>
              </a:rPr>
              <a:t>and the potential policies to reduce the extent to which they exist.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20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dirty="0">
                <a:latin typeface="+mn-lt"/>
              </a:rPr>
              <a:t>In this PowerPoint, then, I will </a:t>
            </a:r>
            <a:r>
              <a:rPr lang="en-US" altLang="en-US" sz="2000" i="1" dirty="0">
                <a:latin typeface="+mn-lt"/>
              </a:rPr>
              <a:t>not </a:t>
            </a:r>
            <a:r>
              <a:rPr lang="en-US" altLang="en-US" sz="2000" dirty="0">
                <a:latin typeface="+mn-lt"/>
              </a:rPr>
              <a:t>discuss any specific cases of social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dirty="0">
                <a:latin typeface="+mn-lt"/>
              </a:rPr>
              <a:t>problems but will, instead, set out the “issues” that must be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dirty="0">
                <a:latin typeface="+mn-lt"/>
              </a:rPr>
              <a:t>Confronted  if we are to deal with our problems </a:t>
            </a:r>
            <a:r>
              <a:rPr lang="en-US" altLang="en-US" sz="2000" i="1" dirty="0">
                <a:latin typeface="+mn-lt"/>
              </a:rPr>
              <a:t>with some degree of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i="1" dirty="0">
                <a:latin typeface="+mn-lt"/>
              </a:rPr>
              <a:t>success</a:t>
            </a:r>
            <a:r>
              <a:rPr lang="en-US" altLang="en-US" sz="2000" dirty="0">
                <a:latin typeface="+mn-lt"/>
              </a:rPr>
              <a:t>. Although we will never </a:t>
            </a:r>
            <a:r>
              <a:rPr lang="en-US" altLang="en-US" sz="2000" i="1" dirty="0">
                <a:latin typeface="+mn-lt"/>
              </a:rPr>
              <a:t>solve </a:t>
            </a:r>
            <a:r>
              <a:rPr lang="en-US" altLang="en-US" sz="2000" dirty="0">
                <a:latin typeface="+mn-lt"/>
              </a:rPr>
              <a:t>all of our social problems, </a:t>
            </a:r>
            <a:r>
              <a:rPr lang="en-US" altLang="en-US" sz="2000" i="1" dirty="0">
                <a:latin typeface="+mn-lt"/>
              </a:rPr>
              <a:t>we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i="1" dirty="0">
                <a:latin typeface="+mn-lt"/>
              </a:rPr>
              <a:t>can reduce the extent to which these circumstances occur . . . </a:t>
            </a:r>
            <a:endParaRPr lang="en-US" altLang="en-US" sz="2000" dirty="0"/>
          </a:p>
        </p:txBody>
      </p:sp>
      <p:sp>
        <p:nvSpPr>
          <p:cNvPr id="2053" name="Text Box 5">
            <a:extLst>
              <a:ext uri="{FF2B5EF4-FFF2-40B4-BE49-F238E27FC236}">
                <a16:creationId xmlns:a16="http://schemas.microsoft.com/office/drawing/2014/main" id="{E21B5422-3EC2-D041-B0B5-F3247386E95E}"/>
              </a:ext>
            </a:extLst>
          </p:cNvPr>
          <p:cNvSpPr txBox="1">
            <a:spLocks noChangeArrowheads="1"/>
          </p:cNvSpPr>
          <p:nvPr/>
        </p:nvSpPr>
        <p:spPr bwMode="auto">
          <a:xfrm>
            <a:off x="1411760" y="160666"/>
            <a:ext cx="8926546" cy="646331"/>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uLnTx/>
                <a:uFillTx/>
                <a:latin typeface="Cambria" panose="02040503050406030204" pitchFamily="18" charset="0"/>
                <a:ea typeface="ＭＳ Ｐゴシック" panose="020B0600070205080204" pitchFamily="34" charset="-128"/>
              </a:rPr>
              <a:t>The Sociological Study of Social Problems</a:t>
            </a:r>
          </a:p>
        </p:txBody>
      </p:sp>
      <p:pic>
        <p:nvPicPr>
          <p:cNvPr id="7" name="Picture 6" descr="A person sitting in front of a book shelf&#10;&#10;Description automatically generated">
            <a:extLst>
              <a:ext uri="{FF2B5EF4-FFF2-40B4-BE49-F238E27FC236}">
                <a16:creationId xmlns:a16="http://schemas.microsoft.com/office/drawing/2014/main" id="{CD06A728-4733-8348-8A27-5EBE72DA93E7}"/>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8820167" y="2190970"/>
            <a:ext cx="2638938" cy="2638938"/>
          </a:xfrm>
          <a:prstGeom prst="rect">
            <a:avLst/>
          </a:prstGeom>
        </p:spPr>
      </p:pic>
    </p:spTree>
    <p:extLst>
      <p:ext uri="{BB962C8B-B14F-4D97-AF65-F5344CB8AC3E}">
        <p14:creationId xmlns:p14="http://schemas.microsoft.com/office/powerpoint/2010/main" val="2061315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Text Box 5">
            <a:extLst>
              <a:ext uri="{FF2B5EF4-FFF2-40B4-BE49-F238E27FC236}">
                <a16:creationId xmlns:a16="http://schemas.microsoft.com/office/drawing/2014/main" id="{45EB8C83-E2A4-4F40-9579-C5858EAD48CC}"/>
              </a:ext>
            </a:extLst>
          </p:cNvPr>
          <p:cNvSpPr txBox="1">
            <a:spLocks noChangeArrowheads="1"/>
          </p:cNvSpPr>
          <p:nvPr/>
        </p:nvSpPr>
        <p:spPr bwMode="auto">
          <a:xfrm>
            <a:off x="2986206" y="132859"/>
            <a:ext cx="6219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600" b="1" dirty="0">
                <a:latin typeface="+mn-lt"/>
              </a:rPr>
              <a:t>The Social Gospel Movement</a:t>
            </a:r>
          </a:p>
        </p:txBody>
      </p:sp>
      <p:sp>
        <p:nvSpPr>
          <p:cNvPr id="106502" name="Text Box 6">
            <a:extLst>
              <a:ext uri="{FF2B5EF4-FFF2-40B4-BE49-F238E27FC236}">
                <a16:creationId xmlns:a16="http://schemas.microsoft.com/office/drawing/2014/main" id="{5CC3CAA1-3E5F-A14A-8805-4DCD457B39FB}"/>
              </a:ext>
            </a:extLst>
          </p:cNvPr>
          <p:cNvSpPr txBox="1">
            <a:spLocks noChangeArrowheads="1"/>
          </p:cNvSpPr>
          <p:nvPr/>
        </p:nvSpPr>
        <p:spPr bwMode="auto">
          <a:xfrm>
            <a:off x="970587" y="908199"/>
            <a:ext cx="788377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Cambria" panose="02040503050406030204" pitchFamily="18" charset="0"/>
              </a:rPr>
              <a:t>The emergence of sociology as a discipline was directly related to a </a:t>
            </a:r>
          </a:p>
          <a:p>
            <a:r>
              <a:rPr lang="en-US" altLang="en-US" sz="2000" dirty="0">
                <a:latin typeface="Cambria" panose="02040503050406030204" pitchFamily="18" charset="0"/>
              </a:rPr>
              <a:t>growing concern about social problems. </a:t>
            </a:r>
            <a:r>
              <a:rPr lang="en-US" altLang="en-US" sz="2000" dirty="0">
                <a:latin typeface="+mn-lt"/>
              </a:rPr>
              <a:t>Some of the early sociologists were children of Protestant ministers, a few were ministers themselves. Many – but not all – had liberal political beliefs and had joined various reform organizations. </a:t>
            </a:r>
            <a:r>
              <a:rPr lang="en-US" altLang="en-US" sz="2000" dirty="0">
                <a:latin typeface="Cambria" panose="02040503050406030204" pitchFamily="18" charset="0"/>
              </a:rPr>
              <a:t>The goal for these early sociologists was to study and explain social problems in order to devise a practical means for eliminating them </a:t>
            </a:r>
          </a:p>
          <a:p>
            <a:endParaRPr lang="en-US" altLang="en-US" sz="2000" dirty="0">
              <a:solidFill>
                <a:srgbClr val="000000"/>
              </a:solidFill>
              <a:latin typeface="Cambria" panose="02040503050406030204" pitchFamily="18" charset="0"/>
            </a:endParaRPr>
          </a:p>
          <a:p>
            <a:r>
              <a:rPr lang="en-US" altLang="en-US" sz="2000" dirty="0">
                <a:solidFill>
                  <a:srgbClr val="000000"/>
                </a:solidFill>
                <a:latin typeface="Cambria" panose="02040503050406030204" pitchFamily="18" charset="0"/>
              </a:rPr>
              <a:t>Francis G. Peabody, for example, became the first Professor of  Social</a:t>
            </a:r>
          </a:p>
          <a:p>
            <a:r>
              <a:rPr lang="en-US" sz="2000" dirty="0">
                <a:solidFill>
                  <a:srgbClr val="000000"/>
                </a:solidFill>
                <a:latin typeface="Cambria" panose="02040503050406030204" pitchFamily="18" charset="0"/>
                <a:ea typeface="ＭＳ 明朝"/>
                <a:cs typeface="Times New Roman"/>
              </a:rPr>
              <a:t>Ethics in the United States at the Harvard Divinity School in 1880. This was later transformed into the Department of sociology</a:t>
            </a:r>
            <a:endParaRPr lang="en-US" sz="2000" dirty="0">
              <a:latin typeface="+mn-lt"/>
              <a:ea typeface="ＭＳ 明朝"/>
              <a:cs typeface="Times New Roman"/>
            </a:endParaRPr>
          </a:p>
          <a:p>
            <a:endParaRPr lang="en-US" sz="2000" dirty="0">
              <a:latin typeface="+mn-lt"/>
              <a:ea typeface="ＭＳ 明朝"/>
              <a:cs typeface="Times New Roman"/>
            </a:endParaRPr>
          </a:p>
          <a:p>
            <a:r>
              <a:rPr lang="en-US" sz="2000" dirty="0">
                <a:latin typeface="Cambria" panose="02040503050406030204" pitchFamily="18" charset="0"/>
                <a:ea typeface="ＭＳ 明朝"/>
                <a:cs typeface="Times New Roman"/>
              </a:rPr>
              <a:t>Peabody taught courses on such topics as prisons, labor, charity, the “social question,” and the responsibility of the modern state.</a:t>
            </a:r>
          </a:p>
          <a:p>
            <a:endParaRPr lang="en-US" sz="2000" i="1" dirty="0">
              <a:latin typeface="Cambria" panose="02040503050406030204" pitchFamily="18" charset="0"/>
              <a:ea typeface="Times New Roman"/>
              <a:cs typeface="Times New Roman"/>
            </a:endParaRPr>
          </a:p>
          <a:p>
            <a:r>
              <a:rPr lang="en-US" sz="2000" dirty="0">
                <a:latin typeface="Cambria" panose="02040503050406030204" pitchFamily="18" charset="0"/>
                <a:ea typeface="Times New Roman"/>
                <a:cs typeface="Times New Roman"/>
              </a:rPr>
              <a:t>One of his major books was </a:t>
            </a:r>
            <a:r>
              <a:rPr lang="en-US" sz="2000" i="1" dirty="0">
                <a:latin typeface="Cambria" panose="02040503050406030204" pitchFamily="18" charset="0"/>
                <a:ea typeface="Times New Roman"/>
                <a:cs typeface="Times New Roman"/>
              </a:rPr>
              <a:t>Jesus Christ and the Social Question: An Examination of the Teaching of Jesus in Its Relation to Some of the Problems of Modern Social Life </a:t>
            </a:r>
            <a:r>
              <a:rPr lang="en-US" sz="2000" dirty="0">
                <a:latin typeface="Cambria" panose="02040503050406030204" pitchFamily="18" charset="0"/>
                <a:ea typeface="Times New Roman"/>
                <a:cs typeface="Times New Roman"/>
              </a:rPr>
              <a:t>(1900</a:t>
            </a:r>
            <a:r>
              <a:rPr lang="en-US" sz="2000" i="1" dirty="0">
                <a:latin typeface="Cambria" panose="02040503050406030204" pitchFamily="18" charset="0"/>
                <a:ea typeface="Times New Roman"/>
                <a:cs typeface="Times New Roman"/>
              </a:rPr>
              <a:t>)</a:t>
            </a:r>
            <a:r>
              <a:rPr lang="en-US" sz="2000" dirty="0">
                <a:latin typeface="Cambria" panose="02040503050406030204" pitchFamily="18" charset="0"/>
                <a:ea typeface="Times New Roman"/>
                <a:cs typeface="Times New Roman"/>
              </a:rPr>
              <a:t>.</a:t>
            </a:r>
            <a:endParaRPr lang="en-US" sz="2000" dirty="0">
              <a:latin typeface="Cambria" panose="02040503050406030204" pitchFamily="18" charset="0"/>
              <a:ea typeface="ＭＳ 明朝"/>
              <a:cs typeface="Times New Roman"/>
            </a:endParaRPr>
          </a:p>
        </p:txBody>
      </p:sp>
      <p:pic>
        <p:nvPicPr>
          <p:cNvPr id="8" name="Picture 7" descr="Peabody_Francis.jpg">
            <a:extLst>
              <a:ext uri="{FF2B5EF4-FFF2-40B4-BE49-F238E27FC236}">
                <a16:creationId xmlns:a16="http://schemas.microsoft.com/office/drawing/2014/main" id="{3ECE556A-3F53-184F-BEF6-160FC7AE73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53592" y="1910862"/>
            <a:ext cx="2697825" cy="3287017"/>
          </a:xfrm>
          <a:prstGeom prst="rect">
            <a:avLst/>
          </a:prstGeom>
          <a:ln w="19050">
            <a:solidFill>
              <a:schemeClr val="tx1"/>
            </a:solidFill>
          </a:ln>
        </p:spPr>
      </p:pic>
      <p:sp>
        <p:nvSpPr>
          <p:cNvPr id="2" name="TextBox 1">
            <a:extLst>
              <a:ext uri="{FF2B5EF4-FFF2-40B4-BE49-F238E27FC236}">
                <a16:creationId xmlns:a16="http://schemas.microsoft.com/office/drawing/2014/main" id="{14F153EB-6B22-9F4D-A9B5-7F4FF5C77C62}"/>
              </a:ext>
            </a:extLst>
          </p:cNvPr>
          <p:cNvSpPr txBox="1"/>
          <p:nvPr/>
        </p:nvSpPr>
        <p:spPr>
          <a:xfrm>
            <a:off x="9452062" y="5197879"/>
            <a:ext cx="1621854" cy="523220"/>
          </a:xfrm>
          <a:prstGeom prst="rect">
            <a:avLst/>
          </a:prstGeom>
          <a:noFill/>
        </p:spPr>
        <p:txBody>
          <a:bodyPr wrap="none" rtlCol="0">
            <a:spAutoFit/>
          </a:bodyPr>
          <a:lstStyle/>
          <a:p>
            <a:pPr algn="ctr"/>
            <a:r>
              <a:rPr lang="en-US" sz="1400" dirty="0">
                <a:ea typeface="ＭＳ 明朝"/>
                <a:cs typeface="Times New Roman"/>
              </a:rPr>
              <a:t>Francis G. Peabody</a:t>
            </a:r>
          </a:p>
          <a:p>
            <a:pPr algn="ctr"/>
            <a:r>
              <a:rPr lang="en-US" sz="1400" dirty="0">
                <a:ea typeface="ＭＳ 明朝"/>
                <a:cs typeface="Times New Roman"/>
              </a:rPr>
              <a:t>1847 – 1936</a:t>
            </a:r>
          </a:p>
        </p:txBody>
      </p:sp>
    </p:spTree>
    <p:extLst>
      <p:ext uri="{BB962C8B-B14F-4D97-AF65-F5344CB8AC3E}">
        <p14:creationId xmlns:p14="http://schemas.microsoft.com/office/powerpoint/2010/main" val="2947584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Text Box 5">
            <a:extLst>
              <a:ext uri="{FF2B5EF4-FFF2-40B4-BE49-F238E27FC236}">
                <a16:creationId xmlns:a16="http://schemas.microsoft.com/office/drawing/2014/main" id="{45EB8C83-E2A4-4F40-9579-C5858EAD48CC}"/>
              </a:ext>
            </a:extLst>
          </p:cNvPr>
          <p:cNvSpPr txBox="1">
            <a:spLocks noChangeArrowheads="1"/>
          </p:cNvSpPr>
          <p:nvPr/>
        </p:nvSpPr>
        <p:spPr bwMode="auto">
          <a:xfrm>
            <a:off x="2892421" y="144582"/>
            <a:ext cx="6219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latin typeface="+mn-lt"/>
              </a:rPr>
              <a:t>The Social Gospel Movement</a:t>
            </a:r>
          </a:p>
          <a:p>
            <a:pPr algn="ctr"/>
            <a:r>
              <a:rPr lang="en-US" altLang="en-US" sz="3600" b="1" dirty="0">
                <a:latin typeface="+mn-lt"/>
              </a:rPr>
              <a:t>&amp; Settlement Houses</a:t>
            </a:r>
          </a:p>
        </p:txBody>
      </p:sp>
      <p:sp>
        <p:nvSpPr>
          <p:cNvPr id="106502" name="Text Box 6">
            <a:extLst>
              <a:ext uri="{FF2B5EF4-FFF2-40B4-BE49-F238E27FC236}">
                <a16:creationId xmlns:a16="http://schemas.microsoft.com/office/drawing/2014/main" id="{5CC3CAA1-3E5F-A14A-8805-4DCD457B39FB}"/>
              </a:ext>
            </a:extLst>
          </p:cNvPr>
          <p:cNvSpPr txBox="1">
            <a:spLocks noChangeArrowheads="1"/>
          </p:cNvSpPr>
          <p:nvPr/>
        </p:nvSpPr>
        <p:spPr bwMode="auto">
          <a:xfrm>
            <a:off x="867747" y="1981538"/>
            <a:ext cx="788377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mn-lt"/>
              </a:rPr>
              <a:t>The American Institute for Christian Sociology was founded in 1893 and “Christian Sociology” was considered to be “mainstream” sociology at this time. </a:t>
            </a:r>
          </a:p>
          <a:p>
            <a:endParaRPr lang="en-US" altLang="en-US" sz="2000" dirty="0">
              <a:latin typeface="+mn-lt"/>
            </a:endParaRPr>
          </a:p>
          <a:p>
            <a:r>
              <a:rPr lang="en-US" altLang="en-US" sz="2000" dirty="0">
                <a:latin typeface="+mn-lt"/>
              </a:rPr>
              <a:t>In addition, ministries founded dozens of rescue missions, homes for fallen women, and relief programs while also working to help immigrants secure jobs. </a:t>
            </a:r>
          </a:p>
          <a:p>
            <a:endParaRPr lang="en-US" altLang="en-US" sz="2000" dirty="0">
              <a:latin typeface="+mn-lt"/>
            </a:endParaRPr>
          </a:p>
          <a:p>
            <a:r>
              <a:rPr lang="en-US" altLang="en-US" sz="2000" dirty="0">
                <a:latin typeface="+mn-lt"/>
              </a:rPr>
              <a:t>Preaching the Gospel was always the central aim, but social and </a:t>
            </a:r>
          </a:p>
          <a:p>
            <a:r>
              <a:rPr lang="en-US" altLang="en-US" sz="2000" dirty="0">
                <a:latin typeface="+mn-lt"/>
              </a:rPr>
              <a:t>evangelical work went hand in hand. </a:t>
            </a:r>
          </a:p>
        </p:txBody>
      </p:sp>
      <p:pic>
        <p:nvPicPr>
          <p:cNvPr id="8" name="Picture 7" descr="taylorpict.jpg">
            <a:extLst>
              <a:ext uri="{FF2B5EF4-FFF2-40B4-BE49-F238E27FC236}">
                <a16:creationId xmlns:a16="http://schemas.microsoft.com/office/drawing/2014/main" id="{95471656-8659-0B42-BC11-CCE9A63CB7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8444" y="1749323"/>
            <a:ext cx="2641797" cy="4041633"/>
          </a:xfrm>
          <a:prstGeom prst="rect">
            <a:avLst/>
          </a:prstGeom>
        </p:spPr>
      </p:pic>
    </p:spTree>
    <p:extLst>
      <p:ext uri="{BB962C8B-B14F-4D97-AF65-F5344CB8AC3E}">
        <p14:creationId xmlns:p14="http://schemas.microsoft.com/office/powerpoint/2010/main" val="1607677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a:extLst>
              <a:ext uri="{FF2B5EF4-FFF2-40B4-BE49-F238E27FC236}">
                <a16:creationId xmlns:a16="http://schemas.microsoft.com/office/drawing/2014/main" id="{CB09A3A3-CE6C-FD4F-A12D-E2CE5EF35B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7505" y="934655"/>
            <a:ext cx="3801634" cy="2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Text Box 3">
            <a:extLst>
              <a:ext uri="{FF2B5EF4-FFF2-40B4-BE49-F238E27FC236}">
                <a16:creationId xmlns:a16="http://schemas.microsoft.com/office/drawing/2014/main" id="{AF0FCE42-D027-3444-9C11-61DFF5D58123}"/>
              </a:ext>
            </a:extLst>
          </p:cNvPr>
          <p:cNvSpPr txBox="1">
            <a:spLocks noChangeArrowheads="1"/>
          </p:cNvSpPr>
          <p:nvPr/>
        </p:nvSpPr>
        <p:spPr bwMode="auto">
          <a:xfrm>
            <a:off x="1724592" y="152401"/>
            <a:ext cx="8674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t>Jane Addams &amp; Hull House, Chicago, 1889</a:t>
            </a:r>
          </a:p>
        </p:txBody>
      </p:sp>
      <p:sp>
        <p:nvSpPr>
          <p:cNvPr id="186373" name="Text Box 5">
            <a:extLst>
              <a:ext uri="{FF2B5EF4-FFF2-40B4-BE49-F238E27FC236}">
                <a16:creationId xmlns:a16="http://schemas.microsoft.com/office/drawing/2014/main" id="{EC3EB0F9-8B76-B548-92D9-C6B79EAF024D}"/>
              </a:ext>
            </a:extLst>
          </p:cNvPr>
          <p:cNvSpPr txBox="1">
            <a:spLocks noChangeArrowheads="1"/>
          </p:cNvSpPr>
          <p:nvPr/>
        </p:nvSpPr>
        <p:spPr bwMode="auto">
          <a:xfrm>
            <a:off x="1724592" y="3537287"/>
            <a:ext cx="9358909"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Cambria" panose="02040503050406030204" pitchFamily="18" charset="0"/>
              </a:rPr>
              <a:t>Founded by Jane Addams and Ellen Gates Starr, Hull House was the most visible and </a:t>
            </a:r>
          </a:p>
          <a:p>
            <a:r>
              <a:rPr lang="en-US" altLang="en-US" sz="2000" dirty="0">
                <a:latin typeface="Cambria" panose="02040503050406030204" pitchFamily="18" charset="0"/>
              </a:rPr>
              <a:t>consequential settlement house.  </a:t>
            </a:r>
          </a:p>
          <a:p>
            <a:endParaRPr lang="en-US" altLang="en-US" sz="2000" dirty="0">
              <a:latin typeface="Cambria" panose="02040503050406030204" pitchFamily="18" charset="0"/>
            </a:endParaRPr>
          </a:p>
          <a:p>
            <a:r>
              <a:rPr lang="en-US" sz="2000" dirty="0">
                <a:latin typeface="+mn-lt"/>
              </a:rPr>
              <a:t>The “clientele” for Hull House were, for the most part, immigrants living in squalor </a:t>
            </a:r>
          </a:p>
          <a:p>
            <a:r>
              <a:rPr lang="en-US" sz="2000" dirty="0">
                <a:latin typeface="+mn-lt"/>
              </a:rPr>
              <a:t>in the shadow of Chicago’s huge meat-packing industry.</a:t>
            </a:r>
          </a:p>
          <a:p>
            <a:endParaRPr lang="en-US" sz="2000" dirty="0">
              <a:latin typeface="+mn-lt"/>
            </a:endParaRPr>
          </a:p>
          <a:p>
            <a:r>
              <a:rPr lang="en-US" sz="2000" dirty="0">
                <a:latin typeface="Cambria" panose="02040503050406030204" pitchFamily="18" charset="0"/>
              </a:rPr>
              <a:t>At the turn of the century, Chicago's meatpacking industry employed more than </a:t>
            </a:r>
          </a:p>
          <a:p>
            <a:r>
              <a:rPr lang="en-US" sz="2000" dirty="0">
                <a:latin typeface="Cambria" panose="02040503050406030204" pitchFamily="18" charset="0"/>
              </a:rPr>
              <a:t>25,000 people and produced 82 percent of the meat consumed in the United States. </a:t>
            </a:r>
          </a:p>
          <a:p>
            <a:r>
              <a:rPr lang="en-US" sz="2000" dirty="0">
                <a:latin typeface="Cambria" panose="02040503050406030204" pitchFamily="18" charset="0"/>
              </a:rPr>
              <a:t>Meatpacking houses were killing between five and six thousand hogs a day.</a:t>
            </a:r>
          </a:p>
          <a:p>
            <a:endParaRPr lang="en-US" sz="2000" dirty="0">
              <a:latin typeface="Cambria" panose="02040503050406030204" pitchFamily="18" charset="0"/>
            </a:endParaRPr>
          </a:p>
          <a:p>
            <a:endParaRPr lang="en-US" altLang="en-US" sz="2000" dirty="0">
              <a:latin typeface="Cambria" panose="02040503050406030204" pitchFamily="18" charset="0"/>
            </a:endParaRPr>
          </a:p>
        </p:txBody>
      </p:sp>
      <p:pic>
        <p:nvPicPr>
          <p:cNvPr id="2" name="Picture 1">
            <a:extLst>
              <a:ext uri="{FF2B5EF4-FFF2-40B4-BE49-F238E27FC236}">
                <a16:creationId xmlns:a16="http://schemas.microsoft.com/office/drawing/2014/main" id="{0222CC26-BB32-3843-AC76-5B0770068B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2246" y="966599"/>
            <a:ext cx="1766900" cy="2371678"/>
          </a:xfrm>
          <a:prstGeom prst="rect">
            <a:avLst/>
          </a:prstGeom>
        </p:spPr>
      </p:pic>
      <p:pic>
        <p:nvPicPr>
          <p:cNvPr id="3" name="Picture 2">
            <a:extLst>
              <a:ext uri="{FF2B5EF4-FFF2-40B4-BE49-F238E27FC236}">
                <a16:creationId xmlns:a16="http://schemas.microsoft.com/office/drawing/2014/main" id="{F27E3B38-2F7B-2043-9C01-15EB54690A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2863" y="960305"/>
            <a:ext cx="1610273" cy="2415409"/>
          </a:xfrm>
          <a:prstGeom prst="rect">
            <a:avLst/>
          </a:prstGeom>
        </p:spPr>
      </p:pic>
    </p:spTree>
    <p:extLst>
      <p:ext uri="{BB962C8B-B14F-4D97-AF65-F5344CB8AC3E}">
        <p14:creationId xmlns:p14="http://schemas.microsoft.com/office/powerpoint/2010/main" val="2465018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Text Box 3">
            <a:extLst>
              <a:ext uri="{FF2B5EF4-FFF2-40B4-BE49-F238E27FC236}">
                <a16:creationId xmlns:a16="http://schemas.microsoft.com/office/drawing/2014/main" id="{AF0FCE42-D027-3444-9C11-61DFF5D58123}"/>
              </a:ext>
            </a:extLst>
          </p:cNvPr>
          <p:cNvSpPr txBox="1">
            <a:spLocks noChangeArrowheads="1"/>
          </p:cNvSpPr>
          <p:nvPr/>
        </p:nvSpPr>
        <p:spPr bwMode="auto">
          <a:xfrm>
            <a:off x="1724592" y="152401"/>
            <a:ext cx="8674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t>Jane Addams &amp; Hull House, Chicago, 1889</a:t>
            </a:r>
          </a:p>
        </p:txBody>
      </p:sp>
      <p:sp>
        <p:nvSpPr>
          <p:cNvPr id="186373" name="Text Box 5">
            <a:extLst>
              <a:ext uri="{FF2B5EF4-FFF2-40B4-BE49-F238E27FC236}">
                <a16:creationId xmlns:a16="http://schemas.microsoft.com/office/drawing/2014/main" id="{EC3EB0F9-8B76-B548-92D9-C6B79EAF024D}"/>
              </a:ext>
            </a:extLst>
          </p:cNvPr>
          <p:cNvSpPr txBox="1">
            <a:spLocks noChangeArrowheads="1"/>
          </p:cNvSpPr>
          <p:nvPr/>
        </p:nvSpPr>
        <p:spPr bwMode="auto">
          <a:xfrm>
            <a:off x="1724592" y="3537287"/>
            <a:ext cx="983750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Cambria" panose="02040503050406030204" pitchFamily="18" charset="0"/>
              </a:rPr>
              <a:t>The working conditions for the thousands employed at the </a:t>
            </a:r>
            <a:r>
              <a:rPr lang="en-US" altLang="en-US" sz="2000" dirty="0" err="1">
                <a:latin typeface="Cambria" panose="02040503050406030204" pitchFamily="18" charset="0"/>
              </a:rPr>
              <a:t>Armour</a:t>
            </a:r>
            <a:r>
              <a:rPr lang="en-US" altLang="en-US" sz="2000" dirty="0">
                <a:latin typeface="Cambria" panose="02040503050406030204" pitchFamily="18" charset="0"/>
              </a:rPr>
              <a:t> Stock Yards were </a:t>
            </a:r>
          </a:p>
          <a:p>
            <a:r>
              <a:rPr lang="en-US" altLang="en-US" sz="2000" dirty="0">
                <a:latin typeface="Cambria" panose="02040503050406030204" pitchFamily="18" charset="0"/>
              </a:rPr>
              <a:t>abhorrent. Laborers on the killing floors had to work amidst the stench and piercing </a:t>
            </a:r>
          </a:p>
          <a:p>
            <a:r>
              <a:rPr lang="en-US" altLang="en-US" sz="2000" dirty="0">
                <a:latin typeface="Cambria" panose="02040503050406030204" pitchFamily="18" charset="0"/>
              </a:rPr>
              <a:t>shrieks of animals being slaughtered while standing on blood-soaked floors. They </a:t>
            </a:r>
          </a:p>
          <a:p>
            <a:r>
              <a:rPr lang="en-US" altLang="en-US" sz="2000" dirty="0">
                <a:latin typeface="Cambria" panose="02040503050406030204" pitchFamily="18" charset="0"/>
              </a:rPr>
              <a:t>worked long hours – usually ten to twelve a day in temperatures exceeding 100 degrees </a:t>
            </a:r>
          </a:p>
          <a:p>
            <a:r>
              <a:rPr lang="en-US" altLang="en-US" sz="2000" dirty="0">
                <a:latin typeface="Cambria" panose="02040503050406030204" pitchFamily="18" charset="0"/>
              </a:rPr>
              <a:t>in the summertime. Stockyard employers could keep wages low and withhold benefits </a:t>
            </a:r>
          </a:p>
          <a:p>
            <a:r>
              <a:rPr lang="en-US" altLang="en-US" sz="2000" dirty="0">
                <a:latin typeface="Cambria" panose="02040503050406030204" pitchFamily="18" charset="0"/>
              </a:rPr>
              <a:t>due to the ready supply of immigrant workers desperate to earn a living; the average </a:t>
            </a:r>
          </a:p>
          <a:p>
            <a:r>
              <a:rPr lang="en-US" altLang="en-US" sz="2000" dirty="0">
                <a:latin typeface="Cambria" panose="02040503050406030204" pitchFamily="18" charset="0"/>
              </a:rPr>
              <a:t>weekly wage at </a:t>
            </a:r>
            <a:r>
              <a:rPr lang="en-US" altLang="en-US" sz="2000" dirty="0" err="1">
                <a:latin typeface="Cambria" panose="02040503050406030204" pitchFamily="18" charset="0"/>
              </a:rPr>
              <a:t>Armour</a:t>
            </a:r>
            <a:r>
              <a:rPr lang="en-US" altLang="en-US" sz="2000" dirty="0">
                <a:latin typeface="Cambria" panose="02040503050406030204" pitchFamily="18" charset="0"/>
              </a:rPr>
              <a:t> was $9.50.</a:t>
            </a:r>
          </a:p>
          <a:p>
            <a:endParaRPr lang="en-US" altLang="en-US" sz="2000" dirty="0">
              <a:latin typeface="Cambria" panose="02040503050406030204" pitchFamily="18" charset="0"/>
            </a:endParaRPr>
          </a:p>
        </p:txBody>
      </p:sp>
      <p:pic>
        <p:nvPicPr>
          <p:cNvPr id="5" name="Picture 4">
            <a:extLst>
              <a:ext uri="{FF2B5EF4-FFF2-40B4-BE49-F238E27FC236}">
                <a16:creationId xmlns:a16="http://schemas.microsoft.com/office/drawing/2014/main" id="{8C211D9D-7019-E940-A463-A11ADE17932E}"/>
              </a:ext>
            </a:extLst>
          </p:cNvPr>
          <p:cNvPicPr>
            <a:picLocks noChangeAspect="1"/>
          </p:cNvPicPr>
          <p:nvPr/>
        </p:nvPicPr>
        <p:blipFill>
          <a:blip r:embed="rId2"/>
          <a:stretch>
            <a:fillRect/>
          </a:stretch>
        </p:blipFill>
        <p:spPr>
          <a:xfrm>
            <a:off x="2374072" y="1014609"/>
            <a:ext cx="3721928" cy="2326205"/>
          </a:xfrm>
          <a:prstGeom prst="rect">
            <a:avLst/>
          </a:prstGeom>
          <a:ln w="28575">
            <a:solidFill>
              <a:schemeClr val="tx1"/>
            </a:solidFill>
          </a:ln>
        </p:spPr>
      </p:pic>
      <p:pic>
        <p:nvPicPr>
          <p:cNvPr id="7" name="Picture 6">
            <a:extLst>
              <a:ext uri="{FF2B5EF4-FFF2-40B4-BE49-F238E27FC236}">
                <a16:creationId xmlns:a16="http://schemas.microsoft.com/office/drawing/2014/main" id="{20742C05-D2F4-7442-B4E1-BAA84B083AFB}"/>
              </a:ext>
            </a:extLst>
          </p:cNvPr>
          <p:cNvPicPr>
            <a:picLocks noChangeAspect="1"/>
          </p:cNvPicPr>
          <p:nvPr/>
        </p:nvPicPr>
        <p:blipFill>
          <a:blip r:embed="rId3"/>
          <a:stretch>
            <a:fillRect/>
          </a:stretch>
        </p:blipFill>
        <p:spPr>
          <a:xfrm>
            <a:off x="6601108" y="1014608"/>
            <a:ext cx="3219188" cy="2414391"/>
          </a:xfrm>
          <a:prstGeom prst="rect">
            <a:avLst/>
          </a:prstGeom>
        </p:spPr>
      </p:pic>
    </p:spTree>
    <p:extLst>
      <p:ext uri="{BB962C8B-B14F-4D97-AF65-F5344CB8AC3E}">
        <p14:creationId xmlns:p14="http://schemas.microsoft.com/office/powerpoint/2010/main" val="1884092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Text Box 3">
            <a:extLst>
              <a:ext uri="{FF2B5EF4-FFF2-40B4-BE49-F238E27FC236}">
                <a16:creationId xmlns:a16="http://schemas.microsoft.com/office/drawing/2014/main" id="{AF0FCE42-D027-3444-9C11-61DFF5D58123}"/>
              </a:ext>
            </a:extLst>
          </p:cNvPr>
          <p:cNvSpPr txBox="1">
            <a:spLocks noChangeArrowheads="1"/>
          </p:cNvSpPr>
          <p:nvPr/>
        </p:nvSpPr>
        <p:spPr bwMode="auto">
          <a:xfrm>
            <a:off x="1724592" y="152401"/>
            <a:ext cx="8674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t>Jane Addams &amp; Hull House, Chicago, 1889</a:t>
            </a:r>
          </a:p>
        </p:txBody>
      </p:sp>
      <p:sp>
        <p:nvSpPr>
          <p:cNvPr id="186373" name="Text Box 5">
            <a:extLst>
              <a:ext uri="{FF2B5EF4-FFF2-40B4-BE49-F238E27FC236}">
                <a16:creationId xmlns:a16="http://schemas.microsoft.com/office/drawing/2014/main" id="{EC3EB0F9-8B76-B548-92D9-C6B79EAF024D}"/>
              </a:ext>
            </a:extLst>
          </p:cNvPr>
          <p:cNvSpPr txBox="1">
            <a:spLocks noChangeArrowheads="1"/>
          </p:cNvSpPr>
          <p:nvPr/>
        </p:nvSpPr>
        <p:spPr bwMode="auto">
          <a:xfrm>
            <a:off x="1689423" y="4637357"/>
            <a:ext cx="97775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0" fontAlgn="base" hangingPunct="0">
              <a:spcBef>
                <a:spcPct val="0"/>
              </a:spcBef>
              <a:spcAft>
                <a:spcPct val="0"/>
              </a:spcAft>
            </a:pPr>
            <a:r>
              <a:rPr lang="en-US" altLang="ja-JP" sz="2000" dirty="0">
                <a:solidFill>
                  <a:srgbClr val="000000"/>
                </a:solidFill>
              </a:rPr>
              <a:t>The primary goal of Hull House was</a:t>
            </a:r>
          </a:p>
          <a:p>
            <a:pPr eaLnBrk="0" fontAlgn="base" hangingPunct="0">
              <a:spcBef>
                <a:spcPct val="0"/>
              </a:spcBef>
              <a:spcAft>
                <a:spcPct val="0"/>
              </a:spcAft>
            </a:pPr>
            <a:endParaRPr lang="en-US" altLang="ja-JP" sz="2000" i="1" dirty="0">
              <a:solidFill>
                <a:srgbClr val="000000"/>
              </a:solidFill>
            </a:endParaRPr>
          </a:p>
          <a:p>
            <a:pPr eaLnBrk="0" fontAlgn="base" hangingPunct="0">
              <a:spcBef>
                <a:spcPct val="0"/>
              </a:spcBef>
              <a:spcAft>
                <a:spcPct val="0"/>
              </a:spcAft>
            </a:pPr>
            <a:r>
              <a:rPr lang="ja-JP" altLang="en-US" sz="2000" i="1">
                <a:solidFill>
                  <a:srgbClr val="000000"/>
                </a:solidFill>
              </a:rPr>
              <a:t>“</a:t>
            </a:r>
            <a:r>
              <a:rPr lang="en-US" sz="2000" i="1" dirty="0">
                <a:solidFill>
                  <a:srgbClr val="000000"/>
                </a:solidFill>
              </a:rPr>
              <a:t>To provide a center for a higher civic and social life; to institute and maintain educational </a:t>
            </a:r>
          </a:p>
          <a:p>
            <a:pPr eaLnBrk="0" fontAlgn="base" hangingPunct="0">
              <a:spcBef>
                <a:spcPct val="0"/>
              </a:spcBef>
              <a:spcAft>
                <a:spcPct val="0"/>
              </a:spcAft>
            </a:pPr>
            <a:r>
              <a:rPr lang="en-US" sz="2000" i="1" dirty="0">
                <a:solidFill>
                  <a:srgbClr val="000000"/>
                </a:solidFill>
              </a:rPr>
              <a:t>and philanthropic enterprises, and to investigate and improve the conditions in the industrial </a:t>
            </a:r>
          </a:p>
          <a:p>
            <a:pPr eaLnBrk="0" fontAlgn="base" hangingPunct="0">
              <a:spcBef>
                <a:spcPct val="0"/>
              </a:spcBef>
              <a:spcAft>
                <a:spcPct val="0"/>
              </a:spcAft>
            </a:pPr>
            <a:r>
              <a:rPr lang="en-US" sz="2000" i="1" dirty="0">
                <a:solidFill>
                  <a:srgbClr val="000000"/>
                </a:solidFill>
              </a:rPr>
              <a:t>districts of Chicago. . .</a:t>
            </a:r>
          </a:p>
          <a:p>
            <a:endParaRPr lang="en-US" altLang="en-US" sz="2000" dirty="0">
              <a:latin typeface="Cambria" panose="02040503050406030204" pitchFamily="18" charset="0"/>
            </a:endParaRPr>
          </a:p>
        </p:txBody>
      </p:sp>
      <p:pic>
        <p:nvPicPr>
          <p:cNvPr id="7" name="Picture 6">
            <a:extLst>
              <a:ext uri="{FF2B5EF4-FFF2-40B4-BE49-F238E27FC236}">
                <a16:creationId xmlns:a16="http://schemas.microsoft.com/office/drawing/2014/main" id="{DE1CEE1B-861C-7D45-9C8C-5DAB6D7723BF}"/>
              </a:ext>
            </a:extLst>
          </p:cNvPr>
          <p:cNvPicPr>
            <a:picLocks noChangeAspect="1"/>
          </p:cNvPicPr>
          <p:nvPr/>
        </p:nvPicPr>
        <p:blipFill>
          <a:blip r:embed="rId2"/>
          <a:stretch>
            <a:fillRect/>
          </a:stretch>
        </p:blipFill>
        <p:spPr>
          <a:xfrm rot="5400000">
            <a:off x="1808989" y="267624"/>
            <a:ext cx="3517273" cy="5056748"/>
          </a:xfrm>
          <a:prstGeom prst="rect">
            <a:avLst/>
          </a:prstGeom>
          <a:ln w="19050">
            <a:solidFill>
              <a:schemeClr val="tx1"/>
            </a:solidFill>
          </a:ln>
        </p:spPr>
      </p:pic>
      <p:pic>
        <p:nvPicPr>
          <p:cNvPr id="8" name="Picture 7">
            <a:extLst>
              <a:ext uri="{FF2B5EF4-FFF2-40B4-BE49-F238E27FC236}">
                <a16:creationId xmlns:a16="http://schemas.microsoft.com/office/drawing/2014/main" id="{35D59820-7779-F742-A8BE-DCCAB3AC32CF}"/>
              </a:ext>
            </a:extLst>
          </p:cNvPr>
          <p:cNvPicPr>
            <a:picLocks noChangeAspect="1"/>
          </p:cNvPicPr>
          <p:nvPr/>
        </p:nvPicPr>
        <p:blipFill>
          <a:blip r:embed="rId3"/>
          <a:stretch>
            <a:fillRect/>
          </a:stretch>
        </p:blipFill>
        <p:spPr>
          <a:xfrm rot="5400000">
            <a:off x="7113967" y="359366"/>
            <a:ext cx="3560782" cy="4916778"/>
          </a:xfrm>
          <a:prstGeom prst="rect">
            <a:avLst/>
          </a:prstGeom>
          <a:ln w="19050">
            <a:solidFill>
              <a:schemeClr val="tx1"/>
            </a:solidFill>
          </a:ln>
        </p:spPr>
      </p:pic>
    </p:spTree>
    <p:extLst>
      <p:ext uri="{BB962C8B-B14F-4D97-AF65-F5344CB8AC3E}">
        <p14:creationId xmlns:p14="http://schemas.microsoft.com/office/powerpoint/2010/main" val="3241211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Text Box 3">
            <a:extLst>
              <a:ext uri="{FF2B5EF4-FFF2-40B4-BE49-F238E27FC236}">
                <a16:creationId xmlns:a16="http://schemas.microsoft.com/office/drawing/2014/main" id="{AF0FCE42-D027-3444-9C11-61DFF5D58123}"/>
              </a:ext>
            </a:extLst>
          </p:cNvPr>
          <p:cNvSpPr txBox="1">
            <a:spLocks noChangeArrowheads="1"/>
          </p:cNvSpPr>
          <p:nvPr/>
        </p:nvSpPr>
        <p:spPr bwMode="auto">
          <a:xfrm>
            <a:off x="1724592" y="152401"/>
            <a:ext cx="8674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t>Jane Addams &amp; Hull House, Chicago, 1889</a:t>
            </a:r>
          </a:p>
        </p:txBody>
      </p:sp>
      <p:pic>
        <p:nvPicPr>
          <p:cNvPr id="7" name="Picture 3">
            <a:extLst>
              <a:ext uri="{FF2B5EF4-FFF2-40B4-BE49-F238E27FC236}">
                <a16:creationId xmlns:a16="http://schemas.microsoft.com/office/drawing/2014/main" id="{ED7C4EC0-C763-F84D-91C4-FC61D4909D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40643" y="1930430"/>
            <a:ext cx="3191608" cy="3481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D96BA35-0464-0141-8D22-93E6CD9E19BE}"/>
              </a:ext>
            </a:extLst>
          </p:cNvPr>
          <p:cNvSpPr txBox="1"/>
          <p:nvPr/>
        </p:nvSpPr>
        <p:spPr>
          <a:xfrm>
            <a:off x="873397" y="1162928"/>
            <a:ext cx="7267246" cy="5016758"/>
          </a:xfrm>
          <a:prstGeom prst="rect">
            <a:avLst/>
          </a:prstGeom>
          <a:noFill/>
        </p:spPr>
        <p:txBody>
          <a:bodyPr wrap="none" rtlCol="0">
            <a:spAutoFit/>
          </a:bodyPr>
          <a:lstStyle/>
          <a:p>
            <a:r>
              <a:rPr lang="en-US" altLang="en-US" sz="2000" dirty="0">
                <a:latin typeface="Cambria" panose="02040503050406030204" pitchFamily="18" charset="0"/>
              </a:rPr>
              <a:t>Influenced by the new Department of Sociology at the University </a:t>
            </a:r>
          </a:p>
          <a:p>
            <a:r>
              <a:rPr lang="en-US" altLang="en-US" sz="2000" dirty="0">
                <a:latin typeface="Cambria" panose="02040503050406030204" pitchFamily="18" charset="0"/>
              </a:rPr>
              <a:t>of Chicago, Addams</a:t>
            </a:r>
            <a:r>
              <a:rPr lang="en-US" altLang="en-US" sz="2000" dirty="0"/>
              <a:t> w</a:t>
            </a:r>
            <a:r>
              <a:rPr lang="en-US" sz="2000" dirty="0">
                <a:latin typeface="+mn-lt"/>
              </a:rPr>
              <a:t>anted to combine scientific and objective </a:t>
            </a:r>
          </a:p>
          <a:p>
            <a:r>
              <a:rPr lang="en-US" sz="2000" dirty="0">
                <a:latin typeface="+mn-lt"/>
              </a:rPr>
              <a:t>observation with ethical and moral values to generate a just and </a:t>
            </a:r>
          </a:p>
          <a:p>
            <a:r>
              <a:rPr lang="en-US" sz="2000" dirty="0">
                <a:latin typeface="+mn-lt"/>
              </a:rPr>
              <a:t>liberated society.</a:t>
            </a:r>
          </a:p>
          <a:p>
            <a:endParaRPr lang="en-US" altLang="en-US" sz="2000" dirty="0">
              <a:solidFill>
                <a:srgbClr val="000000"/>
              </a:solidFill>
            </a:endParaRPr>
          </a:p>
          <a:p>
            <a:r>
              <a:rPr lang="en-US" altLang="en-US" sz="2000" dirty="0">
                <a:solidFill>
                  <a:srgbClr val="000000"/>
                </a:solidFill>
              </a:rPr>
              <a:t>For Addams, Hull House was more than a community center</a:t>
            </a:r>
          </a:p>
          <a:p>
            <a:r>
              <a:rPr lang="en-US" altLang="en-US" sz="2000" dirty="0">
                <a:solidFill>
                  <a:srgbClr val="000000"/>
                </a:solidFill>
              </a:rPr>
              <a:t>for immigrants, young adults, and children.  It became a </a:t>
            </a:r>
          </a:p>
          <a:p>
            <a:r>
              <a:rPr lang="en-US" altLang="en-US" sz="2000" dirty="0">
                <a:solidFill>
                  <a:srgbClr val="000000"/>
                </a:solidFill>
              </a:rPr>
              <a:t>center for social activism, creating programs in social work, </a:t>
            </a:r>
          </a:p>
          <a:p>
            <a:r>
              <a:rPr lang="en-US" altLang="en-US" sz="2000" dirty="0">
                <a:solidFill>
                  <a:srgbClr val="000000"/>
                </a:solidFill>
              </a:rPr>
              <a:t>citizenship, and social reform. </a:t>
            </a:r>
          </a:p>
          <a:p>
            <a:endParaRPr lang="en-US" altLang="en-US" sz="2000" dirty="0">
              <a:solidFill>
                <a:srgbClr val="000000"/>
              </a:solidFill>
            </a:endParaRPr>
          </a:p>
          <a:p>
            <a:r>
              <a:rPr lang="en-US" altLang="en-US" sz="2000" dirty="0">
                <a:solidFill>
                  <a:srgbClr val="000000"/>
                </a:solidFill>
              </a:rPr>
              <a:t>Religion was not a prime concern</a:t>
            </a:r>
            <a:r>
              <a:rPr lang="en-US" altLang="en-US" sz="2000" dirty="0">
                <a:solidFill>
                  <a:srgbClr val="9B7129"/>
                </a:solidFill>
              </a:rPr>
              <a:t>. </a:t>
            </a:r>
            <a:r>
              <a:rPr lang="en-US" altLang="en-US" sz="2000" dirty="0">
                <a:solidFill>
                  <a:srgbClr val="000000"/>
                </a:solidFill>
              </a:rPr>
              <a:t>Addams wanted to avoid </a:t>
            </a:r>
          </a:p>
          <a:p>
            <a:r>
              <a:rPr lang="en-US" altLang="en-US" sz="2000" dirty="0">
                <a:solidFill>
                  <a:srgbClr val="000000"/>
                </a:solidFill>
              </a:rPr>
              <a:t>the denominational competition and conflicts rampant in</a:t>
            </a:r>
          </a:p>
          <a:p>
            <a:r>
              <a:rPr lang="en-US" altLang="en-US" sz="2000" dirty="0">
                <a:solidFill>
                  <a:srgbClr val="000000"/>
                </a:solidFill>
              </a:rPr>
              <a:t>nineteenth-century Protestantism, and divisions among </a:t>
            </a:r>
          </a:p>
          <a:p>
            <a:r>
              <a:rPr lang="en-US" altLang="en-US" sz="2000" dirty="0">
                <a:solidFill>
                  <a:srgbClr val="000000"/>
                </a:solidFill>
              </a:rPr>
              <a:t>Roman Catholics, Jews, and Protestants, and reach that part </a:t>
            </a:r>
          </a:p>
          <a:p>
            <a:r>
              <a:rPr lang="en-US" altLang="en-US" sz="2000" dirty="0">
                <a:solidFill>
                  <a:srgbClr val="000000"/>
                </a:solidFill>
              </a:rPr>
              <a:t>of religion that supported the spiritual dimensions with </a:t>
            </a:r>
          </a:p>
          <a:p>
            <a:r>
              <a:rPr lang="en-US" altLang="en-US" sz="2000" dirty="0">
                <a:solidFill>
                  <a:srgbClr val="000000"/>
                </a:solidFill>
              </a:rPr>
              <a:t>which all individuals were endowed.  </a:t>
            </a:r>
            <a:endParaRPr lang="en-US" altLang="en-US" sz="2000" dirty="0"/>
          </a:p>
        </p:txBody>
      </p:sp>
    </p:spTree>
    <p:extLst>
      <p:ext uri="{BB962C8B-B14F-4D97-AF65-F5344CB8AC3E}">
        <p14:creationId xmlns:p14="http://schemas.microsoft.com/office/powerpoint/2010/main" val="4033318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Text Box 3">
            <a:extLst>
              <a:ext uri="{FF2B5EF4-FFF2-40B4-BE49-F238E27FC236}">
                <a16:creationId xmlns:a16="http://schemas.microsoft.com/office/drawing/2014/main" id="{AF0FCE42-D027-3444-9C11-61DFF5D58123}"/>
              </a:ext>
            </a:extLst>
          </p:cNvPr>
          <p:cNvSpPr txBox="1">
            <a:spLocks noChangeArrowheads="1"/>
          </p:cNvSpPr>
          <p:nvPr/>
        </p:nvSpPr>
        <p:spPr bwMode="auto">
          <a:xfrm>
            <a:off x="1724592" y="152401"/>
            <a:ext cx="8674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t>Jane Addams &amp; Hull House, Chicago, 1889</a:t>
            </a:r>
          </a:p>
        </p:txBody>
      </p:sp>
      <p:sp>
        <p:nvSpPr>
          <p:cNvPr id="4" name="TextBox 3">
            <a:extLst>
              <a:ext uri="{FF2B5EF4-FFF2-40B4-BE49-F238E27FC236}">
                <a16:creationId xmlns:a16="http://schemas.microsoft.com/office/drawing/2014/main" id="{CD96BA35-0464-0141-8D22-93E6CD9E19BE}"/>
              </a:ext>
            </a:extLst>
          </p:cNvPr>
          <p:cNvSpPr txBox="1"/>
          <p:nvPr/>
        </p:nvSpPr>
        <p:spPr>
          <a:xfrm>
            <a:off x="1008484" y="5341845"/>
            <a:ext cx="9841733" cy="707886"/>
          </a:xfrm>
          <a:prstGeom prst="rect">
            <a:avLst/>
          </a:prstGeom>
          <a:noFill/>
        </p:spPr>
        <p:txBody>
          <a:bodyPr wrap="none" rtlCol="0">
            <a:spAutoFit/>
          </a:bodyPr>
          <a:lstStyle/>
          <a:p>
            <a:r>
              <a:rPr lang="en-US" altLang="en-US" sz="2000" dirty="0">
                <a:solidFill>
                  <a:srgbClr val="000000"/>
                </a:solidFill>
              </a:rPr>
              <a:t>Since child-care services for immigrant workers were non-existent, Hull House provided</a:t>
            </a:r>
          </a:p>
          <a:p>
            <a:r>
              <a:rPr lang="en-US" altLang="en-US" sz="2000" dirty="0">
                <a:solidFill>
                  <a:srgbClr val="000000"/>
                </a:solidFill>
              </a:rPr>
              <a:t>a nursery for immigrant working-class families.</a:t>
            </a:r>
            <a:endParaRPr lang="en-US" altLang="en-US" sz="2000" dirty="0"/>
          </a:p>
        </p:txBody>
      </p:sp>
      <p:pic>
        <p:nvPicPr>
          <p:cNvPr id="5" name="Picture 2">
            <a:extLst>
              <a:ext uri="{FF2B5EF4-FFF2-40B4-BE49-F238E27FC236}">
                <a16:creationId xmlns:a16="http://schemas.microsoft.com/office/drawing/2014/main" id="{7468C113-0CC0-4C43-9AFF-8815EFF89375}"/>
              </a:ext>
            </a:extLst>
          </p:cNvPr>
          <p:cNvPicPr>
            <a:picLocks noChangeAspect="1" noChangeArrowheads="1"/>
          </p:cNvPicPr>
          <p:nvPr/>
        </p:nvPicPr>
        <p:blipFill>
          <a:blip r:embed="rId2">
            <a:lum bright="-6000" contrast="8000"/>
            <a:extLst>
              <a:ext uri="{28A0092B-C50C-407E-A947-70E740481C1C}">
                <a14:useLocalDpi xmlns:a14="http://schemas.microsoft.com/office/drawing/2010/main"/>
              </a:ext>
            </a:extLst>
          </a:blip>
          <a:srcRect/>
          <a:stretch>
            <a:fillRect/>
          </a:stretch>
        </p:blipFill>
        <p:spPr bwMode="auto">
          <a:xfrm>
            <a:off x="2960845" y="988478"/>
            <a:ext cx="6270309" cy="4020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518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Text Box 3">
            <a:extLst>
              <a:ext uri="{FF2B5EF4-FFF2-40B4-BE49-F238E27FC236}">
                <a16:creationId xmlns:a16="http://schemas.microsoft.com/office/drawing/2014/main" id="{AF0FCE42-D027-3444-9C11-61DFF5D58123}"/>
              </a:ext>
            </a:extLst>
          </p:cNvPr>
          <p:cNvSpPr txBox="1">
            <a:spLocks noChangeArrowheads="1"/>
          </p:cNvSpPr>
          <p:nvPr/>
        </p:nvSpPr>
        <p:spPr bwMode="auto">
          <a:xfrm>
            <a:off x="1724592" y="152401"/>
            <a:ext cx="8674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t>Jane Addams &amp; Hull House, Chicago, 1889</a:t>
            </a:r>
          </a:p>
        </p:txBody>
      </p:sp>
      <p:sp>
        <p:nvSpPr>
          <p:cNvPr id="4" name="TextBox 3">
            <a:extLst>
              <a:ext uri="{FF2B5EF4-FFF2-40B4-BE49-F238E27FC236}">
                <a16:creationId xmlns:a16="http://schemas.microsoft.com/office/drawing/2014/main" id="{CD96BA35-0464-0141-8D22-93E6CD9E19BE}"/>
              </a:ext>
            </a:extLst>
          </p:cNvPr>
          <p:cNvSpPr txBox="1"/>
          <p:nvPr/>
        </p:nvSpPr>
        <p:spPr>
          <a:xfrm>
            <a:off x="1008484" y="5341845"/>
            <a:ext cx="10013703" cy="400110"/>
          </a:xfrm>
          <a:prstGeom prst="rect">
            <a:avLst/>
          </a:prstGeom>
          <a:noFill/>
        </p:spPr>
        <p:txBody>
          <a:bodyPr wrap="none" rtlCol="0">
            <a:spAutoFit/>
          </a:bodyPr>
          <a:lstStyle/>
          <a:p>
            <a:r>
              <a:rPr lang="en-US" altLang="en-US" sz="2000" dirty="0">
                <a:solidFill>
                  <a:srgbClr val="000000"/>
                </a:solidFill>
              </a:rPr>
              <a:t>Since parents worked long hours, Hull House provided after-school art classes for children.</a:t>
            </a:r>
            <a:endParaRPr lang="en-US" altLang="en-US" sz="2000" dirty="0"/>
          </a:p>
        </p:txBody>
      </p:sp>
      <p:pic>
        <p:nvPicPr>
          <p:cNvPr id="6" name="Picture 5" descr="HH-CHILDREN PAINTING.jpg">
            <a:extLst>
              <a:ext uri="{FF2B5EF4-FFF2-40B4-BE49-F238E27FC236}">
                <a16:creationId xmlns:a16="http://schemas.microsoft.com/office/drawing/2014/main" id="{6E4B2AAD-5A3B-3D45-9340-8E113E7141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05044" y="1060014"/>
            <a:ext cx="5146751" cy="4121585"/>
          </a:xfrm>
          <a:prstGeom prst="rect">
            <a:avLst/>
          </a:prstGeom>
        </p:spPr>
      </p:pic>
    </p:spTree>
    <p:extLst>
      <p:ext uri="{BB962C8B-B14F-4D97-AF65-F5344CB8AC3E}">
        <p14:creationId xmlns:p14="http://schemas.microsoft.com/office/powerpoint/2010/main" val="1581605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Text Box 3">
            <a:extLst>
              <a:ext uri="{FF2B5EF4-FFF2-40B4-BE49-F238E27FC236}">
                <a16:creationId xmlns:a16="http://schemas.microsoft.com/office/drawing/2014/main" id="{AF0FCE42-D027-3444-9C11-61DFF5D58123}"/>
              </a:ext>
            </a:extLst>
          </p:cNvPr>
          <p:cNvSpPr txBox="1">
            <a:spLocks noChangeArrowheads="1"/>
          </p:cNvSpPr>
          <p:nvPr/>
        </p:nvSpPr>
        <p:spPr bwMode="auto">
          <a:xfrm>
            <a:off x="1724592" y="152401"/>
            <a:ext cx="8674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t>Jane Addams &amp; Hull House, Chicago, 1889</a:t>
            </a:r>
          </a:p>
        </p:txBody>
      </p:sp>
      <p:sp>
        <p:nvSpPr>
          <p:cNvPr id="4" name="TextBox 3">
            <a:extLst>
              <a:ext uri="{FF2B5EF4-FFF2-40B4-BE49-F238E27FC236}">
                <a16:creationId xmlns:a16="http://schemas.microsoft.com/office/drawing/2014/main" id="{CD96BA35-0464-0141-8D22-93E6CD9E19BE}"/>
              </a:ext>
            </a:extLst>
          </p:cNvPr>
          <p:cNvSpPr txBox="1"/>
          <p:nvPr/>
        </p:nvSpPr>
        <p:spPr>
          <a:xfrm>
            <a:off x="1008484" y="5341845"/>
            <a:ext cx="9654502" cy="707886"/>
          </a:xfrm>
          <a:prstGeom prst="rect">
            <a:avLst/>
          </a:prstGeom>
          <a:noFill/>
        </p:spPr>
        <p:txBody>
          <a:bodyPr wrap="none" rtlCol="0">
            <a:spAutoFit/>
          </a:bodyPr>
          <a:lstStyle/>
          <a:p>
            <a:r>
              <a:rPr lang="en-US" altLang="en-US" sz="2000" dirty="0">
                <a:solidFill>
                  <a:srgbClr val="000000"/>
                </a:solidFill>
              </a:rPr>
              <a:t>For older students, Hull House had both a men’s and a women’s basketball team to play</a:t>
            </a:r>
          </a:p>
          <a:p>
            <a:r>
              <a:rPr lang="en-US" altLang="en-US" sz="2000" dirty="0">
                <a:solidFill>
                  <a:srgbClr val="000000"/>
                </a:solidFill>
              </a:rPr>
              <a:t>against other organizations.</a:t>
            </a:r>
            <a:endParaRPr lang="en-US" altLang="en-US" sz="2000" dirty="0"/>
          </a:p>
        </p:txBody>
      </p:sp>
      <p:pic>
        <p:nvPicPr>
          <p:cNvPr id="5" name="Picture 4" descr="Hull_House_bball_1909_dn_s007255_dbloc_sized.gif">
            <a:extLst>
              <a:ext uri="{FF2B5EF4-FFF2-40B4-BE49-F238E27FC236}">
                <a16:creationId xmlns:a16="http://schemas.microsoft.com/office/drawing/2014/main" id="{B7FBBB3E-F43A-DA49-9FD9-2D135376FA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84" y="1341368"/>
            <a:ext cx="4933962" cy="3556564"/>
          </a:xfrm>
          <a:prstGeom prst="rect">
            <a:avLst/>
          </a:prstGeom>
        </p:spPr>
      </p:pic>
      <p:pic>
        <p:nvPicPr>
          <p:cNvPr id="7" name="Picture 6" descr="Hull_House_g_bball_1907_dn_s005567_dbloc_sized.gif">
            <a:extLst>
              <a:ext uri="{FF2B5EF4-FFF2-40B4-BE49-F238E27FC236}">
                <a16:creationId xmlns:a16="http://schemas.microsoft.com/office/drawing/2014/main" id="{39D11CF3-2D4A-AF45-B9F7-7CF7F5A58A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560" r="5273"/>
          <a:stretch/>
        </p:blipFill>
        <p:spPr>
          <a:xfrm flipH="1">
            <a:off x="6561910" y="1341368"/>
            <a:ext cx="4306771" cy="3556564"/>
          </a:xfrm>
          <a:prstGeom prst="rect">
            <a:avLst/>
          </a:prstGeom>
        </p:spPr>
      </p:pic>
    </p:spTree>
    <p:extLst>
      <p:ext uri="{BB962C8B-B14F-4D97-AF65-F5344CB8AC3E}">
        <p14:creationId xmlns:p14="http://schemas.microsoft.com/office/powerpoint/2010/main" val="1733027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Text Box 3">
            <a:extLst>
              <a:ext uri="{FF2B5EF4-FFF2-40B4-BE49-F238E27FC236}">
                <a16:creationId xmlns:a16="http://schemas.microsoft.com/office/drawing/2014/main" id="{AF0FCE42-D027-3444-9C11-61DFF5D58123}"/>
              </a:ext>
            </a:extLst>
          </p:cNvPr>
          <p:cNvSpPr txBox="1">
            <a:spLocks noChangeArrowheads="1"/>
          </p:cNvSpPr>
          <p:nvPr/>
        </p:nvSpPr>
        <p:spPr bwMode="auto">
          <a:xfrm>
            <a:off x="1724592" y="152401"/>
            <a:ext cx="8674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t>Jane Addams &amp; Hull House, Chicago, 1889</a:t>
            </a:r>
          </a:p>
        </p:txBody>
      </p:sp>
      <p:sp>
        <p:nvSpPr>
          <p:cNvPr id="4" name="TextBox 3">
            <a:extLst>
              <a:ext uri="{FF2B5EF4-FFF2-40B4-BE49-F238E27FC236}">
                <a16:creationId xmlns:a16="http://schemas.microsoft.com/office/drawing/2014/main" id="{CD96BA35-0464-0141-8D22-93E6CD9E19BE}"/>
              </a:ext>
            </a:extLst>
          </p:cNvPr>
          <p:cNvSpPr txBox="1"/>
          <p:nvPr/>
        </p:nvSpPr>
        <p:spPr>
          <a:xfrm>
            <a:off x="1246018" y="4765614"/>
            <a:ext cx="9699963" cy="1631216"/>
          </a:xfrm>
          <a:prstGeom prst="rect">
            <a:avLst/>
          </a:prstGeom>
          <a:noFill/>
        </p:spPr>
        <p:txBody>
          <a:bodyPr wrap="none" rtlCol="0">
            <a:spAutoFit/>
          </a:bodyPr>
          <a:lstStyle/>
          <a:p>
            <a:r>
              <a:rPr lang="en-US" altLang="en-US" sz="2000" dirty="0">
                <a:solidFill>
                  <a:srgbClr val="000000"/>
                </a:solidFill>
              </a:rPr>
              <a:t>Since parents needed educational training and help with citizenship classes, Hull House</a:t>
            </a:r>
          </a:p>
          <a:p>
            <a:r>
              <a:rPr lang="en-US" altLang="en-US" sz="2000" dirty="0">
                <a:solidFill>
                  <a:srgbClr val="000000"/>
                </a:solidFill>
              </a:rPr>
              <a:t>provided a library.</a:t>
            </a:r>
          </a:p>
          <a:p>
            <a:endParaRPr lang="en-US" altLang="en-US" sz="2000" dirty="0">
              <a:solidFill>
                <a:srgbClr val="000000"/>
              </a:solidFill>
            </a:endParaRPr>
          </a:p>
          <a:p>
            <a:r>
              <a:rPr lang="en-US" altLang="en-US" sz="2000" dirty="0">
                <a:solidFill>
                  <a:srgbClr val="000000"/>
                </a:solidFill>
              </a:rPr>
              <a:t>As the next slide shows, Hull House was  responsible for initiating all sorts of programs</a:t>
            </a:r>
          </a:p>
          <a:p>
            <a:r>
              <a:rPr lang="en-US" altLang="en-US" sz="2000" dirty="0">
                <a:solidFill>
                  <a:srgbClr val="000000"/>
                </a:solidFill>
              </a:rPr>
              <a:t>for immigrants in the area.</a:t>
            </a:r>
            <a:endParaRPr lang="en-US" altLang="en-US" sz="2000" dirty="0"/>
          </a:p>
        </p:txBody>
      </p:sp>
      <p:pic>
        <p:nvPicPr>
          <p:cNvPr id="5" name="Picture 4" descr="H-H.Library.jpg">
            <a:extLst>
              <a:ext uri="{FF2B5EF4-FFF2-40B4-BE49-F238E27FC236}">
                <a16:creationId xmlns:a16="http://schemas.microsoft.com/office/drawing/2014/main" id="{3F97168E-A5B9-F947-8FB4-5AAFE69F5A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2800" y="1050961"/>
            <a:ext cx="5635048" cy="3462424"/>
          </a:xfrm>
          <a:prstGeom prst="rect">
            <a:avLst/>
          </a:prstGeom>
        </p:spPr>
      </p:pic>
    </p:spTree>
    <p:extLst>
      <p:ext uri="{BB962C8B-B14F-4D97-AF65-F5344CB8AC3E}">
        <p14:creationId xmlns:p14="http://schemas.microsoft.com/office/powerpoint/2010/main" val="625891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D9FF07E-EE63-CC49-AD59-3714468D90A9}"/>
              </a:ext>
            </a:extLst>
          </p:cNvPr>
          <p:cNvSpPr>
            <a:spLocks noChangeArrowheads="1"/>
          </p:cNvSpPr>
          <p:nvPr/>
        </p:nvSpPr>
        <p:spPr bwMode="auto">
          <a:xfrm>
            <a:off x="1711027" y="198697"/>
            <a:ext cx="89265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latin typeface="Cambria" panose="02040503050406030204" pitchFamily="18" charset="0"/>
              </a:rPr>
              <a:t>The Sociological Study of Social Problems</a:t>
            </a:r>
          </a:p>
        </p:txBody>
      </p:sp>
      <p:sp>
        <p:nvSpPr>
          <p:cNvPr id="29699" name="Text Box 3">
            <a:extLst>
              <a:ext uri="{FF2B5EF4-FFF2-40B4-BE49-F238E27FC236}">
                <a16:creationId xmlns:a16="http://schemas.microsoft.com/office/drawing/2014/main" id="{E73DC3CA-FF63-2344-8FA0-59A0C2614533}"/>
              </a:ext>
            </a:extLst>
          </p:cNvPr>
          <p:cNvSpPr txBox="1">
            <a:spLocks noChangeArrowheads="1"/>
          </p:cNvSpPr>
          <p:nvPr/>
        </p:nvSpPr>
        <p:spPr bwMode="auto">
          <a:xfrm>
            <a:off x="2132104" y="944373"/>
            <a:ext cx="83488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latin typeface="+mj-lt"/>
              </a:rPr>
              <a:t>The application of a sociological perspective will help us understand:</a:t>
            </a:r>
          </a:p>
        </p:txBody>
      </p:sp>
      <p:sp>
        <p:nvSpPr>
          <p:cNvPr id="106501" name="Text Box 5">
            <a:extLst>
              <a:ext uri="{FF2B5EF4-FFF2-40B4-BE49-F238E27FC236}">
                <a16:creationId xmlns:a16="http://schemas.microsoft.com/office/drawing/2014/main" id="{681A15E0-2EF7-3443-8B7D-4C7935102A2F}"/>
              </a:ext>
            </a:extLst>
          </p:cNvPr>
          <p:cNvSpPr txBox="1">
            <a:spLocks noChangeArrowheads="1"/>
          </p:cNvSpPr>
          <p:nvPr/>
        </p:nvSpPr>
        <p:spPr bwMode="auto">
          <a:xfrm>
            <a:off x="1126892" y="1512422"/>
            <a:ext cx="10254089"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latin typeface="+mn-lt"/>
              </a:rPr>
              <a:t>1.     the </a:t>
            </a:r>
            <a:r>
              <a:rPr lang="en-US" altLang="en-US" sz="2000" i="1" dirty="0">
                <a:latin typeface="+mn-lt"/>
              </a:rPr>
              <a:t>kinds, sources, persistence, and varying consequence </a:t>
            </a:r>
            <a:r>
              <a:rPr lang="en-US" altLang="en-US" sz="2000" dirty="0">
                <a:latin typeface="+mn-lt"/>
              </a:rPr>
              <a:t>of social problems;</a:t>
            </a:r>
          </a:p>
          <a:p>
            <a:endParaRPr lang="en-US" altLang="en-US" sz="2000" dirty="0">
              <a:latin typeface="+mn-lt"/>
            </a:endParaRPr>
          </a:p>
          <a:p>
            <a:pPr marL="457200" indent="-457200">
              <a:buAutoNum type="arabicPeriod" startAt="2"/>
            </a:pPr>
            <a:r>
              <a:rPr lang="en-US" altLang="en-US" sz="2000" dirty="0">
                <a:latin typeface="+mn-lt"/>
              </a:rPr>
              <a:t>how and why some circumstances rather than others come to be </a:t>
            </a:r>
            <a:r>
              <a:rPr lang="en-US" altLang="en-US" sz="2000" i="1" dirty="0">
                <a:latin typeface="+mn-lt"/>
              </a:rPr>
              <a:t>defined </a:t>
            </a:r>
            <a:r>
              <a:rPr lang="en-US" altLang="en-US" sz="2000" dirty="0">
                <a:latin typeface="+mn-lt"/>
              </a:rPr>
              <a:t>as </a:t>
            </a:r>
          </a:p>
          <a:p>
            <a:r>
              <a:rPr lang="en-US" altLang="en-US" sz="2000" dirty="0">
                <a:latin typeface="+mn-lt"/>
              </a:rPr>
              <a:t>         social problems;</a:t>
            </a:r>
          </a:p>
          <a:p>
            <a:endParaRPr lang="en-US" altLang="en-US" sz="2000" dirty="0">
              <a:latin typeface="+mn-lt"/>
            </a:endParaRPr>
          </a:p>
          <a:p>
            <a:pPr marL="457200" indent="-457200">
              <a:buAutoNum type="arabicPeriod" startAt="3"/>
            </a:pPr>
            <a:r>
              <a:rPr lang="en-US" altLang="en-US" sz="2000" dirty="0">
                <a:latin typeface="+mn-lt"/>
              </a:rPr>
              <a:t>why some programs rather than others are  implemented to address these </a:t>
            </a:r>
          </a:p>
          <a:p>
            <a:r>
              <a:rPr lang="en-US" altLang="en-US" sz="2000" dirty="0">
                <a:latin typeface="+mn-lt"/>
              </a:rPr>
              <a:t>         problems;</a:t>
            </a:r>
          </a:p>
          <a:p>
            <a:endParaRPr lang="en-US" altLang="en-US" sz="2000" dirty="0">
              <a:latin typeface="+mn-lt"/>
            </a:endParaRPr>
          </a:p>
          <a:p>
            <a:r>
              <a:rPr lang="en-US" altLang="en-US" sz="2000" dirty="0">
                <a:latin typeface="Cambria" panose="02040503050406030204" pitchFamily="18" charset="0"/>
              </a:rPr>
              <a:t>4.      what factors – all apart from the severity of the problem – affect the likelihood </a:t>
            </a:r>
          </a:p>
          <a:p>
            <a:r>
              <a:rPr lang="en-US" altLang="en-US" sz="2000" dirty="0">
                <a:latin typeface="Cambria" panose="02040503050406030204" pitchFamily="18" charset="0"/>
              </a:rPr>
              <a:t>         that proposed programs will successfully reduce the extent to which the </a:t>
            </a:r>
          </a:p>
          <a:p>
            <a:r>
              <a:rPr lang="en-US" altLang="en-US" sz="2000" dirty="0">
                <a:latin typeface="Cambria" panose="02040503050406030204" pitchFamily="18" charset="0"/>
              </a:rPr>
              <a:t>         problem exists</a:t>
            </a:r>
            <a:r>
              <a:rPr lang="en-US" altLang="en-US" sz="2000" dirty="0">
                <a:latin typeface="+mn-lt"/>
              </a:rPr>
              <a:t>.</a:t>
            </a:r>
          </a:p>
          <a:p>
            <a:endParaRPr lang="en-US" altLang="en-US" sz="2000" dirty="0">
              <a:latin typeface="+mn-lt"/>
            </a:endParaRPr>
          </a:p>
          <a:p>
            <a:pPr marL="457200" indent="-457200">
              <a:buAutoNum type="arabicPeriod" startAt="5"/>
            </a:pPr>
            <a:r>
              <a:rPr lang="en-US" altLang="en-US" sz="2000" dirty="0">
                <a:latin typeface="+mn-lt"/>
              </a:rPr>
              <a:t>that social problems </a:t>
            </a:r>
            <a:r>
              <a:rPr lang="en-US" altLang="en-US" sz="2000" i="1" dirty="0">
                <a:latin typeface="+mn-lt"/>
              </a:rPr>
              <a:t>will never be totally solved</a:t>
            </a:r>
            <a:r>
              <a:rPr lang="en-US" altLang="en-US" sz="2000" dirty="0">
                <a:latin typeface="+mn-lt"/>
              </a:rPr>
              <a:t> – we will </a:t>
            </a:r>
            <a:r>
              <a:rPr lang="en-US" altLang="en-US" sz="2000" i="1" dirty="0">
                <a:latin typeface="+mn-lt"/>
              </a:rPr>
              <a:t>never</a:t>
            </a:r>
            <a:r>
              <a:rPr lang="en-US" altLang="en-US" sz="2000" dirty="0">
                <a:latin typeface="+mn-lt"/>
              </a:rPr>
              <a:t> get the crime rate down</a:t>
            </a:r>
          </a:p>
          <a:p>
            <a:r>
              <a:rPr lang="en-US" altLang="en-US" sz="2000" dirty="0">
                <a:latin typeface="+mn-lt"/>
              </a:rPr>
              <a:t>        to zero, we will </a:t>
            </a:r>
            <a:r>
              <a:rPr lang="en-US" altLang="en-US" sz="2000" i="1" dirty="0">
                <a:latin typeface="+mn-lt"/>
              </a:rPr>
              <a:t>never</a:t>
            </a:r>
            <a:r>
              <a:rPr lang="en-US" altLang="en-US" sz="2000" dirty="0">
                <a:latin typeface="+mn-lt"/>
              </a:rPr>
              <a:t> eradicate prejudicial attitudes and discriminatory actions, and we </a:t>
            </a:r>
          </a:p>
          <a:p>
            <a:r>
              <a:rPr lang="en-US" altLang="en-US" sz="2000" dirty="0">
                <a:latin typeface="+mn-lt"/>
              </a:rPr>
              <a:t>        will </a:t>
            </a:r>
            <a:r>
              <a:rPr lang="en-US" altLang="en-US" sz="2000" i="1" dirty="0">
                <a:latin typeface="+mn-lt"/>
              </a:rPr>
              <a:t>never</a:t>
            </a:r>
            <a:r>
              <a:rPr lang="en-US" altLang="en-US" sz="2000" dirty="0">
                <a:latin typeface="+mn-lt"/>
              </a:rPr>
              <a:t> fully stop harmful behaviors and actions. </a:t>
            </a:r>
            <a:r>
              <a:rPr lang="en-US" altLang="en-US" sz="2000" i="1" dirty="0">
                <a:latin typeface="+mn-lt"/>
              </a:rPr>
              <a:t>But we can reduce the extent to which</a:t>
            </a:r>
          </a:p>
          <a:p>
            <a:r>
              <a:rPr lang="en-US" altLang="en-US" sz="2000" i="1" dirty="0">
                <a:latin typeface="+mn-lt"/>
              </a:rPr>
              <a:t>        these circumstances occur</a:t>
            </a:r>
            <a:r>
              <a:rPr lang="en-US" altLang="en-US" sz="2000" dirty="0">
                <a:latin typeface="+mn-lt"/>
              </a:rPr>
              <a:t> – and this matters . . . </a:t>
            </a:r>
          </a:p>
        </p:txBody>
      </p:sp>
    </p:spTree>
    <p:extLst>
      <p:ext uri="{BB962C8B-B14F-4D97-AF65-F5344CB8AC3E}">
        <p14:creationId xmlns:p14="http://schemas.microsoft.com/office/powerpoint/2010/main" val="550991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a:extLst>
              <a:ext uri="{FF2B5EF4-FFF2-40B4-BE49-F238E27FC236}">
                <a16:creationId xmlns:a16="http://schemas.microsoft.com/office/drawing/2014/main" id="{47D81F8E-9DD6-B84B-A1BF-DA384B1FCF81}"/>
              </a:ext>
            </a:extLst>
          </p:cNvPr>
          <p:cNvSpPr txBox="1">
            <a:spLocks noChangeArrowheads="1"/>
          </p:cNvSpPr>
          <p:nvPr/>
        </p:nvSpPr>
        <p:spPr bwMode="auto">
          <a:xfrm>
            <a:off x="2209801" y="1066800"/>
            <a:ext cx="7319696" cy="537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115000"/>
              </a:lnSpc>
            </a:pPr>
            <a:r>
              <a:rPr lang="en-US" altLang="en-US" sz="2000" b="1" dirty="0"/>
              <a:t>*      	</a:t>
            </a:r>
            <a:r>
              <a:rPr lang="en-US" altLang="en-US" sz="2000" dirty="0">
                <a:latin typeface="+mn-lt"/>
              </a:rPr>
              <a:t>First Social Settlement in Chicago </a:t>
            </a:r>
          </a:p>
          <a:p>
            <a:pPr>
              <a:lnSpc>
                <a:spcPct val="115000"/>
              </a:lnSpc>
            </a:pPr>
            <a:r>
              <a:rPr lang="en-US" altLang="en-US" sz="2000" dirty="0">
                <a:latin typeface="+mn-lt"/>
              </a:rPr>
              <a:t>*	First Social Settlement with men and women residents </a:t>
            </a:r>
          </a:p>
          <a:p>
            <a:pPr>
              <a:lnSpc>
                <a:spcPct val="115000"/>
              </a:lnSpc>
            </a:pPr>
            <a:r>
              <a:rPr lang="en-US" altLang="en-US" sz="2000" dirty="0">
                <a:latin typeface="+mn-lt"/>
              </a:rPr>
              <a:t>*	Established the first </a:t>
            </a:r>
            <a:r>
              <a:rPr lang="en-US" altLang="en-US" sz="2000" dirty="0">
                <a:solidFill>
                  <a:srgbClr val="0000FF"/>
                </a:solidFill>
                <a:latin typeface="+mn-lt"/>
              </a:rPr>
              <a:t>public baths</a:t>
            </a:r>
            <a:r>
              <a:rPr lang="en-US" altLang="en-US" sz="2000" dirty="0">
                <a:latin typeface="+mn-lt"/>
              </a:rPr>
              <a:t> in Chicago </a:t>
            </a:r>
          </a:p>
          <a:p>
            <a:pPr>
              <a:lnSpc>
                <a:spcPct val="115000"/>
              </a:lnSpc>
            </a:pPr>
            <a:r>
              <a:rPr lang="en-US" altLang="en-US" sz="2000" dirty="0">
                <a:latin typeface="+mn-lt"/>
              </a:rPr>
              <a:t>*	Established the first </a:t>
            </a:r>
            <a:r>
              <a:rPr lang="en-US" altLang="en-US" sz="2000" dirty="0">
                <a:solidFill>
                  <a:srgbClr val="0000FF"/>
                </a:solidFill>
                <a:latin typeface="+mn-lt"/>
              </a:rPr>
              <a:t>public playground</a:t>
            </a:r>
            <a:r>
              <a:rPr lang="en-US" altLang="en-US" sz="2000" dirty="0">
                <a:latin typeface="+mn-lt"/>
              </a:rPr>
              <a:t> in Chicago </a:t>
            </a:r>
          </a:p>
          <a:p>
            <a:pPr>
              <a:lnSpc>
                <a:spcPct val="115000"/>
              </a:lnSpc>
            </a:pPr>
            <a:r>
              <a:rPr lang="en-US" altLang="en-US" sz="2000" dirty="0">
                <a:latin typeface="+mn-lt"/>
              </a:rPr>
              <a:t>*	Established the first </a:t>
            </a:r>
            <a:r>
              <a:rPr lang="en-US" altLang="en-US" sz="2000" dirty="0">
                <a:solidFill>
                  <a:srgbClr val="0000FF"/>
                </a:solidFill>
                <a:latin typeface="+mn-lt"/>
              </a:rPr>
              <a:t>gymnasium</a:t>
            </a:r>
            <a:r>
              <a:rPr lang="en-US" altLang="en-US" sz="2000" dirty="0">
                <a:latin typeface="+mn-lt"/>
              </a:rPr>
              <a:t> for the public in Chicago </a:t>
            </a:r>
          </a:p>
          <a:p>
            <a:pPr>
              <a:lnSpc>
                <a:spcPct val="115000"/>
              </a:lnSpc>
            </a:pPr>
            <a:r>
              <a:rPr lang="en-US" altLang="en-US" sz="2000" dirty="0">
                <a:latin typeface="+mn-lt"/>
              </a:rPr>
              <a:t>*	Established the first little </a:t>
            </a:r>
            <a:r>
              <a:rPr lang="en-US" altLang="en-US" sz="2000" dirty="0">
                <a:solidFill>
                  <a:srgbClr val="0000FF"/>
                </a:solidFill>
                <a:latin typeface="+mn-lt"/>
              </a:rPr>
              <a:t>theater</a:t>
            </a:r>
            <a:r>
              <a:rPr lang="en-US" altLang="en-US" sz="2000" dirty="0">
                <a:latin typeface="+mn-lt"/>
              </a:rPr>
              <a:t> in the United States </a:t>
            </a:r>
          </a:p>
          <a:p>
            <a:pPr>
              <a:lnSpc>
                <a:spcPct val="115000"/>
              </a:lnSpc>
            </a:pPr>
            <a:r>
              <a:rPr lang="en-US" altLang="en-US" sz="2000" dirty="0">
                <a:latin typeface="+mn-lt"/>
              </a:rPr>
              <a:t>*	Established the first </a:t>
            </a:r>
            <a:r>
              <a:rPr lang="en-US" altLang="en-US" sz="2000" dirty="0">
                <a:solidFill>
                  <a:srgbClr val="0000FF"/>
                </a:solidFill>
                <a:latin typeface="+mn-lt"/>
              </a:rPr>
              <a:t>citizenship preparation</a:t>
            </a:r>
            <a:r>
              <a:rPr lang="en-US" altLang="en-US" sz="2000" dirty="0">
                <a:latin typeface="+mn-lt"/>
              </a:rPr>
              <a:t> classes </a:t>
            </a:r>
          </a:p>
          <a:p>
            <a:pPr>
              <a:lnSpc>
                <a:spcPct val="115000"/>
              </a:lnSpc>
            </a:pPr>
            <a:r>
              <a:rPr lang="en-US" altLang="en-US" sz="2000" dirty="0">
                <a:latin typeface="+mn-lt"/>
              </a:rPr>
              <a:t>*	Established the first </a:t>
            </a:r>
            <a:r>
              <a:rPr lang="en-US" altLang="en-US" sz="2000" dirty="0">
                <a:solidFill>
                  <a:srgbClr val="0000FF"/>
                </a:solidFill>
                <a:latin typeface="+mn-lt"/>
              </a:rPr>
              <a:t>public kitchen</a:t>
            </a:r>
            <a:r>
              <a:rPr lang="en-US" altLang="en-US" sz="2000" dirty="0">
                <a:latin typeface="+mn-lt"/>
              </a:rPr>
              <a:t> in Chicago </a:t>
            </a:r>
          </a:p>
          <a:p>
            <a:pPr>
              <a:lnSpc>
                <a:spcPct val="115000"/>
              </a:lnSpc>
            </a:pPr>
            <a:r>
              <a:rPr lang="en-US" altLang="en-US" sz="2000" dirty="0">
                <a:latin typeface="+mn-lt"/>
              </a:rPr>
              <a:t>*	Established the first </a:t>
            </a:r>
            <a:r>
              <a:rPr lang="en-US" altLang="en-US" sz="2000" dirty="0">
                <a:solidFill>
                  <a:srgbClr val="0000FF"/>
                </a:solidFill>
                <a:latin typeface="+mn-lt"/>
              </a:rPr>
              <a:t>college extension courses</a:t>
            </a:r>
            <a:r>
              <a:rPr lang="en-US" altLang="en-US" sz="2000" dirty="0">
                <a:latin typeface="+mn-lt"/>
              </a:rPr>
              <a:t> in Chicago </a:t>
            </a:r>
          </a:p>
          <a:p>
            <a:pPr>
              <a:lnSpc>
                <a:spcPct val="115000"/>
              </a:lnSpc>
            </a:pPr>
            <a:r>
              <a:rPr lang="en-US" altLang="en-US" sz="2000" dirty="0">
                <a:latin typeface="+mn-lt"/>
              </a:rPr>
              <a:t>*	Established the first </a:t>
            </a:r>
            <a:r>
              <a:rPr lang="en-US" altLang="en-US" sz="2000" dirty="0">
                <a:solidFill>
                  <a:srgbClr val="0000FF"/>
                </a:solidFill>
                <a:latin typeface="+mn-lt"/>
              </a:rPr>
              <a:t>group work</a:t>
            </a:r>
            <a:r>
              <a:rPr lang="en-US" altLang="en-US" sz="2000" dirty="0">
                <a:latin typeface="+mn-lt"/>
              </a:rPr>
              <a:t> school </a:t>
            </a:r>
          </a:p>
          <a:p>
            <a:pPr>
              <a:lnSpc>
                <a:spcPct val="115000"/>
              </a:lnSpc>
            </a:pPr>
            <a:r>
              <a:rPr lang="en-US" altLang="en-US" sz="2000" dirty="0">
                <a:latin typeface="+mn-lt"/>
              </a:rPr>
              <a:t>*	Established the first </a:t>
            </a:r>
            <a:r>
              <a:rPr lang="en-US" altLang="en-US" sz="2000" dirty="0">
                <a:solidFill>
                  <a:srgbClr val="0000FF"/>
                </a:solidFill>
                <a:latin typeface="+mn-lt"/>
              </a:rPr>
              <a:t>painting loan program</a:t>
            </a:r>
            <a:r>
              <a:rPr lang="en-US" altLang="en-US" sz="2000" dirty="0">
                <a:latin typeface="+mn-lt"/>
              </a:rPr>
              <a:t> in Chicago </a:t>
            </a:r>
          </a:p>
          <a:p>
            <a:pPr>
              <a:lnSpc>
                <a:spcPct val="115000"/>
              </a:lnSpc>
            </a:pPr>
            <a:r>
              <a:rPr lang="en-US" altLang="en-US" sz="2000" dirty="0">
                <a:latin typeface="+mn-lt"/>
              </a:rPr>
              <a:t>*	Established the first free </a:t>
            </a:r>
            <a:r>
              <a:rPr lang="en-US" altLang="en-US" sz="2000" dirty="0">
                <a:solidFill>
                  <a:srgbClr val="0000FF"/>
                </a:solidFill>
                <a:latin typeface="+mn-lt"/>
              </a:rPr>
              <a:t>art exhibits</a:t>
            </a:r>
            <a:r>
              <a:rPr lang="en-US" altLang="en-US" sz="2000" dirty="0">
                <a:latin typeface="+mn-lt"/>
              </a:rPr>
              <a:t> in Chicago </a:t>
            </a:r>
          </a:p>
          <a:p>
            <a:pPr>
              <a:lnSpc>
                <a:spcPct val="115000"/>
              </a:lnSpc>
            </a:pPr>
            <a:r>
              <a:rPr lang="en-US" altLang="en-US" sz="2000" dirty="0">
                <a:latin typeface="+mn-lt"/>
              </a:rPr>
              <a:t>*	Established the first </a:t>
            </a:r>
            <a:r>
              <a:rPr lang="en-US" altLang="en-US" sz="2000" dirty="0">
                <a:solidFill>
                  <a:srgbClr val="0000FF"/>
                </a:solidFill>
                <a:latin typeface="+mn-lt"/>
              </a:rPr>
              <a:t>fresh air school</a:t>
            </a:r>
            <a:r>
              <a:rPr lang="en-US" altLang="en-US" sz="2000" dirty="0">
                <a:latin typeface="+mn-lt"/>
              </a:rPr>
              <a:t> in Chicago </a:t>
            </a:r>
          </a:p>
          <a:p>
            <a:pPr>
              <a:lnSpc>
                <a:spcPct val="115000"/>
              </a:lnSpc>
            </a:pPr>
            <a:r>
              <a:rPr lang="en-US" altLang="en-US" sz="2000" dirty="0">
                <a:latin typeface="+mn-lt"/>
              </a:rPr>
              <a:t>*	Established the first </a:t>
            </a:r>
            <a:r>
              <a:rPr lang="en-US" altLang="en-US" sz="2000" dirty="0">
                <a:solidFill>
                  <a:srgbClr val="0000FF"/>
                </a:solidFill>
                <a:latin typeface="+mn-lt"/>
              </a:rPr>
              <a:t>public swimming pool</a:t>
            </a:r>
            <a:r>
              <a:rPr lang="en-US" altLang="en-US" sz="2000" dirty="0">
                <a:latin typeface="+mn-lt"/>
              </a:rPr>
              <a:t> in Chicago </a:t>
            </a:r>
          </a:p>
          <a:p>
            <a:pPr>
              <a:lnSpc>
                <a:spcPct val="115000"/>
              </a:lnSpc>
            </a:pPr>
            <a:r>
              <a:rPr lang="en-US" altLang="en-US" sz="2000" dirty="0">
                <a:latin typeface="+mn-lt"/>
              </a:rPr>
              <a:t>*	Established the first </a:t>
            </a:r>
            <a:r>
              <a:rPr lang="en-US" altLang="en-US" sz="2000" dirty="0">
                <a:solidFill>
                  <a:srgbClr val="0000FF"/>
                </a:solidFill>
                <a:latin typeface="+mn-lt"/>
              </a:rPr>
              <a:t>Boy Scout troop</a:t>
            </a:r>
            <a:r>
              <a:rPr lang="en-US" altLang="en-US" sz="2000" dirty="0">
                <a:latin typeface="+mn-lt"/>
              </a:rPr>
              <a:t> in Chicago </a:t>
            </a:r>
          </a:p>
        </p:txBody>
      </p:sp>
      <p:sp>
        <p:nvSpPr>
          <p:cNvPr id="189443" name="Text Box 3">
            <a:extLst>
              <a:ext uri="{FF2B5EF4-FFF2-40B4-BE49-F238E27FC236}">
                <a16:creationId xmlns:a16="http://schemas.microsoft.com/office/drawing/2014/main" id="{10672FD2-05C7-FF42-A71C-C8B3D949D26D}"/>
              </a:ext>
            </a:extLst>
          </p:cNvPr>
          <p:cNvSpPr txBox="1">
            <a:spLocks noChangeArrowheads="1"/>
          </p:cNvSpPr>
          <p:nvPr/>
        </p:nvSpPr>
        <p:spPr bwMode="auto">
          <a:xfrm>
            <a:off x="4131833" y="96755"/>
            <a:ext cx="34756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latin typeface="Cambria" panose="02040503050406030204" pitchFamily="18" charset="0"/>
              </a:rPr>
              <a:t>Hull House 1sts</a:t>
            </a:r>
            <a:endParaRPr lang="en-US" altLang="en-US" dirty="0">
              <a:latin typeface="Cambria" panose="02040503050406030204" pitchFamily="18" charset="0"/>
            </a:endParaRPr>
          </a:p>
        </p:txBody>
      </p:sp>
    </p:spTree>
    <p:extLst>
      <p:ext uri="{BB962C8B-B14F-4D97-AF65-F5344CB8AC3E}">
        <p14:creationId xmlns:p14="http://schemas.microsoft.com/office/powerpoint/2010/main" val="1639215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a:extLst>
              <a:ext uri="{FF2B5EF4-FFF2-40B4-BE49-F238E27FC236}">
                <a16:creationId xmlns:a16="http://schemas.microsoft.com/office/drawing/2014/main" id="{47D81F8E-9DD6-B84B-A1BF-DA384B1FCF81}"/>
              </a:ext>
            </a:extLst>
          </p:cNvPr>
          <p:cNvSpPr txBox="1">
            <a:spLocks noChangeArrowheads="1"/>
          </p:cNvSpPr>
          <p:nvPr/>
        </p:nvSpPr>
        <p:spPr bwMode="auto">
          <a:xfrm>
            <a:off x="1107832" y="973015"/>
            <a:ext cx="10030695" cy="537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115000"/>
              </a:lnSpc>
            </a:pPr>
            <a:r>
              <a:rPr lang="en-US" altLang="en-US" sz="2000" dirty="0">
                <a:latin typeface="+mn-lt"/>
              </a:rPr>
              <a:t>Of equal importance were the sociological investigations conducted in the surrounding </a:t>
            </a:r>
          </a:p>
          <a:p>
            <a:pPr>
              <a:lnSpc>
                <a:spcPct val="115000"/>
              </a:lnSpc>
            </a:pPr>
            <a:r>
              <a:rPr lang="en-US" altLang="en-US" sz="2000" dirty="0">
                <a:latin typeface="+mn-lt"/>
              </a:rPr>
              <a:t>neighborhoods. Influenced by the new Department of Sociology at the University of </a:t>
            </a:r>
          </a:p>
          <a:p>
            <a:pPr>
              <a:lnSpc>
                <a:spcPct val="115000"/>
              </a:lnSpc>
            </a:pPr>
            <a:r>
              <a:rPr lang="en-US" altLang="en-US" sz="2000" dirty="0">
                <a:latin typeface="+mn-lt"/>
              </a:rPr>
              <a:t>Chicago, affiliates of Hull House conducted studies of</a:t>
            </a:r>
          </a:p>
          <a:p>
            <a:pPr>
              <a:lnSpc>
                <a:spcPct val="115000"/>
              </a:lnSpc>
            </a:pPr>
            <a:endParaRPr lang="en-US" altLang="en-US" sz="2000" dirty="0">
              <a:latin typeface="+mn-lt"/>
            </a:endParaRPr>
          </a:p>
          <a:p>
            <a:pPr>
              <a:lnSpc>
                <a:spcPct val="115000"/>
              </a:lnSpc>
            </a:pPr>
            <a:r>
              <a:rPr lang="en-US" altLang="en-US" sz="2000" dirty="0">
                <a:latin typeface="+mn-lt"/>
              </a:rPr>
              <a:t>	truancy		children’s reading	newsboys</a:t>
            </a:r>
          </a:p>
          <a:p>
            <a:pPr>
              <a:lnSpc>
                <a:spcPct val="115000"/>
              </a:lnSpc>
            </a:pPr>
            <a:r>
              <a:rPr lang="en-US" altLang="en-US" sz="2000" dirty="0">
                <a:latin typeface="+mn-lt"/>
              </a:rPr>
              <a:t>	sanitation	typhoid fever		tuberculosis</a:t>
            </a:r>
          </a:p>
          <a:p>
            <a:pPr>
              <a:lnSpc>
                <a:spcPct val="115000"/>
              </a:lnSpc>
            </a:pPr>
            <a:r>
              <a:rPr lang="en-US" altLang="en-US" sz="2000" dirty="0">
                <a:latin typeface="+mn-lt"/>
              </a:rPr>
              <a:t>	midwifery	infant mortality		social value of the saloon</a:t>
            </a:r>
          </a:p>
          <a:p>
            <a:pPr>
              <a:lnSpc>
                <a:spcPct val="115000"/>
              </a:lnSpc>
            </a:pPr>
            <a:endParaRPr lang="en-US" altLang="en-US" sz="2000" dirty="0">
              <a:latin typeface="+mn-lt"/>
            </a:endParaRPr>
          </a:p>
          <a:p>
            <a:pPr>
              <a:lnSpc>
                <a:spcPct val="115000"/>
              </a:lnSpc>
            </a:pPr>
            <a:r>
              <a:rPr lang="en-US" altLang="en-US" sz="2000" dirty="0">
                <a:latin typeface="+mn-lt"/>
              </a:rPr>
              <a:t>Their investigations led to the creation and enactment of the first factory laws in Illinois, </a:t>
            </a:r>
          </a:p>
          <a:p>
            <a:pPr>
              <a:lnSpc>
                <a:spcPct val="115000"/>
              </a:lnSpc>
            </a:pPr>
            <a:r>
              <a:rPr lang="en-US" altLang="en-US" sz="2000" dirty="0">
                <a:latin typeface="+mn-lt"/>
              </a:rPr>
              <a:t>the creation of the first model tenement code, the first factory inspector and the first</a:t>
            </a:r>
          </a:p>
          <a:p>
            <a:pPr>
              <a:lnSpc>
                <a:spcPct val="115000"/>
              </a:lnSpc>
            </a:pPr>
            <a:r>
              <a:rPr lang="en-US" altLang="en-US" sz="2000" dirty="0">
                <a:latin typeface="+mn-lt"/>
              </a:rPr>
              <a:t>probation officer.</a:t>
            </a:r>
          </a:p>
          <a:p>
            <a:pPr>
              <a:lnSpc>
                <a:spcPct val="115000"/>
              </a:lnSpc>
            </a:pPr>
            <a:endParaRPr lang="en-US" altLang="en-US" sz="2000" dirty="0">
              <a:latin typeface="+mn-lt"/>
            </a:endParaRPr>
          </a:p>
          <a:p>
            <a:pPr>
              <a:lnSpc>
                <a:spcPct val="115000"/>
              </a:lnSpc>
            </a:pPr>
            <a:r>
              <a:rPr lang="en-US" altLang="en-US" sz="2000" dirty="0">
                <a:latin typeface="+mn-lt"/>
              </a:rPr>
              <a:t>Residents of Hull House were also involved in the organization of labor unions, such as the</a:t>
            </a:r>
          </a:p>
          <a:p>
            <a:pPr>
              <a:lnSpc>
                <a:spcPct val="115000"/>
              </a:lnSpc>
            </a:pPr>
            <a:r>
              <a:rPr lang="en-US" altLang="en-US" sz="2000" dirty="0">
                <a:latin typeface="+mn-lt"/>
              </a:rPr>
              <a:t>Women’s Shirt Makers, the Women’s Cloak Makers, and the Chicago Women’s Trade Union </a:t>
            </a:r>
          </a:p>
          <a:p>
            <a:pPr>
              <a:lnSpc>
                <a:spcPct val="115000"/>
              </a:lnSpc>
            </a:pPr>
            <a:r>
              <a:rPr lang="en-US" altLang="en-US" sz="2000" dirty="0">
                <a:latin typeface="+mn-lt"/>
              </a:rPr>
              <a:t>League.</a:t>
            </a:r>
          </a:p>
        </p:txBody>
      </p:sp>
      <p:sp>
        <p:nvSpPr>
          <p:cNvPr id="189443" name="Text Box 3">
            <a:extLst>
              <a:ext uri="{FF2B5EF4-FFF2-40B4-BE49-F238E27FC236}">
                <a16:creationId xmlns:a16="http://schemas.microsoft.com/office/drawing/2014/main" id="{10672FD2-05C7-FF42-A71C-C8B3D949D26D}"/>
              </a:ext>
            </a:extLst>
          </p:cNvPr>
          <p:cNvSpPr txBox="1">
            <a:spLocks noChangeArrowheads="1"/>
          </p:cNvSpPr>
          <p:nvPr/>
        </p:nvSpPr>
        <p:spPr bwMode="auto">
          <a:xfrm>
            <a:off x="4124276" y="96756"/>
            <a:ext cx="34756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dirty="0">
                <a:latin typeface="Cambria" panose="02040503050406030204" pitchFamily="18" charset="0"/>
              </a:rPr>
              <a:t>Hull House 1sts</a:t>
            </a:r>
            <a:endParaRPr lang="en-US" altLang="en-US" dirty="0">
              <a:latin typeface="Cambria" panose="02040503050406030204" pitchFamily="18" charset="0"/>
            </a:endParaRPr>
          </a:p>
        </p:txBody>
      </p:sp>
    </p:spTree>
    <p:extLst>
      <p:ext uri="{BB962C8B-B14F-4D97-AF65-F5344CB8AC3E}">
        <p14:creationId xmlns:p14="http://schemas.microsoft.com/office/powerpoint/2010/main" val="220030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A9F026-332F-BD40-ACB7-A792A6602C3C}"/>
              </a:ext>
            </a:extLst>
          </p:cNvPr>
          <p:cNvSpPr txBox="1"/>
          <p:nvPr/>
        </p:nvSpPr>
        <p:spPr>
          <a:xfrm>
            <a:off x="973015" y="128953"/>
            <a:ext cx="10549298" cy="646331"/>
          </a:xfrm>
          <a:prstGeom prst="rect">
            <a:avLst/>
          </a:prstGeom>
          <a:noFill/>
        </p:spPr>
        <p:txBody>
          <a:bodyPr wrap="none" rtlCol="0">
            <a:spAutoFit/>
          </a:bodyPr>
          <a:lstStyle/>
          <a:p>
            <a:r>
              <a:rPr lang="en-US" sz="3600" b="1" dirty="0"/>
              <a:t>Hull House Residents – Early Women Sociologists</a:t>
            </a:r>
          </a:p>
        </p:txBody>
      </p:sp>
      <p:sp>
        <p:nvSpPr>
          <p:cNvPr id="3" name="TextBox 2">
            <a:extLst>
              <a:ext uri="{FF2B5EF4-FFF2-40B4-BE49-F238E27FC236}">
                <a16:creationId xmlns:a16="http://schemas.microsoft.com/office/drawing/2014/main" id="{01E280D3-8A51-0845-875E-BACDC8EC6966}"/>
              </a:ext>
            </a:extLst>
          </p:cNvPr>
          <p:cNvSpPr txBox="1"/>
          <p:nvPr/>
        </p:nvSpPr>
        <p:spPr>
          <a:xfrm>
            <a:off x="973015" y="1125415"/>
            <a:ext cx="9834615" cy="2246769"/>
          </a:xfrm>
          <a:prstGeom prst="rect">
            <a:avLst/>
          </a:prstGeom>
          <a:noFill/>
        </p:spPr>
        <p:txBody>
          <a:bodyPr wrap="none" rtlCol="0">
            <a:spAutoFit/>
          </a:bodyPr>
          <a:lstStyle/>
          <a:p>
            <a:r>
              <a:rPr lang="en-US" sz="2000" dirty="0"/>
              <a:t>As mentioned before, t</a:t>
            </a:r>
            <a:r>
              <a:rPr lang="en-US" altLang="en-US" sz="2000" dirty="0"/>
              <a:t>he emergence of sociology as a discipline was directly related to a </a:t>
            </a:r>
          </a:p>
          <a:p>
            <a:r>
              <a:rPr lang="en-US" altLang="en-US" sz="2000" dirty="0"/>
              <a:t>growing concern about social problems. The goal for early sociologists was to study and </a:t>
            </a:r>
          </a:p>
          <a:p>
            <a:r>
              <a:rPr lang="en-US" altLang="en-US" sz="2000" dirty="0"/>
              <a:t>explain social problems in order to devise a practical means for eliminating them. Rarely</a:t>
            </a:r>
          </a:p>
          <a:p>
            <a:r>
              <a:rPr lang="en-US" sz="2000" dirty="0"/>
              <a:t>do these women get much attention in sociology textbooks. Although they were never</a:t>
            </a:r>
          </a:p>
          <a:p>
            <a:r>
              <a:rPr lang="en-US" sz="2000" dirty="0"/>
              <a:t>given teaching positions in departments of sociology housed in universities or colleges,</a:t>
            </a:r>
          </a:p>
          <a:p>
            <a:r>
              <a:rPr lang="en-US" sz="2000" dirty="0"/>
              <a:t>they nevertheless qualify as, at the very least, women-pioneers in the discipline. Here is</a:t>
            </a:r>
          </a:p>
          <a:p>
            <a:r>
              <a:rPr lang="en-US" sz="2000" dirty="0"/>
              <a:t>a short sketch of some of these remarkable women.</a:t>
            </a:r>
          </a:p>
        </p:txBody>
      </p:sp>
      <p:sp>
        <p:nvSpPr>
          <p:cNvPr id="4" name="TextBox 3">
            <a:extLst>
              <a:ext uri="{FF2B5EF4-FFF2-40B4-BE49-F238E27FC236}">
                <a16:creationId xmlns:a16="http://schemas.microsoft.com/office/drawing/2014/main" id="{BAAE8D5C-E820-DF46-975C-DE80DD4182DB}"/>
              </a:ext>
            </a:extLst>
          </p:cNvPr>
          <p:cNvSpPr txBox="1"/>
          <p:nvPr/>
        </p:nvSpPr>
        <p:spPr>
          <a:xfrm>
            <a:off x="954387" y="3543890"/>
            <a:ext cx="7568290" cy="1938992"/>
          </a:xfrm>
          <a:prstGeom prst="rect">
            <a:avLst/>
          </a:prstGeom>
          <a:noFill/>
        </p:spPr>
        <p:txBody>
          <a:bodyPr wrap="none" rtlCol="0">
            <a:spAutoFit/>
          </a:bodyPr>
          <a:lstStyle/>
          <a:p>
            <a:r>
              <a:rPr lang="en-US" altLang="en-US" sz="2000" dirty="0"/>
              <a:t>In addition to teaching at Hull House, Ellen Gates Starr was active </a:t>
            </a:r>
          </a:p>
          <a:p>
            <a:r>
              <a:rPr lang="en-US" altLang="en-US" sz="2000" dirty="0"/>
              <a:t>in the campaign to reform child labor laws and industrial working </a:t>
            </a:r>
          </a:p>
          <a:p>
            <a:r>
              <a:rPr lang="en-US" altLang="en-US" sz="2000" dirty="0"/>
              <a:t>conditions in Chicago. Starr, a member of the Women's Trade Union </a:t>
            </a:r>
          </a:p>
          <a:p>
            <a:r>
              <a:rPr lang="en-US" altLang="en-US" sz="2000" dirty="0"/>
              <a:t>League, helped organize striking garment workers in 1896, 1910 </a:t>
            </a:r>
          </a:p>
          <a:p>
            <a:r>
              <a:rPr lang="en-US" altLang="en-US" sz="2000" dirty="0"/>
              <a:t>and 1915. In 1930 she retired to a Roman Catholic convent in </a:t>
            </a:r>
          </a:p>
          <a:p>
            <a:r>
              <a:rPr lang="en-US" altLang="en-US" sz="2000" dirty="0"/>
              <a:t>Suffern, New York County.</a:t>
            </a:r>
          </a:p>
        </p:txBody>
      </p:sp>
      <p:pic>
        <p:nvPicPr>
          <p:cNvPr id="5" name="Picture 2">
            <a:extLst>
              <a:ext uri="{FF2B5EF4-FFF2-40B4-BE49-F238E27FC236}">
                <a16:creationId xmlns:a16="http://schemas.microsoft.com/office/drawing/2014/main" id="{E9F476D5-052F-0D41-AA6B-C527D09CB1A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827477" y="3372184"/>
            <a:ext cx="15779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BBFC5C5-FCA3-D646-AF7D-27F88AF8ADB4}"/>
              </a:ext>
            </a:extLst>
          </p:cNvPr>
          <p:cNvSpPr txBox="1"/>
          <p:nvPr/>
        </p:nvSpPr>
        <p:spPr>
          <a:xfrm>
            <a:off x="8721969" y="5810584"/>
            <a:ext cx="1460656" cy="523220"/>
          </a:xfrm>
          <a:prstGeom prst="rect">
            <a:avLst/>
          </a:prstGeom>
          <a:noFill/>
        </p:spPr>
        <p:txBody>
          <a:bodyPr wrap="none" rtlCol="0">
            <a:spAutoFit/>
          </a:bodyPr>
          <a:lstStyle/>
          <a:p>
            <a:pPr algn="ctr"/>
            <a:r>
              <a:rPr lang="en-US" altLang="en-US" sz="1400" dirty="0"/>
              <a:t>Ellen Gates Starr</a:t>
            </a:r>
          </a:p>
          <a:p>
            <a:pPr algn="ctr"/>
            <a:r>
              <a:rPr lang="en-US" altLang="en-US" sz="1400" dirty="0"/>
              <a:t>1859 - 1940</a:t>
            </a:r>
          </a:p>
        </p:txBody>
      </p:sp>
    </p:spTree>
    <p:extLst>
      <p:ext uri="{BB962C8B-B14F-4D97-AF65-F5344CB8AC3E}">
        <p14:creationId xmlns:p14="http://schemas.microsoft.com/office/powerpoint/2010/main" val="2255282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A9F026-332F-BD40-ACB7-A792A6602C3C}"/>
              </a:ext>
            </a:extLst>
          </p:cNvPr>
          <p:cNvSpPr txBox="1"/>
          <p:nvPr/>
        </p:nvSpPr>
        <p:spPr>
          <a:xfrm>
            <a:off x="973015" y="128953"/>
            <a:ext cx="10549298" cy="646331"/>
          </a:xfrm>
          <a:prstGeom prst="rect">
            <a:avLst/>
          </a:prstGeom>
          <a:noFill/>
        </p:spPr>
        <p:txBody>
          <a:bodyPr wrap="none" rtlCol="0">
            <a:spAutoFit/>
          </a:bodyPr>
          <a:lstStyle/>
          <a:p>
            <a:r>
              <a:rPr lang="en-US" sz="3600" b="1" dirty="0"/>
              <a:t>Hull House Residents – Early Women Sociologists</a:t>
            </a:r>
          </a:p>
        </p:txBody>
      </p:sp>
      <p:sp>
        <p:nvSpPr>
          <p:cNvPr id="3" name="TextBox 2">
            <a:extLst>
              <a:ext uri="{FF2B5EF4-FFF2-40B4-BE49-F238E27FC236}">
                <a16:creationId xmlns:a16="http://schemas.microsoft.com/office/drawing/2014/main" id="{01E280D3-8A51-0845-875E-BACDC8EC6966}"/>
              </a:ext>
            </a:extLst>
          </p:cNvPr>
          <p:cNvSpPr txBox="1"/>
          <p:nvPr/>
        </p:nvSpPr>
        <p:spPr>
          <a:xfrm>
            <a:off x="954387" y="1320565"/>
            <a:ext cx="7762510" cy="1938992"/>
          </a:xfrm>
          <a:prstGeom prst="rect">
            <a:avLst/>
          </a:prstGeom>
          <a:noFill/>
        </p:spPr>
        <p:txBody>
          <a:bodyPr wrap="none" rtlCol="0">
            <a:spAutoFit/>
          </a:bodyPr>
          <a:lstStyle/>
          <a:p>
            <a:r>
              <a:rPr lang="en-US" altLang="en-US" sz="2000" dirty="0"/>
              <a:t>In 1893, Julia Lathrop was appointed as the first woman member of </a:t>
            </a:r>
          </a:p>
          <a:p>
            <a:r>
              <a:rPr lang="en-US" altLang="en-US" sz="2000" dirty="0"/>
              <a:t>the Illinois State Board of Charities. In 1912, President William Taft </a:t>
            </a:r>
          </a:p>
          <a:p>
            <a:r>
              <a:rPr lang="en-US" altLang="en-US" sz="2000" dirty="0"/>
              <a:t>appointed Lathrop as the first head of the newly created Children’s </a:t>
            </a:r>
          </a:p>
          <a:p>
            <a:r>
              <a:rPr lang="en-US" altLang="en-US" sz="2000" dirty="0"/>
              <a:t>Bureau. Over the next nine years Lathrop directed research into child </a:t>
            </a:r>
          </a:p>
          <a:p>
            <a:r>
              <a:rPr lang="en-US" altLang="en-US" sz="2000" dirty="0"/>
              <a:t>labor, infant mortality, mother mortality, juvenile delinquency, </a:t>
            </a:r>
          </a:p>
          <a:p>
            <a:r>
              <a:rPr lang="en-US" altLang="en-US" sz="2000" dirty="0"/>
              <a:t>mothers' pensions and illegitimacy. </a:t>
            </a:r>
          </a:p>
        </p:txBody>
      </p:sp>
      <p:sp>
        <p:nvSpPr>
          <p:cNvPr id="4" name="TextBox 3">
            <a:extLst>
              <a:ext uri="{FF2B5EF4-FFF2-40B4-BE49-F238E27FC236}">
                <a16:creationId xmlns:a16="http://schemas.microsoft.com/office/drawing/2014/main" id="{BAAE8D5C-E820-DF46-975C-DE80DD4182DB}"/>
              </a:ext>
            </a:extLst>
          </p:cNvPr>
          <p:cNvSpPr txBox="1"/>
          <p:nvPr/>
        </p:nvSpPr>
        <p:spPr>
          <a:xfrm>
            <a:off x="954387" y="3543890"/>
            <a:ext cx="7605287" cy="2554545"/>
          </a:xfrm>
          <a:prstGeom prst="rect">
            <a:avLst/>
          </a:prstGeom>
          <a:noFill/>
        </p:spPr>
        <p:txBody>
          <a:bodyPr wrap="none" rtlCol="0">
            <a:spAutoFit/>
          </a:bodyPr>
          <a:lstStyle/>
          <a:p>
            <a:r>
              <a:rPr lang="en-US" altLang="en-US" sz="2000" dirty="0"/>
              <a:t>While living at Hull House (1907-1920) </a:t>
            </a:r>
            <a:r>
              <a:rPr lang="en-US" altLang="en-US" sz="2000" dirty="0" err="1"/>
              <a:t>Sophonisba</a:t>
            </a:r>
            <a:r>
              <a:rPr lang="en-US" altLang="en-US" sz="2000" dirty="0"/>
              <a:t> Preston </a:t>
            </a:r>
          </a:p>
          <a:p>
            <a:r>
              <a:rPr lang="en-US" altLang="en-US" sz="2000" dirty="0"/>
              <a:t>Breckinridge played a leading role in the development of the </a:t>
            </a:r>
          </a:p>
          <a:p>
            <a:r>
              <a:rPr lang="en-US" altLang="en-US" sz="2000" dirty="0"/>
              <a:t>Immigrants' Protective League, National Consumer's League, the </a:t>
            </a:r>
          </a:p>
          <a:p>
            <a:r>
              <a:rPr lang="en-US" altLang="en-US" sz="2000" dirty="0"/>
              <a:t>Women's Trade Union League and the Children's Bureau. A strong </a:t>
            </a:r>
          </a:p>
          <a:p>
            <a:r>
              <a:rPr lang="en-US" altLang="en-US" sz="2000" dirty="0"/>
              <a:t>supporter of women's suffrage she was a member of the American </a:t>
            </a:r>
          </a:p>
          <a:p>
            <a:r>
              <a:rPr lang="en-US" altLang="en-US" sz="2000" dirty="0"/>
              <a:t>Woman Suffrage Association. An advocate of African American civil </a:t>
            </a:r>
          </a:p>
          <a:p>
            <a:r>
              <a:rPr lang="en-US" altLang="en-US" sz="2000" dirty="0"/>
              <a:t>rights, Breckinridge helped to establish the National Association for </a:t>
            </a:r>
          </a:p>
          <a:p>
            <a:r>
              <a:rPr lang="en-US" altLang="en-US" sz="2000" dirty="0"/>
              <a:t>the Advancement of Colored People in 1909. </a:t>
            </a:r>
          </a:p>
        </p:txBody>
      </p:sp>
      <p:pic>
        <p:nvPicPr>
          <p:cNvPr id="7" name="Picture 3">
            <a:extLst>
              <a:ext uri="{FF2B5EF4-FFF2-40B4-BE49-F238E27FC236}">
                <a16:creationId xmlns:a16="http://schemas.microsoft.com/office/drawing/2014/main" id="{D50AAF33-D044-454B-95A1-CA66C1D7D0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68154" y="1117666"/>
            <a:ext cx="1557338" cy="2438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1F1C5E8-5561-C544-AA15-168D4B3653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75930" y="4059271"/>
            <a:ext cx="1447007" cy="215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BFD8666-2FC2-1746-8B30-EF26FC256638}"/>
              </a:ext>
            </a:extLst>
          </p:cNvPr>
          <p:cNvSpPr txBox="1"/>
          <p:nvPr/>
        </p:nvSpPr>
        <p:spPr>
          <a:xfrm>
            <a:off x="8273764" y="6121158"/>
            <a:ext cx="2741007" cy="523220"/>
          </a:xfrm>
          <a:prstGeom prst="rect">
            <a:avLst/>
          </a:prstGeom>
          <a:noFill/>
        </p:spPr>
        <p:txBody>
          <a:bodyPr wrap="none" rtlCol="0">
            <a:spAutoFit/>
          </a:bodyPr>
          <a:lstStyle/>
          <a:p>
            <a:pPr algn="ctr"/>
            <a:r>
              <a:rPr lang="en-US" altLang="en-US" sz="1400" dirty="0" err="1"/>
              <a:t>Sophonisba</a:t>
            </a:r>
            <a:r>
              <a:rPr lang="en-US" altLang="en-US" sz="1400" dirty="0"/>
              <a:t> Preston Breckinridge</a:t>
            </a:r>
          </a:p>
          <a:p>
            <a:pPr algn="ctr"/>
            <a:r>
              <a:rPr lang="en-US" altLang="en-US" sz="1400" dirty="0"/>
              <a:t>1866 - 1948</a:t>
            </a:r>
          </a:p>
        </p:txBody>
      </p:sp>
      <p:sp>
        <p:nvSpPr>
          <p:cNvPr id="10" name="TextBox 9">
            <a:extLst>
              <a:ext uri="{FF2B5EF4-FFF2-40B4-BE49-F238E27FC236}">
                <a16:creationId xmlns:a16="http://schemas.microsoft.com/office/drawing/2014/main" id="{2F7145B9-9ABC-9C44-A3A8-52B35F22E1D0}"/>
              </a:ext>
            </a:extLst>
          </p:cNvPr>
          <p:cNvSpPr txBox="1"/>
          <p:nvPr/>
        </p:nvSpPr>
        <p:spPr>
          <a:xfrm>
            <a:off x="8968154" y="3536051"/>
            <a:ext cx="1352229" cy="523220"/>
          </a:xfrm>
          <a:prstGeom prst="rect">
            <a:avLst/>
          </a:prstGeom>
          <a:noFill/>
        </p:spPr>
        <p:txBody>
          <a:bodyPr wrap="none" rtlCol="0">
            <a:spAutoFit/>
          </a:bodyPr>
          <a:lstStyle/>
          <a:p>
            <a:pPr algn="ctr"/>
            <a:r>
              <a:rPr lang="en-US" altLang="en-US" sz="1400" dirty="0">
                <a:solidFill>
                  <a:srgbClr val="000000"/>
                </a:solidFill>
              </a:rPr>
              <a:t>Julia C. Lathrop</a:t>
            </a:r>
          </a:p>
          <a:p>
            <a:pPr algn="ctr"/>
            <a:r>
              <a:rPr lang="en-US" altLang="en-US" sz="1400" dirty="0">
                <a:solidFill>
                  <a:srgbClr val="000000"/>
                </a:solidFill>
              </a:rPr>
              <a:t>1858 - 1932 </a:t>
            </a:r>
            <a:endParaRPr lang="en-US" altLang="en-US" sz="1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32370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A9F026-332F-BD40-ACB7-A792A6602C3C}"/>
              </a:ext>
            </a:extLst>
          </p:cNvPr>
          <p:cNvSpPr txBox="1"/>
          <p:nvPr/>
        </p:nvSpPr>
        <p:spPr>
          <a:xfrm>
            <a:off x="973015" y="128953"/>
            <a:ext cx="10549298" cy="646331"/>
          </a:xfrm>
          <a:prstGeom prst="rect">
            <a:avLst/>
          </a:prstGeom>
          <a:noFill/>
        </p:spPr>
        <p:txBody>
          <a:bodyPr wrap="none" rtlCol="0">
            <a:spAutoFit/>
          </a:bodyPr>
          <a:lstStyle/>
          <a:p>
            <a:r>
              <a:rPr lang="en-US" sz="3600" b="1" dirty="0"/>
              <a:t>Hull House Residents – Early Women Sociologists</a:t>
            </a:r>
          </a:p>
        </p:txBody>
      </p:sp>
      <p:sp>
        <p:nvSpPr>
          <p:cNvPr id="3" name="TextBox 2">
            <a:extLst>
              <a:ext uri="{FF2B5EF4-FFF2-40B4-BE49-F238E27FC236}">
                <a16:creationId xmlns:a16="http://schemas.microsoft.com/office/drawing/2014/main" id="{01E280D3-8A51-0845-875E-BACDC8EC6966}"/>
              </a:ext>
            </a:extLst>
          </p:cNvPr>
          <p:cNvSpPr txBox="1"/>
          <p:nvPr/>
        </p:nvSpPr>
        <p:spPr>
          <a:xfrm>
            <a:off x="954387" y="1320565"/>
            <a:ext cx="8508355" cy="4093428"/>
          </a:xfrm>
          <a:prstGeom prst="rect">
            <a:avLst/>
          </a:prstGeom>
          <a:noFill/>
        </p:spPr>
        <p:txBody>
          <a:bodyPr wrap="none" rtlCol="0">
            <a:spAutoFit/>
          </a:bodyPr>
          <a:lstStyle/>
          <a:p>
            <a:r>
              <a:rPr lang="en-US" altLang="en-US" sz="2000" dirty="0">
                <a:solidFill>
                  <a:srgbClr val="000000"/>
                </a:solidFill>
              </a:rPr>
              <a:t>In the typhoid fever epidemic in Chicago in 1902, Alice </a:t>
            </a:r>
            <a:r>
              <a:rPr lang="en-US" altLang="en-US" sz="2000" dirty="0"/>
              <a:t>Hamilton, a </a:t>
            </a:r>
          </a:p>
          <a:p>
            <a:r>
              <a:rPr lang="en-US" altLang="en-US" sz="2000" dirty="0"/>
              <a:t>professor of pathology at the Women's Medical College at Northwestern </a:t>
            </a:r>
          </a:p>
          <a:p>
            <a:r>
              <a:rPr lang="en-US" altLang="en-US" sz="2000" dirty="0"/>
              <a:t>University in Chicago, </a:t>
            </a:r>
            <a:r>
              <a:rPr lang="en-US" altLang="en-US" sz="2000" dirty="0">
                <a:solidFill>
                  <a:srgbClr val="000000"/>
                </a:solidFill>
              </a:rPr>
              <a:t>made a connection between improper sewage </a:t>
            </a:r>
          </a:p>
          <a:p>
            <a:r>
              <a:rPr lang="en-US" altLang="en-US" sz="2000" dirty="0">
                <a:solidFill>
                  <a:srgbClr val="000000"/>
                </a:solidFill>
              </a:rPr>
              <a:t>disposal and the role of flies in transmitting the disease. Her findings led </a:t>
            </a:r>
          </a:p>
          <a:p>
            <a:r>
              <a:rPr lang="en-US" altLang="en-US" sz="2000" dirty="0">
                <a:solidFill>
                  <a:srgbClr val="000000"/>
                </a:solidFill>
              </a:rPr>
              <a:t>to reorganization of the Chicago Health Department. </a:t>
            </a:r>
          </a:p>
          <a:p>
            <a:endParaRPr lang="en-US" altLang="en-US" sz="2000" dirty="0">
              <a:solidFill>
                <a:srgbClr val="000000"/>
              </a:solidFill>
            </a:endParaRPr>
          </a:p>
          <a:p>
            <a:r>
              <a:rPr lang="en-US" altLang="en-US" sz="2000" dirty="0">
                <a:solidFill>
                  <a:srgbClr val="000000"/>
                </a:solidFill>
              </a:rPr>
              <a:t>She then noted that the health problems of many of the immigrant poor </a:t>
            </a:r>
          </a:p>
          <a:p>
            <a:r>
              <a:rPr lang="en-US" altLang="en-US" sz="2000" dirty="0">
                <a:solidFill>
                  <a:srgbClr val="000000"/>
                </a:solidFill>
              </a:rPr>
              <a:t>were due to unsafe conditions and noxious chemicals, especially lead </a:t>
            </a:r>
          </a:p>
          <a:p>
            <a:r>
              <a:rPr lang="en-US" altLang="en-US" sz="2000" dirty="0">
                <a:solidFill>
                  <a:srgbClr val="000000"/>
                </a:solidFill>
              </a:rPr>
              <a:t>dust, to which they were being exposed in the course of their employment. </a:t>
            </a:r>
          </a:p>
          <a:p>
            <a:r>
              <a:rPr lang="en-US" altLang="en-US" sz="2000" dirty="0">
                <a:solidFill>
                  <a:srgbClr val="000000"/>
                </a:solidFill>
              </a:rPr>
              <a:t>At the time there were no laws regulating safety at work and employers </a:t>
            </a:r>
          </a:p>
          <a:p>
            <a:r>
              <a:rPr lang="en-US" altLang="en-US" sz="2000" dirty="0">
                <a:solidFill>
                  <a:srgbClr val="000000"/>
                </a:solidFill>
              </a:rPr>
              <a:t>routinely fired sick workers and replaced them with new ones looking for </a:t>
            </a:r>
          </a:p>
          <a:p>
            <a:r>
              <a:rPr lang="en-US" altLang="en-US" sz="2000" dirty="0">
                <a:solidFill>
                  <a:srgbClr val="000000"/>
                </a:solidFill>
              </a:rPr>
              <a:t>jobs. </a:t>
            </a:r>
            <a:r>
              <a:rPr lang="en-US" altLang="en-US" sz="2000" dirty="0"/>
              <a:t>Hamilton used this evidence to pressure politicians to pass workmen’s </a:t>
            </a:r>
          </a:p>
          <a:p>
            <a:r>
              <a:rPr lang="en-US" altLang="en-US" sz="2000" dirty="0"/>
              <a:t>compensation laws and factory owners to provide safer working conditions. </a:t>
            </a:r>
          </a:p>
        </p:txBody>
      </p:sp>
      <p:pic>
        <p:nvPicPr>
          <p:cNvPr id="13" name="Picture 3">
            <a:extLst>
              <a:ext uri="{FF2B5EF4-FFF2-40B4-BE49-F238E27FC236}">
                <a16:creationId xmlns:a16="http://schemas.microsoft.com/office/drawing/2014/main" id="{A289912F-0C80-AC48-B7C8-74AD1AAC89A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98253" y="1797159"/>
            <a:ext cx="1839360" cy="271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FFBE453-0F35-DA48-9D01-D7283EEE94EA}"/>
              </a:ext>
            </a:extLst>
          </p:cNvPr>
          <p:cNvSpPr txBox="1"/>
          <p:nvPr/>
        </p:nvSpPr>
        <p:spPr>
          <a:xfrm>
            <a:off x="9615555" y="4490663"/>
            <a:ext cx="1314784" cy="523220"/>
          </a:xfrm>
          <a:prstGeom prst="rect">
            <a:avLst/>
          </a:prstGeom>
          <a:noFill/>
        </p:spPr>
        <p:txBody>
          <a:bodyPr wrap="none" rtlCol="0">
            <a:spAutoFit/>
          </a:bodyPr>
          <a:lstStyle/>
          <a:p>
            <a:pPr algn="ctr"/>
            <a:r>
              <a:rPr lang="en-US" altLang="en-US" sz="1400" dirty="0"/>
              <a:t>Alice Hamilton</a:t>
            </a:r>
          </a:p>
          <a:p>
            <a:pPr algn="ctr"/>
            <a:r>
              <a:rPr lang="en-US" altLang="en-US" sz="1400" dirty="0"/>
              <a:t>1869 - 1970</a:t>
            </a:r>
          </a:p>
        </p:txBody>
      </p:sp>
    </p:spTree>
    <p:extLst>
      <p:ext uri="{BB962C8B-B14F-4D97-AF65-F5344CB8AC3E}">
        <p14:creationId xmlns:p14="http://schemas.microsoft.com/office/powerpoint/2010/main" val="3739520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A9F026-332F-BD40-ACB7-A792A6602C3C}"/>
              </a:ext>
            </a:extLst>
          </p:cNvPr>
          <p:cNvSpPr txBox="1"/>
          <p:nvPr/>
        </p:nvSpPr>
        <p:spPr>
          <a:xfrm>
            <a:off x="973015" y="128953"/>
            <a:ext cx="10549298" cy="646331"/>
          </a:xfrm>
          <a:prstGeom prst="rect">
            <a:avLst/>
          </a:prstGeom>
          <a:noFill/>
        </p:spPr>
        <p:txBody>
          <a:bodyPr wrap="none" rtlCol="0">
            <a:spAutoFit/>
          </a:bodyPr>
          <a:lstStyle/>
          <a:p>
            <a:r>
              <a:rPr lang="en-US" sz="3600" b="1" dirty="0"/>
              <a:t>Hull House Residents – Early Women Sociologists</a:t>
            </a:r>
          </a:p>
        </p:txBody>
      </p:sp>
      <p:sp>
        <p:nvSpPr>
          <p:cNvPr id="3" name="TextBox 2">
            <a:extLst>
              <a:ext uri="{FF2B5EF4-FFF2-40B4-BE49-F238E27FC236}">
                <a16:creationId xmlns:a16="http://schemas.microsoft.com/office/drawing/2014/main" id="{01E280D3-8A51-0845-875E-BACDC8EC6966}"/>
              </a:ext>
            </a:extLst>
          </p:cNvPr>
          <p:cNvSpPr txBox="1"/>
          <p:nvPr/>
        </p:nvSpPr>
        <p:spPr>
          <a:xfrm>
            <a:off x="954387" y="2026244"/>
            <a:ext cx="7902869" cy="2554545"/>
          </a:xfrm>
          <a:prstGeom prst="rect">
            <a:avLst/>
          </a:prstGeom>
          <a:noFill/>
        </p:spPr>
        <p:txBody>
          <a:bodyPr wrap="none" rtlCol="0">
            <a:spAutoFit/>
          </a:bodyPr>
          <a:lstStyle/>
          <a:p>
            <a:r>
              <a:rPr lang="en-US" altLang="en-US" sz="2000" dirty="0"/>
              <a:t>In 1893, Florence Kelley was appointed as the state of Illinois’ first </a:t>
            </a:r>
          </a:p>
          <a:p>
            <a:r>
              <a:rPr lang="en-US" altLang="en-US" sz="2000" dirty="0"/>
              <a:t>chief factory inspector. In 1894, Kelley persuaded the State Legislature </a:t>
            </a:r>
          </a:p>
          <a:p>
            <a:r>
              <a:rPr lang="en-US" altLang="en-US" sz="2000" dirty="0"/>
              <a:t>to pass legislation controlling child labor. </a:t>
            </a:r>
          </a:p>
          <a:p>
            <a:endParaRPr lang="en-US" altLang="en-US" sz="2000" dirty="0"/>
          </a:p>
          <a:p>
            <a:r>
              <a:rPr lang="en-US" altLang="en-US" sz="2000" dirty="0"/>
              <a:t>This included a law limiting women and children to a maximum eight-</a:t>
            </a:r>
          </a:p>
          <a:p>
            <a:r>
              <a:rPr lang="en-US" altLang="en-US" sz="2000" dirty="0"/>
              <a:t>hour day. In 1899, Kelley helped establish the National Consumer’s </a:t>
            </a:r>
          </a:p>
          <a:p>
            <a:r>
              <a:rPr lang="en-US" altLang="en-US" sz="2000" dirty="0"/>
              <a:t>League, whose main objective was to achieve a minimum wage and </a:t>
            </a:r>
          </a:p>
          <a:p>
            <a:r>
              <a:rPr lang="en-US" altLang="en-US" sz="2000" dirty="0"/>
              <a:t>a limitation on the working hours of women and children. </a:t>
            </a:r>
          </a:p>
        </p:txBody>
      </p:sp>
      <p:sp>
        <p:nvSpPr>
          <p:cNvPr id="5" name="TextBox 4">
            <a:extLst>
              <a:ext uri="{FF2B5EF4-FFF2-40B4-BE49-F238E27FC236}">
                <a16:creationId xmlns:a16="http://schemas.microsoft.com/office/drawing/2014/main" id="{FFFBE453-0F35-DA48-9D01-D7283EEE94EA}"/>
              </a:ext>
            </a:extLst>
          </p:cNvPr>
          <p:cNvSpPr txBox="1"/>
          <p:nvPr/>
        </p:nvSpPr>
        <p:spPr>
          <a:xfrm>
            <a:off x="9593274" y="4490663"/>
            <a:ext cx="1359346" cy="523220"/>
          </a:xfrm>
          <a:prstGeom prst="rect">
            <a:avLst/>
          </a:prstGeom>
          <a:noFill/>
        </p:spPr>
        <p:txBody>
          <a:bodyPr wrap="none" rtlCol="0">
            <a:spAutoFit/>
          </a:bodyPr>
          <a:lstStyle/>
          <a:p>
            <a:pPr algn="ctr"/>
            <a:r>
              <a:rPr lang="en-US" altLang="en-US" sz="1400" dirty="0"/>
              <a:t>Florence Kelley</a:t>
            </a:r>
          </a:p>
          <a:p>
            <a:pPr algn="ctr"/>
            <a:r>
              <a:rPr lang="en-US" altLang="en-US" sz="1400" dirty="0"/>
              <a:t>1859 - 1932</a:t>
            </a:r>
          </a:p>
        </p:txBody>
      </p:sp>
      <p:pic>
        <p:nvPicPr>
          <p:cNvPr id="6" name="Picture 2">
            <a:extLst>
              <a:ext uri="{FF2B5EF4-FFF2-40B4-BE49-F238E27FC236}">
                <a16:creationId xmlns:a16="http://schemas.microsoft.com/office/drawing/2014/main" id="{0BA24960-41CC-6945-AFEB-E60A17EF7065}"/>
              </a:ext>
            </a:extLst>
          </p:cNvPr>
          <p:cNvPicPr>
            <a:picLocks noChangeAspect="1" noChangeArrowheads="1"/>
          </p:cNvPicPr>
          <p:nvPr/>
        </p:nvPicPr>
        <p:blipFill>
          <a:blip r:embed="rId2" cstate="screen">
            <a:lum bright="-12000" contrast="10000"/>
            <a:extLst>
              <a:ext uri="{28A0092B-C50C-407E-A947-70E740481C1C}">
                <a14:useLocalDpi xmlns:a14="http://schemas.microsoft.com/office/drawing/2010/main"/>
              </a:ext>
            </a:extLst>
          </a:blip>
          <a:srcRect/>
          <a:stretch>
            <a:fillRect/>
          </a:stretch>
        </p:blipFill>
        <p:spPr bwMode="auto">
          <a:xfrm>
            <a:off x="9246531" y="1797159"/>
            <a:ext cx="2044445" cy="269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067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D9FF07E-EE63-CC49-AD59-3714468D90A9}"/>
              </a:ext>
            </a:extLst>
          </p:cNvPr>
          <p:cNvSpPr>
            <a:spLocks noChangeArrowheads="1"/>
          </p:cNvSpPr>
          <p:nvPr/>
        </p:nvSpPr>
        <p:spPr bwMode="auto">
          <a:xfrm>
            <a:off x="1632727" y="172397"/>
            <a:ext cx="89265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latin typeface="Cambria" panose="02040503050406030204" pitchFamily="18" charset="0"/>
              </a:rPr>
              <a:t>The Sociological Study of Social Problems</a:t>
            </a:r>
          </a:p>
        </p:txBody>
      </p:sp>
      <p:sp>
        <p:nvSpPr>
          <p:cNvPr id="29699" name="Text Box 3">
            <a:extLst>
              <a:ext uri="{FF2B5EF4-FFF2-40B4-BE49-F238E27FC236}">
                <a16:creationId xmlns:a16="http://schemas.microsoft.com/office/drawing/2014/main" id="{E73DC3CA-FF63-2344-8FA0-59A0C2614533}"/>
              </a:ext>
            </a:extLst>
          </p:cNvPr>
          <p:cNvSpPr txBox="1">
            <a:spLocks noChangeArrowheads="1"/>
          </p:cNvSpPr>
          <p:nvPr/>
        </p:nvSpPr>
        <p:spPr bwMode="auto">
          <a:xfrm>
            <a:off x="1093176" y="1123563"/>
            <a:ext cx="1010822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latin typeface="Cambria" panose="02040503050406030204" pitchFamily="18" charset="0"/>
              </a:rPr>
              <a:t>Social problems are not all of a kind. The term social problem does not refer to a single entity, but rather, to a large array of behaviors and socially patterned circumstances that produce harmful consequences. There are many problems and each will have its distinctive causes.</a:t>
            </a:r>
          </a:p>
          <a:p>
            <a:endParaRPr lang="en-US" altLang="en-US" sz="2000" dirty="0">
              <a:latin typeface="Cambria" panose="02040503050406030204" pitchFamily="18" charset="0"/>
            </a:endParaRPr>
          </a:p>
          <a:p>
            <a:r>
              <a:rPr lang="en-US" altLang="en-US" sz="2000" dirty="0">
                <a:latin typeface="Cambria" panose="02040503050406030204" pitchFamily="18" charset="0"/>
              </a:rPr>
              <a:t>And there is never one universal cause: be wary of any doctrine that argues for a single cause of social problems, whether it be original sin, human nature, economic structure, genetic deficiencies, environmental defects, or the patterned breakdowns, contradictions and conflicts that inevitably occur in society’s key institutions.</a:t>
            </a:r>
          </a:p>
          <a:p>
            <a:endParaRPr lang="en-US" altLang="en-US" sz="2000" dirty="0">
              <a:latin typeface="Cambria" panose="02040503050406030204" pitchFamily="18" charset="0"/>
            </a:endParaRPr>
          </a:p>
          <a:p>
            <a:r>
              <a:rPr lang="en-US" altLang="en-US" sz="2000" dirty="0">
                <a:latin typeface="Cambria" panose="02040503050406030204" pitchFamily="18" charset="0"/>
              </a:rPr>
              <a:t>Moreover, n</a:t>
            </a:r>
            <a:r>
              <a:rPr lang="en-US" sz="2000" dirty="0">
                <a:latin typeface="Cambria" panose="02040503050406030204" pitchFamily="18" charset="0"/>
              </a:rPr>
              <a:t>o one theoretical perspective in sociology – structural-functional analysis, the conflict perspective, symbolic interactionist approach – can provide a definitive account of each and every set of circumstances that comes to be defined as a “social problem.” Each perspective, I hope you recall, focuses upon different aspects of the same phenomenon and </a:t>
            </a:r>
          </a:p>
          <a:p>
            <a:r>
              <a:rPr lang="en-US" sz="2000" dirty="0">
                <a:latin typeface="Cambria" panose="02040503050406030204" pitchFamily="18" charset="0"/>
              </a:rPr>
              <a:t>these differing theories often complement each other rather than being inevitably opposed.</a:t>
            </a:r>
          </a:p>
          <a:p>
            <a:endParaRPr lang="en-US" sz="2000" dirty="0">
              <a:latin typeface="Cambria" panose="02040503050406030204" pitchFamily="18" charset="0"/>
            </a:endParaRPr>
          </a:p>
        </p:txBody>
      </p:sp>
    </p:spTree>
    <p:extLst>
      <p:ext uri="{BB962C8B-B14F-4D97-AF65-F5344CB8AC3E}">
        <p14:creationId xmlns:p14="http://schemas.microsoft.com/office/powerpoint/2010/main" val="2201334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D9FF07E-EE63-CC49-AD59-3714468D90A9}"/>
              </a:ext>
            </a:extLst>
          </p:cNvPr>
          <p:cNvSpPr>
            <a:spLocks noChangeArrowheads="1"/>
          </p:cNvSpPr>
          <p:nvPr/>
        </p:nvSpPr>
        <p:spPr bwMode="auto">
          <a:xfrm>
            <a:off x="1632727" y="172397"/>
            <a:ext cx="89265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latin typeface="Cambria" panose="02040503050406030204" pitchFamily="18" charset="0"/>
              </a:rPr>
              <a:t>The Sociological Study of Social Problems</a:t>
            </a:r>
          </a:p>
        </p:txBody>
      </p:sp>
      <p:sp>
        <p:nvSpPr>
          <p:cNvPr id="29699" name="Text Box 3">
            <a:extLst>
              <a:ext uri="{FF2B5EF4-FFF2-40B4-BE49-F238E27FC236}">
                <a16:creationId xmlns:a16="http://schemas.microsoft.com/office/drawing/2014/main" id="{E73DC3CA-FF63-2344-8FA0-59A0C2614533}"/>
              </a:ext>
            </a:extLst>
          </p:cNvPr>
          <p:cNvSpPr txBox="1">
            <a:spLocks noChangeArrowheads="1"/>
          </p:cNvSpPr>
          <p:nvPr/>
        </p:nvSpPr>
        <p:spPr bwMode="auto">
          <a:xfrm>
            <a:off x="1041888" y="924780"/>
            <a:ext cx="1010822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latin typeface="+mj-lt"/>
              </a:rPr>
              <a:t>One last sociological insight before we move on:</a:t>
            </a:r>
          </a:p>
          <a:p>
            <a:endParaRPr lang="en-US" sz="2000" dirty="0">
              <a:latin typeface="+mj-lt"/>
            </a:endParaRPr>
          </a:p>
          <a:p>
            <a:r>
              <a:rPr lang="en-US" sz="2000" dirty="0">
                <a:latin typeface="Cambria" panose="02040503050406030204" pitchFamily="18" charset="0"/>
              </a:rPr>
              <a:t>It is </a:t>
            </a:r>
            <a:r>
              <a:rPr lang="en-US" sz="2000" i="1" dirty="0">
                <a:latin typeface="Cambria" panose="02040503050406030204" pitchFamily="18" charset="0"/>
              </a:rPr>
              <a:t>not</a:t>
            </a:r>
            <a:r>
              <a:rPr lang="en-US" sz="2000" dirty="0">
                <a:latin typeface="Cambria" panose="02040503050406030204" pitchFamily="18" charset="0"/>
              </a:rPr>
              <a:t> the case that everything we dislike in the social world results from somebody’s deliberate evil-doing, or that </a:t>
            </a:r>
            <a:r>
              <a:rPr lang="en-US" sz="2000" i="1" dirty="0">
                <a:latin typeface="Cambria" panose="02040503050406030204" pitchFamily="18" charset="0"/>
              </a:rPr>
              <a:t>only </a:t>
            </a:r>
            <a:r>
              <a:rPr lang="en-US" sz="2000" dirty="0">
                <a:latin typeface="Cambria" panose="02040503050406030204" pitchFamily="18" charset="0"/>
              </a:rPr>
              <a:t>good can beget good and </a:t>
            </a:r>
            <a:r>
              <a:rPr lang="en-US" sz="2000" i="1" dirty="0">
                <a:latin typeface="Cambria" panose="02040503050406030204" pitchFamily="18" charset="0"/>
              </a:rPr>
              <a:t>only</a:t>
            </a:r>
            <a:r>
              <a:rPr lang="en-US" sz="2000" dirty="0">
                <a:latin typeface="Cambria" panose="02040503050406030204" pitchFamily="18" charset="0"/>
              </a:rPr>
              <a:t> evil can beget evil. </a:t>
            </a:r>
          </a:p>
          <a:p>
            <a:endParaRPr lang="en-US" sz="2000" dirty="0">
              <a:latin typeface="Cambria" panose="02040503050406030204" pitchFamily="18" charset="0"/>
            </a:endParaRPr>
          </a:p>
          <a:p>
            <a:r>
              <a:rPr lang="en-US" sz="2000" dirty="0">
                <a:latin typeface="Cambria" panose="02040503050406030204" pitchFamily="18" charset="0"/>
              </a:rPr>
              <a:t>To believe this is to confuse one’s purposes with the actual outcomes of their actions. </a:t>
            </a:r>
          </a:p>
          <a:p>
            <a:r>
              <a:rPr lang="en-US" sz="2000" dirty="0">
                <a:latin typeface="Cambria" panose="02040503050406030204" pitchFamily="18" charset="0"/>
              </a:rPr>
              <a:t>This does not take into account the sociological maxim that </a:t>
            </a:r>
            <a:r>
              <a:rPr lang="en-US" sz="2000" i="1" dirty="0">
                <a:latin typeface="Cambria" panose="02040503050406030204" pitchFamily="18" charset="0"/>
              </a:rPr>
              <a:t>all actions have multiple consequences</a:t>
            </a:r>
            <a:r>
              <a:rPr lang="en-US" sz="2000" dirty="0">
                <a:latin typeface="Cambria" panose="02040503050406030204" pitchFamily="18" charset="0"/>
              </a:rPr>
              <a:t>, the most important of which are the unintended consequences of social action. </a:t>
            </a:r>
          </a:p>
          <a:p>
            <a:endParaRPr lang="en-US" sz="2000" dirty="0">
              <a:latin typeface="Cambria" panose="02040503050406030204" pitchFamily="18" charset="0"/>
            </a:endParaRPr>
          </a:p>
          <a:p>
            <a:r>
              <a:rPr lang="en-US" sz="2000" dirty="0">
                <a:latin typeface="Cambria" panose="02040503050406030204" pitchFamily="18" charset="0"/>
              </a:rPr>
              <a:t>In our discussion of this point in Unit 3 on theory, I introduced the German concept "</a:t>
            </a:r>
            <a:r>
              <a:rPr lang="en-US" sz="2000" dirty="0" err="1">
                <a:latin typeface="Cambria" panose="02040503050406030204" pitchFamily="18" charset="0"/>
              </a:rPr>
              <a:t>Schlimmbesserung</a:t>
            </a:r>
            <a:r>
              <a:rPr lang="en-US" sz="2000" dirty="0">
                <a:latin typeface="Cambria" panose="02040503050406030204" pitchFamily="18" charset="0"/>
              </a:rPr>
              <a:t>," which refers to “an effort to make something better that actually makes things worse.” A similar American saying is that "The road to hell is paved with good intentions."</a:t>
            </a:r>
          </a:p>
          <a:p>
            <a:endParaRPr lang="en-US" sz="2000" dirty="0">
              <a:latin typeface="Cambria" panose="02040503050406030204" pitchFamily="18" charset="0"/>
            </a:endParaRPr>
          </a:p>
          <a:p>
            <a:r>
              <a:rPr lang="en-US" sz="2000" dirty="0">
                <a:latin typeface="Cambria" panose="02040503050406030204" pitchFamily="18" charset="0"/>
              </a:rPr>
              <a:t> In fact, sociologists have found many instances where a program which was introduced to reduce the extent to which a problem existed, though successful, inadvertently led to the emergence of an altogether different social problem. Ironic, isn’t it?</a:t>
            </a:r>
          </a:p>
        </p:txBody>
      </p:sp>
    </p:spTree>
    <p:extLst>
      <p:ext uri="{BB962C8B-B14F-4D97-AF65-F5344CB8AC3E}">
        <p14:creationId xmlns:p14="http://schemas.microsoft.com/office/powerpoint/2010/main" val="2046808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288912-6690-D64F-8FDE-EC03C03A46A2}"/>
              </a:ext>
            </a:extLst>
          </p:cNvPr>
          <p:cNvSpPr txBox="1"/>
          <p:nvPr/>
        </p:nvSpPr>
        <p:spPr>
          <a:xfrm>
            <a:off x="2360298" y="149087"/>
            <a:ext cx="7471404" cy="646331"/>
          </a:xfrm>
          <a:prstGeom prst="rect">
            <a:avLst/>
          </a:prstGeom>
          <a:noFill/>
        </p:spPr>
        <p:txBody>
          <a:bodyPr wrap="none" rtlCol="0">
            <a:spAutoFit/>
          </a:bodyPr>
          <a:lstStyle/>
          <a:p>
            <a:pPr algn="ctr"/>
            <a:r>
              <a:rPr lang="en-US" sz="3600" b="1" dirty="0"/>
              <a:t>Different Types of Social Problems</a:t>
            </a:r>
          </a:p>
        </p:txBody>
      </p:sp>
      <p:sp>
        <p:nvSpPr>
          <p:cNvPr id="3" name="TextBox 2">
            <a:extLst>
              <a:ext uri="{FF2B5EF4-FFF2-40B4-BE49-F238E27FC236}">
                <a16:creationId xmlns:a16="http://schemas.microsoft.com/office/drawing/2014/main" id="{1AED8FCC-BCA6-3345-8D1A-8753764DD440}"/>
              </a:ext>
            </a:extLst>
          </p:cNvPr>
          <p:cNvSpPr txBox="1"/>
          <p:nvPr/>
        </p:nvSpPr>
        <p:spPr>
          <a:xfrm>
            <a:off x="992257" y="954158"/>
            <a:ext cx="10207486" cy="5632311"/>
          </a:xfrm>
          <a:prstGeom prst="rect">
            <a:avLst/>
          </a:prstGeom>
          <a:noFill/>
        </p:spPr>
        <p:txBody>
          <a:bodyPr wrap="square" rtlCol="0">
            <a:spAutoFit/>
          </a:bodyPr>
          <a:lstStyle/>
          <a:p>
            <a:r>
              <a:rPr lang="en-US" sz="2000" dirty="0"/>
              <a:t>Most sociologists divide the field of social problems into different categories:</a:t>
            </a:r>
          </a:p>
          <a:p>
            <a:endParaRPr lang="en-US" sz="2000" dirty="0"/>
          </a:p>
          <a:p>
            <a:r>
              <a:rPr lang="en-US" sz="2000" dirty="0"/>
              <a:t>Deviance:					Problems of Social Inequality:</a:t>
            </a:r>
          </a:p>
          <a:p>
            <a:endParaRPr lang="en-US" sz="2000" dirty="0"/>
          </a:p>
          <a:p>
            <a:r>
              <a:rPr lang="en-US" sz="2000" dirty="0"/>
              <a:t>	Crime, Violence, and Criminal Justice		Social Class: Poverty and Wealth</a:t>
            </a:r>
            <a:br>
              <a:rPr lang="en-US" sz="2000" dirty="0"/>
            </a:br>
            <a:r>
              <a:rPr lang="en-US" sz="2000" dirty="0"/>
              <a:t>	Sexuality					Racial &amp; Ethnic Inequality</a:t>
            </a:r>
            <a:br>
              <a:rPr lang="en-US" sz="2000" dirty="0"/>
            </a:br>
            <a:r>
              <a:rPr lang="en-US" sz="2000" dirty="0"/>
              <a:t>	Alcohol and Other Drugs				Gender Inequality</a:t>
            </a:r>
            <a:br>
              <a:rPr lang="en-US" sz="2000" dirty="0"/>
            </a:br>
            <a:r>
              <a:rPr lang="en-US" sz="2000" dirty="0"/>
              <a:t>	Physical and Mental Health			Aging and Inequality</a:t>
            </a:r>
          </a:p>
          <a:p>
            <a:endParaRPr lang="en-US" sz="2000" dirty="0"/>
          </a:p>
          <a:p>
            <a:r>
              <a:rPr lang="en-US" sz="2000" dirty="0"/>
              <a:t>Problems of Institutions:				Global Problems:</a:t>
            </a:r>
          </a:p>
          <a:p>
            <a:endParaRPr lang="en-US" sz="2000" dirty="0"/>
          </a:p>
          <a:p>
            <a:r>
              <a:rPr lang="en-US" sz="2000" dirty="0"/>
              <a:t>	The Family					Population and Global Inequality</a:t>
            </a:r>
          </a:p>
          <a:p>
            <a:r>
              <a:rPr lang="en-US" sz="2000" dirty="0"/>
              <a:t>	The Economy					Issues of Technology</a:t>
            </a:r>
          </a:p>
          <a:p>
            <a:r>
              <a:rPr lang="en-US" sz="2000" dirty="0"/>
              <a:t>	The Polity					War and Terrorism</a:t>
            </a:r>
          </a:p>
          <a:p>
            <a:r>
              <a:rPr lang="en-US" sz="2000" dirty="0"/>
              <a:t>	Education</a:t>
            </a:r>
          </a:p>
          <a:p>
            <a:r>
              <a:rPr lang="en-US" sz="2000" dirty="0"/>
              <a:t>	Health &amp; Medicine</a:t>
            </a:r>
          </a:p>
          <a:p>
            <a:r>
              <a:rPr lang="en-US" sz="2000" dirty="0"/>
              <a:t>	Mass Media</a:t>
            </a:r>
          </a:p>
          <a:p>
            <a:r>
              <a:rPr lang="en-US" sz="2000" dirty="0"/>
              <a:t>	Urban Living </a:t>
            </a:r>
          </a:p>
        </p:txBody>
      </p:sp>
    </p:spTree>
    <p:extLst>
      <p:ext uri="{BB962C8B-B14F-4D97-AF65-F5344CB8AC3E}">
        <p14:creationId xmlns:p14="http://schemas.microsoft.com/office/powerpoint/2010/main" val="2815444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6216C2-B9DC-8D49-AC5D-D2CAD07C73D3}"/>
              </a:ext>
            </a:extLst>
          </p:cNvPr>
          <p:cNvSpPr/>
          <p:nvPr/>
        </p:nvSpPr>
        <p:spPr>
          <a:xfrm>
            <a:off x="543340" y="194966"/>
            <a:ext cx="10707757" cy="1754326"/>
          </a:xfrm>
          <a:prstGeom prst="rect">
            <a:avLst/>
          </a:prstGeom>
        </p:spPr>
        <p:txBody>
          <a:bodyPr wrap="square">
            <a:spAutoFit/>
          </a:bodyPr>
          <a:lstStyle/>
          <a:p>
            <a:pPr algn="ctr"/>
            <a:r>
              <a:rPr lang="en-US" altLang="en-US" sz="3600" b="1" dirty="0"/>
              <a:t>Individual Choice, Responsibility &amp; Free - Will</a:t>
            </a:r>
          </a:p>
          <a:p>
            <a:pPr algn="ctr"/>
            <a:r>
              <a:rPr lang="en-US" altLang="en-US" sz="3600" b="1" dirty="0"/>
              <a:t>vs.</a:t>
            </a:r>
          </a:p>
          <a:p>
            <a:pPr algn="ctr"/>
            <a:r>
              <a:rPr lang="en-US" altLang="en-US" sz="3600" b="1" dirty="0"/>
              <a:t>Social Circumstance Beyond One’s Control</a:t>
            </a:r>
          </a:p>
        </p:txBody>
      </p:sp>
      <p:sp>
        <p:nvSpPr>
          <p:cNvPr id="3" name="TextBox 2">
            <a:extLst>
              <a:ext uri="{FF2B5EF4-FFF2-40B4-BE49-F238E27FC236}">
                <a16:creationId xmlns:a16="http://schemas.microsoft.com/office/drawing/2014/main" id="{AFD11DFC-81CF-6740-BE44-B7D08A74ED95}"/>
              </a:ext>
            </a:extLst>
          </p:cNvPr>
          <p:cNvSpPr txBox="1"/>
          <p:nvPr/>
        </p:nvSpPr>
        <p:spPr>
          <a:xfrm>
            <a:off x="934279" y="2445026"/>
            <a:ext cx="10489666" cy="3139321"/>
          </a:xfrm>
          <a:prstGeom prst="rect">
            <a:avLst/>
          </a:prstGeom>
          <a:noFill/>
        </p:spPr>
        <p:txBody>
          <a:bodyPr wrap="none" rtlCol="0">
            <a:spAutoFit/>
          </a:bodyPr>
          <a:lstStyle/>
          <a:p>
            <a:r>
              <a:rPr lang="en-US" sz="2000" dirty="0"/>
              <a:t>Earlier in the semester we discussed these two types of explanations of human action and </a:t>
            </a:r>
          </a:p>
          <a:p>
            <a:r>
              <a:rPr lang="en-US" sz="2000" dirty="0"/>
              <a:t>behavior: Individual Choice, Responsibility &amp; Free – Will vs. Social Circumstance Beyond One’s </a:t>
            </a:r>
          </a:p>
          <a:p>
            <a:r>
              <a:rPr lang="en-US" sz="2000" dirty="0"/>
              <a:t>Control. Hopefully, you will recall that I argued that this was a </a:t>
            </a:r>
            <a:r>
              <a:rPr lang="en-US" sz="2000" i="1" dirty="0"/>
              <a:t>false</a:t>
            </a:r>
            <a:r>
              <a:rPr lang="en-US" sz="2000" dirty="0"/>
              <a:t> question – that it is not </a:t>
            </a:r>
          </a:p>
          <a:p>
            <a:r>
              <a:rPr lang="en-US" sz="2000" i="1" dirty="0"/>
              <a:t>one</a:t>
            </a:r>
            <a:r>
              <a:rPr lang="en-US" sz="2000" dirty="0"/>
              <a:t> or the other but that </a:t>
            </a:r>
            <a:r>
              <a:rPr lang="en-US" sz="2000" i="1" dirty="0"/>
              <a:t>each</a:t>
            </a:r>
            <a:r>
              <a:rPr lang="en-US" sz="2000" dirty="0"/>
              <a:t>, under specifiable circumstances, can take prominence.</a:t>
            </a:r>
          </a:p>
          <a:p>
            <a:r>
              <a:rPr lang="en-US" sz="2000" dirty="0"/>
              <a:t> </a:t>
            </a:r>
          </a:p>
          <a:p>
            <a:r>
              <a:rPr lang="en-US" sz="2000" dirty="0"/>
              <a:t>There seems to be a marked tendency, however, for many to rely upon the individual </a:t>
            </a:r>
          </a:p>
          <a:p>
            <a:r>
              <a:rPr lang="en-US" sz="2000" dirty="0"/>
              <a:t>explanation when they try to understand why people make poor choices in life.</a:t>
            </a:r>
          </a:p>
          <a:p>
            <a:endParaRPr lang="en-US" sz="2000" dirty="0"/>
          </a:p>
          <a:p>
            <a:r>
              <a:rPr lang="en-US" sz="2000" dirty="0"/>
              <a:t>William Ryan discusses this in his book, </a:t>
            </a:r>
            <a:r>
              <a:rPr lang="en-US" sz="2000" i="1" dirty="0"/>
              <a:t>Blaming the Victim.</a:t>
            </a:r>
            <a:endParaRPr lang="en-US" sz="2000" dirty="0"/>
          </a:p>
          <a:p>
            <a:endParaRPr lang="en-US" dirty="0"/>
          </a:p>
        </p:txBody>
      </p:sp>
    </p:spTree>
    <p:extLst>
      <p:ext uri="{BB962C8B-B14F-4D97-AF65-F5344CB8AC3E}">
        <p14:creationId xmlns:p14="http://schemas.microsoft.com/office/powerpoint/2010/main" val="1672122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D2021-3521-D74F-804E-567AC6D912D1}"/>
              </a:ext>
            </a:extLst>
          </p:cNvPr>
          <p:cNvSpPr txBox="1"/>
          <p:nvPr/>
        </p:nvSpPr>
        <p:spPr>
          <a:xfrm>
            <a:off x="3059723" y="199292"/>
            <a:ext cx="5615512" cy="646331"/>
          </a:xfrm>
          <a:prstGeom prst="rect">
            <a:avLst/>
          </a:prstGeom>
          <a:noFill/>
        </p:spPr>
        <p:txBody>
          <a:bodyPr wrap="none" rtlCol="0">
            <a:spAutoFit/>
          </a:bodyPr>
          <a:lstStyle/>
          <a:p>
            <a:r>
              <a:rPr lang="en-US" sz="3600" b="1" dirty="0"/>
              <a:t>What is a Social Problem?</a:t>
            </a:r>
          </a:p>
        </p:txBody>
      </p:sp>
      <p:sp>
        <p:nvSpPr>
          <p:cNvPr id="3" name="Rectangle 2">
            <a:extLst>
              <a:ext uri="{FF2B5EF4-FFF2-40B4-BE49-F238E27FC236}">
                <a16:creationId xmlns:a16="http://schemas.microsoft.com/office/drawing/2014/main" id="{0788CCAA-7FDA-E64B-9ED9-0A9117976B79}"/>
              </a:ext>
            </a:extLst>
          </p:cNvPr>
          <p:cNvSpPr/>
          <p:nvPr/>
        </p:nvSpPr>
        <p:spPr>
          <a:xfrm>
            <a:off x="1289539" y="1847616"/>
            <a:ext cx="6096000" cy="4401205"/>
          </a:xfrm>
          <a:prstGeom prst="rect">
            <a:avLst/>
          </a:prstGeom>
        </p:spPr>
        <p:txBody>
          <a:bodyPr>
            <a:spAutoFit/>
          </a:bodyPr>
          <a:lstStyle/>
          <a:p>
            <a:r>
              <a:rPr lang="en-US" altLang="en-US" sz="2000" i="1" dirty="0"/>
              <a:t>“Social problems are not only subjective states of mind; they are also objective states of affairs.”</a:t>
            </a:r>
          </a:p>
          <a:p>
            <a:endParaRPr lang="en-US" altLang="en-US" sz="2000" i="1" dirty="0"/>
          </a:p>
          <a:p>
            <a:r>
              <a:rPr lang="ja-JP" altLang="en-US" sz="2000" i="1"/>
              <a:t>“</a:t>
            </a:r>
            <a:r>
              <a:rPr lang="en-US" altLang="ja-JP" sz="2000" i="1" dirty="0"/>
              <a:t>A social problem exists when there is a sizeable</a:t>
            </a:r>
          </a:p>
          <a:p>
            <a:r>
              <a:rPr lang="en-US" altLang="en-US" sz="2000" i="1" dirty="0"/>
              <a:t>discrepancy between what is and what people </a:t>
            </a:r>
          </a:p>
          <a:p>
            <a:r>
              <a:rPr lang="en-US" altLang="en-US" sz="2000" i="1" dirty="0"/>
              <a:t>think ought to be.</a:t>
            </a:r>
            <a:r>
              <a:rPr lang="ja-JP" altLang="en-US" sz="2000" i="1"/>
              <a:t>”</a:t>
            </a:r>
            <a:endParaRPr lang="en-US" altLang="ja-JP" sz="2000" i="1" dirty="0"/>
          </a:p>
          <a:p>
            <a:endParaRPr lang="en-US" altLang="en-US" sz="2000" i="1" dirty="0"/>
          </a:p>
          <a:p>
            <a:r>
              <a:rPr lang="en-US" altLang="en-US" sz="2000" i="1" dirty="0"/>
              <a:t>manifest</a:t>
            </a:r>
            <a:r>
              <a:rPr lang="en-US" altLang="en-US" sz="2000" dirty="0"/>
              <a:t> social problems – those that are fully recognized and agreed to be social problems by</a:t>
            </a:r>
          </a:p>
          <a:p>
            <a:r>
              <a:rPr lang="en-US" altLang="en-US" sz="2000" dirty="0"/>
              <a:t>the public and politicians</a:t>
            </a:r>
          </a:p>
          <a:p>
            <a:r>
              <a:rPr lang="en-US" altLang="en-US" sz="2000" dirty="0"/>
              <a:t>  </a:t>
            </a:r>
          </a:p>
          <a:p>
            <a:r>
              <a:rPr lang="en-US" altLang="en-US" sz="2000" i="1" dirty="0"/>
              <a:t>latent</a:t>
            </a:r>
            <a:r>
              <a:rPr lang="en-US" altLang="en-US" sz="2000" dirty="0"/>
              <a:t> social problems – those that are real – they </a:t>
            </a:r>
          </a:p>
          <a:p>
            <a:r>
              <a:rPr lang="en-US" altLang="en-US" sz="2000" dirty="0"/>
              <a:t>exist – but they are unnoticed by most people and must be brought to their attention.</a:t>
            </a:r>
          </a:p>
        </p:txBody>
      </p:sp>
      <p:sp>
        <p:nvSpPr>
          <p:cNvPr id="4" name="TextBox 3">
            <a:extLst>
              <a:ext uri="{FF2B5EF4-FFF2-40B4-BE49-F238E27FC236}">
                <a16:creationId xmlns:a16="http://schemas.microsoft.com/office/drawing/2014/main" id="{CD8E2E61-119C-5842-820E-CDC0D206C7F6}"/>
              </a:ext>
            </a:extLst>
          </p:cNvPr>
          <p:cNvSpPr txBox="1"/>
          <p:nvPr/>
        </p:nvSpPr>
        <p:spPr>
          <a:xfrm>
            <a:off x="1182379" y="951399"/>
            <a:ext cx="9827242" cy="523220"/>
          </a:xfrm>
          <a:prstGeom prst="rect">
            <a:avLst/>
          </a:prstGeom>
          <a:noFill/>
        </p:spPr>
        <p:txBody>
          <a:bodyPr wrap="none" rtlCol="0">
            <a:spAutoFit/>
          </a:bodyPr>
          <a:lstStyle/>
          <a:p>
            <a:r>
              <a:rPr lang="en-US" altLang="en-US" sz="2800" b="1" dirty="0"/>
              <a:t>Social Problems Have Both Objective &amp; Subjective Elements</a:t>
            </a:r>
            <a:endParaRPr lang="en-US" altLang="en-US" sz="2800" b="1" i="1" dirty="0"/>
          </a:p>
        </p:txBody>
      </p:sp>
      <p:pic>
        <p:nvPicPr>
          <p:cNvPr id="5" name="Picture 2">
            <a:extLst>
              <a:ext uri="{FF2B5EF4-FFF2-40B4-BE49-F238E27FC236}">
                <a16:creationId xmlns:a16="http://schemas.microsoft.com/office/drawing/2014/main" id="{EC63874E-1AF2-0645-BE21-39FFB087EB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41676" y="2177131"/>
            <a:ext cx="2510979" cy="343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7A2C19E-B402-FA4C-92CE-6EA2A6B2A9A8}"/>
              </a:ext>
            </a:extLst>
          </p:cNvPr>
          <p:cNvSpPr txBox="1"/>
          <p:nvPr/>
        </p:nvSpPr>
        <p:spPr>
          <a:xfrm>
            <a:off x="8675235" y="5614213"/>
            <a:ext cx="1685974" cy="584775"/>
          </a:xfrm>
          <a:prstGeom prst="rect">
            <a:avLst/>
          </a:prstGeom>
          <a:noFill/>
        </p:spPr>
        <p:txBody>
          <a:bodyPr wrap="none" rtlCol="0">
            <a:spAutoFit/>
          </a:bodyPr>
          <a:lstStyle/>
          <a:p>
            <a:pPr algn="ctr"/>
            <a:r>
              <a:rPr lang="en-US" altLang="en-US" sz="1600" dirty="0"/>
              <a:t>Robert K. Merton</a:t>
            </a:r>
          </a:p>
          <a:p>
            <a:pPr algn="ctr"/>
            <a:r>
              <a:rPr lang="en-US" altLang="en-US" sz="1600" dirty="0"/>
              <a:t>1910- 2003</a:t>
            </a:r>
          </a:p>
        </p:txBody>
      </p:sp>
    </p:spTree>
    <p:extLst>
      <p:ext uri="{BB962C8B-B14F-4D97-AF65-F5344CB8AC3E}">
        <p14:creationId xmlns:p14="http://schemas.microsoft.com/office/powerpoint/2010/main" val="2417423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1E220F35-8815-1447-A90E-60BCD36842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84251" y="3870325"/>
            <a:ext cx="1778000" cy="256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a:extLst>
              <a:ext uri="{FF2B5EF4-FFF2-40B4-BE49-F238E27FC236}">
                <a16:creationId xmlns:a16="http://schemas.microsoft.com/office/drawing/2014/main" id="{9117F290-E354-DD44-9F37-0C99DE700CC1}"/>
              </a:ext>
            </a:extLst>
          </p:cNvPr>
          <p:cNvSpPr txBox="1">
            <a:spLocks noChangeArrowheads="1"/>
          </p:cNvSpPr>
          <p:nvPr/>
        </p:nvSpPr>
        <p:spPr bwMode="auto">
          <a:xfrm>
            <a:off x="2117725" y="3413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1684" name="Text Box 4">
            <a:extLst>
              <a:ext uri="{FF2B5EF4-FFF2-40B4-BE49-F238E27FC236}">
                <a16:creationId xmlns:a16="http://schemas.microsoft.com/office/drawing/2014/main" id="{AB68CA7C-68D4-FB40-87AD-8480FF30932B}"/>
              </a:ext>
            </a:extLst>
          </p:cNvPr>
          <p:cNvSpPr txBox="1">
            <a:spLocks noChangeArrowheads="1"/>
          </p:cNvSpPr>
          <p:nvPr/>
        </p:nvSpPr>
        <p:spPr bwMode="auto">
          <a:xfrm>
            <a:off x="1129749" y="1666081"/>
            <a:ext cx="7764498" cy="395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115000"/>
              </a:lnSpc>
            </a:pPr>
            <a:r>
              <a:rPr lang="en-US" altLang="en-US" sz="2000" dirty="0">
                <a:latin typeface="Cambria" panose="02040503050406030204" pitchFamily="18" charset="0"/>
              </a:rPr>
              <a:t>According to Ryan, there is a marked tendency in our society for </a:t>
            </a:r>
          </a:p>
          <a:p>
            <a:pPr>
              <a:lnSpc>
                <a:spcPct val="115000"/>
              </a:lnSpc>
            </a:pPr>
            <a:r>
              <a:rPr lang="en-US" altLang="en-US" sz="2000" dirty="0">
                <a:latin typeface="Cambria" panose="02040503050406030204" pitchFamily="18" charset="0"/>
              </a:rPr>
              <a:t>people in fortunate circumstances to “blame” people in less fortunate </a:t>
            </a:r>
          </a:p>
          <a:p>
            <a:pPr>
              <a:lnSpc>
                <a:spcPct val="115000"/>
              </a:lnSpc>
            </a:pPr>
            <a:r>
              <a:rPr lang="en-US" altLang="en-US" sz="2000" dirty="0">
                <a:latin typeface="Cambria" panose="02040503050406030204" pitchFamily="18" charset="0"/>
              </a:rPr>
              <a:t>circumstances for their plight. Rather than focus on broader social </a:t>
            </a:r>
          </a:p>
          <a:p>
            <a:pPr>
              <a:lnSpc>
                <a:spcPct val="115000"/>
              </a:lnSpc>
            </a:pPr>
            <a:r>
              <a:rPr lang="en-US" altLang="en-US" sz="2000" dirty="0">
                <a:latin typeface="Cambria" panose="02040503050406030204" pitchFamily="18" charset="0"/>
              </a:rPr>
              <a:t>factors—factors that are often beyond the immediate control of </a:t>
            </a:r>
          </a:p>
          <a:p>
            <a:pPr>
              <a:lnSpc>
                <a:spcPct val="115000"/>
              </a:lnSpc>
            </a:pPr>
            <a:r>
              <a:rPr lang="en-US" altLang="en-US" sz="2000" dirty="0">
                <a:latin typeface="Cambria" panose="02040503050406030204" pitchFamily="18" charset="0"/>
              </a:rPr>
              <a:t>individuals—that might contribute to ones’ situation, people seek to </a:t>
            </a:r>
          </a:p>
          <a:p>
            <a:pPr>
              <a:lnSpc>
                <a:spcPct val="115000"/>
              </a:lnSpc>
            </a:pPr>
            <a:r>
              <a:rPr lang="en-US" altLang="en-US" sz="2000" dirty="0">
                <a:latin typeface="Cambria" panose="02040503050406030204" pitchFamily="18" charset="0"/>
              </a:rPr>
              <a:t>explain it by referring to some sort of character failing. The poor, for </a:t>
            </a:r>
          </a:p>
          <a:p>
            <a:pPr>
              <a:lnSpc>
                <a:spcPct val="115000"/>
              </a:lnSpc>
            </a:pPr>
            <a:r>
              <a:rPr lang="en-US" altLang="en-US" sz="2000" dirty="0">
                <a:latin typeface="Cambria" panose="02040503050406030204" pitchFamily="18" charset="0"/>
              </a:rPr>
              <a:t>example, are often thought of as defective personalities or deficient </a:t>
            </a:r>
          </a:p>
          <a:p>
            <a:pPr>
              <a:lnSpc>
                <a:spcPct val="115000"/>
              </a:lnSpc>
            </a:pPr>
            <a:r>
              <a:rPr lang="en-US" altLang="en-US" sz="2000" dirty="0">
                <a:latin typeface="Cambria" panose="02040503050406030204" pitchFamily="18" charset="0"/>
              </a:rPr>
              <a:t>moral types. They are people who do not share “our” values; they </a:t>
            </a:r>
          </a:p>
          <a:p>
            <a:pPr>
              <a:lnSpc>
                <a:spcPct val="115000"/>
              </a:lnSpc>
            </a:pPr>
            <a:r>
              <a:rPr lang="en-US" altLang="en-US" sz="2000" dirty="0">
                <a:latin typeface="Cambria" panose="02040503050406030204" pitchFamily="18" charset="0"/>
              </a:rPr>
              <a:t>are not “like” us. Their impoverishment is their own fault. They </a:t>
            </a:r>
          </a:p>
          <a:p>
            <a:pPr>
              <a:lnSpc>
                <a:spcPct val="115000"/>
              </a:lnSpc>
            </a:pPr>
            <a:r>
              <a:rPr lang="en-US" altLang="en-US" sz="2000" dirty="0">
                <a:latin typeface="Cambria" panose="02040503050406030204" pitchFamily="18" charset="0"/>
              </a:rPr>
              <a:t>are “deserving” of their situation and thus “undeserving” of our </a:t>
            </a:r>
          </a:p>
          <a:p>
            <a:pPr>
              <a:lnSpc>
                <a:spcPct val="115000"/>
              </a:lnSpc>
            </a:pPr>
            <a:r>
              <a:rPr lang="en-US" altLang="en-US" sz="2000" dirty="0">
                <a:latin typeface="Cambria" panose="02040503050406030204" pitchFamily="18" charset="0"/>
              </a:rPr>
              <a:t>society’s aid. “If only they worked harder. . . .”</a:t>
            </a:r>
          </a:p>
        </p:txBody>
      </p:sp>
      <p:sp>
        <p:nvSpPr>
          <p:cNvPr id="71685" name="Text Box 5">
            <a:extLst>
              <a:ext uri="{FF2B5EF4-FFF2-40B4-BE49-F238E27FC236}">
                <a16:creationId xmlns:a16="http://schemas.microsoft.com/office/drawing/2014/main" id="{C847C2DA-80E7-694B-8DD3-7EA1DF7AB6DB}"/>
              </a:ext>
            </a:extLst>
          </p:cNvPr>
          <p:cNvSpPr txBox="1">
            <a:spLocks noChangeArrowheads="1"/>
          </p:cNvSpPr>
          <p:nvPr/>
        </p:nvSpPr>
        <p:spPr bwMode="auto">
          <a:xfrm>
            <a:off x="3545328" y="70991"/>
            <a:ext cx="41440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i="1" dirty="0">
                <a:latin typeface="Cambria" panose="02040503050406030204" pitchFamily="18" charset="0"/>
              </a:rPr>
              <a:t>Blaming the Victim</a:t>
            </a:r>
          </a:p>
          <a:p>
            <a:pPr algn="ctr"/>
            <a:r>
              <a:rPr lang="en-US" altLang="en-US" sz="2800" b="1" dirty="0">
                <a:latin typeface="Cambria" panose="02040503050406030204" pitchFamily="18" charset="0"/>
              </a:rPr>
              <a:t>William Ryan</a:t>
            </a:r>
            <a:endParaRPr lang="en-US" altLang="en-US" b="1" dirty="0">
              <a:latin typeface="Cambria" panose="02040503050406030204" pitchFamily="18" charset="0"/>
            </a:endParaRPr>
          </a:p>
        </p:txBody>
      </p:sp>
      <p:pic>
        <p:nvPicPr>
          <p:cNvPr id="2" name="Picture 1">
            <a:extLst>
              <a:ext uri="{FF2B5EF4-FFF2-40B4-BE49-F238E27FC236}">
                <a16:creationId xmlns:a16="http://schemas.microsoft.com/office/drawing/2014/main" id="{A6C04B0F-4C40-D14B-AFE7-1AE519CBA1E0}"/>
              </a:ext>
            </a:extLst>
          </p:cNvPr>
          <p:cNvPicPr>
            <a:picLocks noChangeAspect="1"/>
          </p:cNvPicPr>
          <p:nvPr/>
        </p:nvPicPr>
        <p:blipFill>
          <a:blip r:embed="rId4"/>
          <a:stretch>
            <a:fillRect/>
          </a:stretch>
        </p:blipFill>
        <p:spPr>
          <a:xfrm>
            <a:off x="9284251" y="1381125"/>
            <a:ext cx="1778000" cy="2260600"/>
          </a:xfrm>
          <a:prstGeom prst="rect">
            <a:avLst/>
          </a:prstGeom>
        </p:spPr>
      </p:pic>
    </p:spTree>
    <p:extLst>
      <p:ext uri="{BB962C8B-B14F-4D97-AF65-F5344CB8AC3E}">
        <p14:creationId xmlns:p14="http://schemas.microsoft.com/office/powerpoint/2010/main" val="3380661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1E220F35-8815-1447-A90E-60BCD36842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84251" y="3870325"/>
            <a:ext cx="1778000" cy="256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a:extLst>
              <a:ext uri="{FF2B5EF4-FFF2-40B4-BE49-F238E27FC236}">
                <a16:creationId xmlns:a16="http://schemas.microsoft.com/office/drawing/2014/main" id="{9117F290-E354-DD44-9F37-0C99DE700CC1}"/>
              </a:ext>
            </a:extLst>
          </p:cNvPr>
          <p:cNvSpPr txBox="1">
            <a:spLocks noChangeArrowheads="1"/>
          </p:cNvSpPr>
          <p:nvPr/>
        </p:nvSpPr>
        <p:spPr bwMode="auto">
          <a:xfrm>
            <a:off x="2117725" y="3413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1684" name="Text Box 4">
            <a:extLst>
              <a:ext uri="{FF2B5EF4-FFF2-40B4-BE49-F238E27FC236}">
                <a16:creationId xmlns:a16="http://schemas.microsoft.com/office/drawing/2014/main" id="{AB68CA7C-68D4-FB40-87AD-8480FF30932B}"/>
              </a:ext>
            </a:extLst>
          </p:cNvPr>
          <p:cNvSpPr txBox="1">
            <a:spLocks noChangeArrowheads="1"/>
          </p:cNvSpPr>
          <p:nvPr/>
        </p:nvSpPr>
        <p:spPr bwMode="auto">
          <a:xfrm>
            <a:off x="1129749" y="1666081"/>
            <a:ext cx="7431650" cy="297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115000"/>
              </a:lnSpc>
              <a:defRPr/>
            </a:pPr>
            <a:r>
              <a:rPr lang="en-US" sz="2000" dirty="0">
                <a:latin typeface="Cambria" panose="02040503050406030204" pitchFamily="18" charset="0"/>
              </a:rPr>
              <a:t>According to Ryan, blaming the victim involves four simple steps:</a:t>
            </a:r>
          </a:p>
          <a:p>
            <a:pPr>
              <a:lnSpc>
                <a:spcPct val="115000"/>
              </a:lnSpc>
              <a:defRPr/>
            </a:pPr>
            <a:endParaRPr lang="en-US" sz="2000" dirty="0">
              <a:latin typeface="Cambria" panose="02040503050406030204" pitchFamily="18" charset="0"/>
            </a:endParaRPr>
          </a:p>
          <a:p>
            <a:pPr marL="457200" indent="-457200">
              <a:buAutoNum type="arabicPeriod"/>
            </a:pPr>
            <a:r>
              <a:rPr lang="en-US" sz="2000" dirty="0">
                <a:latin typeface="Cambria" panose="02040503050406030204" pitchFamily="18" charset="0"/>
              </a:rPr>
              <a:t> Pick a social problem</a:t>
            </a:r>
          </a:p>
          <a:p>
            <a:pPr>
              <a:buFont typeface="Times" charset="0"/>
              <a:buAutoNum type="arabicPeriod" startAt="2"/>
              <a:defRPr/>
            </a:pPr>
            <a:r>
              <a:rPr lang="en-US" sz="2000" dirty="0">
                <a:latin typeface="Cambria" panose="02040503050406030204" pitchFamily="18" charset="0"/>
              </a:rPr>
              <a:t>     Decide how people who suffer from the problem differ from </a:t>
            </a:r>
          </a:p>
          <a:p>
            <a:pPr>
              <a:defRPr/>
            </a:pPr>
            <a:r>
              <a:rPr lang="en-US" sz="2000" dirty="0">
                <a:latin typeface="Cambria" panose="02040503050406030204" pitchFamily="18" charset="0"/>
              </a:rPr>
              <a:t>         everyone else.</a:t>
            </a:r>
          </a:p>
          <a:p>
            <a:pPr marL="457200" indent="-457200">
              <a:buAutoNum type="arabicPeriod" startAt="3"/>
              <a:defRPr/>
            </a:pPr>
            <a:r>
              <a:rPr lang="en-US" sz="2000" dirty="0">
                <a:latin typeface="Cambria" panose="02040503050406030204" pitchFamily="18" charset="0"/>
              </a:rPr>
              <a:t>Define these differences as the cause of the problem.</a:t>
            </a:r>
          </a:p>
          <a:p>
            <a:pPr>
              <a:defRPr/>
            </a:pPr>
            <a:r>
              <a:rPr lang="en-US" sz="2000" dirty="0">
                <a:latin typeface="Cambria" panose="02040503050406030204" pitchFamily="18" charset="0"/>
              </a:rPr>
              <a:t>4.    Respond to the problem by trying to change the victims, rather</a:t>
            </a:r>
          </a:p>
          <a:p>
            <a:pPr>
              <a:defRPr/>
            </a:pPr>
            <a:r>
              <a:rPr lang="en-US" sz="2000" dirty="0">
                <a:latin typeface="Cambria" panose="02040503050406030204" pitchFamily="18" charset="0"/>
              </a:rPr>
              <a:t>        then the larger society.</a:t>
            </a:r>
          </a:p>
          <a:p>
            <a:pPr>
              <a:lnSpc>
                <a:spcPct val="115000"/>
              </a:lnSpc>
              <a:defRPr/>
            </a:pPr>
            <a:endParaRPr lang="en-US" sz="2000" dirty="0">
              <a:latin typeface="Cambria" panose="02040503050406030204" pitchFamily="18" charset="0"/>
            </a:endParaRPr>
          </a:p>
        </p:txBody>
      </p:sp>
      <p:sp>
        <p:nvSpPr>
          <p:cNvPr id="71685" name="Text Box 5">
            <a:extLst>
              <a:ext uri="{FF2B5EF4-FFF2-40B4-BE49-F238E27FC236}">
                <a16:creationId xmlns:a16="http://schemas.microsoft.com/office/drawing/2014/main" id="{C847C2DA-80E7-694B-8DD3-7EA1DF7AB6DB}"/>
              </a:ext>
            </a:extLst>
          </p:cNvPr>
          <p:cNvSpPr txBox="1">
            <a:spLocks noChangeArrowheads="1"/>
          </p:cNvSpPr>
          <p:nvPr/>
        </p:nvSpPr>
        <p:spPr bwMode="auto">
          <a:xfrm>
            <a:off x="3545328" y="70991"/>
            <a:ext cx="41440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i="1" dirty="0">
                <a:latin typeface="Cambria" panose="02040503050406030204" pitchFamily="18" charset="0"/>
              </a:rPr>
              <a:t>Blaming the Victim</a:t>
            </a:r>
          </a:p>
          <a:p>
            <a:pPr algn="ctr"/>
            <a:r>
              <a:rPr lang="en-US" altLang="en-US" sz="2800" b="1" dirty="0">
                <a:latin typeface="Cambria" panose="02040503050406030204" pitchFamily="18" charset="0"/>
              </a:rPr>
              <a:t>William Ryan</a:t>
            </a:r>
            <a:endParaRPr lang="en-US" altLang="en-US" b="1" dirty="0">
              <a:latin typeface="Cambria" panose="02040503050406030204" pitchFamily="18" charset="0"/>
            </a:endParaRPr>
          </a:p>
        </p:txBody>
      </p:sp>
      <p:pic>
        <p:nvPicPr>
          <p:cNvPr id="2" name="Picture 1">
            <a:extLst>
              <a:ext uri="{FF2B5EF4-FFF2-40B4-BE49-F238E27FC236}">
                <a16:creationId xmlns:a16="http://schemas.microsoft.com/office/drawing/2014/main" id="{A6C04B0F-4C40-D14B-AFE7-1AE519CBA1E0}"/>
              </a:ext>
            </a:extLst>
          </p:cNvPr>
          <p:cNvPicPr>
            <a:picLocks noChangeAspect="1"/>
          </p:cNvPicPr>
          <p:nvPr/>
        </p:nvPicPr>
        <p:blipFill>
          <a:blip r:embed="rId4"/>
          <a:stretch>
            <a:fillRect/>
          </a:stretch>
        </p:blipFill>
        <p:spPr>
          <a:xfrm>
            <a:off x="9284251" y="1381125"/>
            <a:ext cx="1778000" cy="2260600"/>
          </a:xfrm>
          <a:prstGeom prst="rect">
            <a:avLst/>
          </a:prstGeom>
        </p:spPr>
      </p:pic>
    </p:spTree>
    <p:extLst>
      <p:ext uri="{BB962C8B-B14F-4D97-AF65-F5344CB8AC3E}">
        <p14:creationId xmlns:p14="http://schemas.microsoft.com/office/powerpoint/2010/main" val="3720607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1E220F35-8815-1447-A90E-60BCD36842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84251" y="3870325"/>
            <a:ext cx="1778000" cy="256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a:extLst>
              <a:ext uri="{FF2B5EF4-FFF2-40B4-BE49-F238E27FC236}">
                <a16:creationId xmlns:a16="http://schemas.microsoft.com/office/drawing/2014/main" id="{9117F290-E354-DD44-9F37-0C99DE700CC1}"/>
              </a:ext>
            </a:extLst>
          </p:cNvPr>
          <p:cNvSpPr txBox="1">
            <a:spLocks noChangeArrowheads="1"/>
          </p:cNvSpPr>
          <p:nvPr/>
        </p:nvSpPr>
        <p:spPr bwMode="auto">
          <a:xfrm>
            <a:off x="2117725" y="3413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1684" name="Text Box 4">
            <a:extLst>
              <a:ext uri="{FF2B5EF4-FFF2-40B4-BE49-F238E27FC236}">
                <a16:creationId xmlns:a16="http://schemas.microsoft.com/office/drawing/2014/main" id="{AB68CA7C-68D4-FB40-87AD-8480FF30932B}"/>
              </a:ext>
            </a:extLst>
          </p:cNvPr>
          <p:cNvSpPr txBox="1">
            <a:spLocks noChangeArrowheads="1"/>
          </p:cNvSpPr>
          <p:nvPr/>
        </p:nvSpPr>
        <p:spPr bwMode="auto">
          <a:xfrm>
            <a:off x="1129749" y="1666081"/>
            <a:ext cx="8127033" cy="472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sz="2000" dirty="0">
                <a:latin typeface="Cambria" panose="02040503050406030204" pitchFamily="18" charset="0"/>
              </a:rPr>
              <a:t>Blaming those in unfortunate circumstances for their situations serves </a:t>
            </a:r>
          </a:p>
          <a:p>
            <a:pPr>
              <a:defRPr/>
            </a:pPr>
            <a:r>
              <a:rPr lang="en-US" sz="2000" dirty="0">
                <a:latin typeface="Cambria" panose="02040503050406030204" pitchFamily="18" charset="0"/>
              </a:rPr>
              <a:t>to reduce others</a:t>
            </a:r>
            <a:r>
              <a:rPr lang="ja-JP" altLang="en-US" sz="2000">
                <a:latin typeface="Cambria" panose="02040503050406030204" pitchFamily="18" charset="0"/>
              </a:rPr>
              <a:t>’</a:t>
            </a:r>
            <a:r>
              <a:rPr lang="en-US" sz="2000" dirty="0">
                <a:latin typeface="Cambria" panose="02040503050406030204" pitchFamily="18" charset="0"/>
              </a:rPr>
              <a:t>psychic discomfort. It reinforces the consoling notion – </a:t>
            </a:r>
          </a:p>
          <a:p>
            <a:pPr>
              <a:defRPr/>
            </a:pPr>
            <a:r>
              <a:rPr lang="en-US" sz="2000" dirty="0">
                <a:latin typeface="Cambria" panose="02040503050406030204" pitchFamily="18" charset="0"/>
              </a:rPr>
              <a:t>for those in fortunate circumstances – that life is fair., that people get </a:t>
            </a:r>
          </a:p>
          <a:p>
            <a:pPr>
              <a:defRPr/>
            </a:pPr>
            <a:r>
              <a:rPr lang="en-US" sz="2000" dirty="0">
                <a:latin typeface="Cambria" panose="02040503050406030204" pitchFamily="18" charset="0"/>
              </a:rPr>
              <a:t>what they deserve. </a:t>
            </a:r>
          </a:p>
          <a:p>
            <a:pPr>
              <a:defRPr/>
            </a:pPr>
            <a:endParaRPr lang="en-US" sz="2000" dirty="0">
              <a:latin typeface="Cambria" panose="02040503050406030204" pitchFamily="18" charset="0"/>
            </a:endParaRPr>
          </a:p>
          <a:p>
            <a:pPr>
              <a:defRPr/>
            </a:pPr>
            <a:r>
              <a:rPr lang="en-US" altLang="ja-JP" sz="2000" dirty="0">
                <a:latin typeface="Cambria" panose="02040503050406030204" pitchFamily="18" charset="0"/>
                <a:cs typeface="Times New Roman"/>
              </a:rPr>
              <a:t>They believe that </a:t>
            </a:r>
            <a:r>
              <a:rPr lang="ja-JP" altLang="en-US" sz="2000">
                <a:latin typeface="Cambria" panose="02040503050406030204" pitchFamily="18" charset="0"/>
                <a:cs typeface="Times New Roman"/>
              </a:rPr>
              <a:t>“</a:t>
            </a:r>
            <a:r>
              <a:rPr lang="en-US" sz="2000" dirty="0">
                <a:latin typeface="Cambria" panose="02040503050406030204" pitchFamily="18" charset="0"/>
                <a:cs typeface="Times New Roman"/>
              </a:rPr>
              <a:t>That couldn’t possibly happen to me because I am </a:t>
            </a:r>
          </a:p>
          <a:p>
            <a:pPr>
              <a:defRPr/>
            </a:pPr>
            <a:r>
              <a:rPr lang="en-US" sz="2000" dirty="0">
                <a:latin typeface="Cambria" panose="02040503050406030204" pitchFamily="18" charset="0"/>
                <a:cs typeface="Times New Roman"/>
              </a:rPr>
              <a:t>not like them. I’m responsible. I work hard. Bad things only happen to </a:t>
            </a:r>
          </a:p>
          <a:p>
            <a:pPr>
              <a:defRPr/>
            </a:pPr>
            <a:r>
              <a:rPr lang="en-US" sz="2000" dirty="0">
                <a:latin typeface="Cambria" panose="02040503050406030204" pitchFamily="18" charset="0"/>
                <a:cs typeface="Times New Roman"/>
              </a:rPr>
              <a:t>bad people.</a:t>
            </a:r>
            <a:r>
              <a:rPr lang="ja-JP" altLang="en-US" sz="2000">
                <a:latin typeface="Cambria" panose="02040503050406030204" pitchFamily="18" charset="0"/>
                <a:cs typeface="Times New Roman"/>
              </a:rPr>
              <a:t>”</a:t>
            </a:r>
            <a:endParaRPr lang="en-US" altLang="ja-JP" sz="2000" dirty="0">
              <a:latin typeface="Cambria" panose="02040503050406030204" pitchFamily="18" charset="0"/>
              <a:cs typeface="Times New Roman"/>
            </a:endParaRPr>
          </a:p>
          <a:p>
            <a:pPr>
              <a:defRPr/>
            </a:pPr>
            <a:endParaRPr lang="en-US" sz="2000" dirty="0">
              <a:latin typeface="Cambria" panose="02040503050406030204" pitchFamily="18" charset="0"/>
              <a:cs typeface="Times New Roman"/>
            </a:endParaRPr>
          </a:p>
          <a:p>
            <a:pPr>
              <a:defRPr/>
            </a:pPr>
            <a:r>
              <a:rPr lang="en-US" sz="2000" dirty="0">
                <a:latin typeface="Cambria" panose="02040503050406030204" pitchFamily="18" charset="0"/>
                <a:cs typeface="Times New Roman"/>
              </a:rPr>
              <a:t>To acknowledge that bad things can happen to good people – that</a:t>
            </a:r>
          </a:p>
          <a:p>
            <a:pPr>
              <a:defRPr/>
            </a:pPr>
            <a:r>
              <a:rPr lang="en-US" sz="2000" dirty="0">
                <a:latin typeface="Cambria" panose="02040503050406030204" pitchFamily="18" charset="0"/>
                <a:cs typeface="Times New Roman"/>
              </a:rPr>
              <a:t>circumstances beyond one’s control can or might put them in the </a:t>
            </a:r>
          </a:p>
          <a:p>
            <a:pPr>
              <a:defRPr/>
            </a:pPr>
            <a:r>
              <a:rPr lang="en-US" sz="2000" dirty="0">
                <a:latin typeface="Cambria" panose="02040503050406030204" pitchFamily="18" charset="0"/>
                <a:cs typeface="Times New Roman"/>
              </a:rPr>
              <a:t>same unfortunate situation – is far less consoling. </a:t>
            </a:r>
          </a:p>
          <a:p>
            <a:pPr>
              <a:defRPr/>
            </a:pPr>
            <a:endParaRPr lang="en-US" sz="2000" dirty="0">
              <a:latin typeface="Cambria" panose="02040503050406030204" pitchFamily="18" charset="0"/>
            </a:endParaRPr>
          </a:p>
          <a:p>
            <a:pPr>
              <a:defRPr/>
            </a:pPr>
            <a:endParaRPr lang="en-US" sz="2000" dirty="0">
              <a:latin typeface="Cambria" panose="02040503050406030204" pitchFamily="18" charset="0"/>
            </a:endParaRPr>
          </a:p>
          <a:p>
            <a:pPr>
              <a:lnSpc>
                <a:spcPct val="115000"/>
              </a:lnSpc>
              <a:defRPr/>
            </a:pPr>
            <a:endParaRPr lang="en-US" sz="2000" dirty="0">
              <a:latin typeface="Cambria" panose="02040503050406030204" pitchFamily="18" charset="0"/>
            </a:endParaRPr>
          </a:p>
        </p:txBody>
      </p:sp>
      <p:sp>
        <p:nvSpPr>
          <p:cNvPr id="71685" name="Text Box 5">
            <a:extLst>
              <a:ext uri="{FF2B5EF4-FFF2-40B4-BE49-F238E27FC236}">
                <a16:creationId xmlns:a16="http://schemas.microsoft.com/office/drawing/2014/main" id="{C847C2DA-80E7-694B-8DD3-7EA1DF7AB6DB}"/>
              </a:ext>
            </a:extLst>
          </p:cNvPr>
          <p:cNvSpPr txBox="1">
            <a:spLocks noChangeArrowheads="1"/>
          </p:cNvSpPr>
          <p:nvPr/>
        </p:nvSpPr>
        <p:spPr bwMode="auto">
          <a:xfrm>
            <a:off x="3545328" y="70991"/>
            <a:ext cx="41440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b="1" i="1" dirty="0">
                <a:latin typeface="Cambria" panose="02040503050406030204" pitchFamily="18" charset="0"/>
              </a:rPr>
              <a:t>Blaming the Victim</a:t>
            </a:r>
          </a:p>
          <a:p>
            <a:pPr algn="ctr"/>
            <a:r>
              <a:rPr lang="en-US" altLang="en-US" sz="2800" b="1" dirty="0">
                <a:latin typeface="Cambria" panose="02040503050406030204" pitchFamily="18" charset="0"/>
              </a:rPr>
              <a:t>William Ryan</a:t>
            </a:r>
            <a:endParaRPr lang="en-US" altLang="en-US" b="1" dirty="0">
              <a:latin typeface="Cambria" panose="02040503050406030204" pitchFamily="18" charset="0"/>
            </a:endParaRPr>
          </a:p>
        </p:txBody>
      </p:sp>
      <p:pic>
        <p:nvPicPr>
          <p:cNvPr id="2" name="Picture 1">
            <a:extLst>
              <a:ext uri="{FF2B5EF4-FFF2-40B4-BE49-F238E27FC236}">
                <a16:creationId xmlns:a16="http://schemas.microsoft.com/office/drawing/2014/main" id="{A6C04B0F-4C40-D14B-AFE7-1AE519CBA1E0}"/>
              </a:ext>
            </a:extLst>
          </p:cNvPr>
          <p:cNvPicPr>
            <a:picLocks noChangeAspect="1"/>
          </p:cNvPicPr>
          <p:nvPr/>
        </p:nvPicPr>
        <p:blipFill>
          <a:blip r:embed="rId4"/>
          <a:stretch>
            <a:fillRect/>
          </a:stretch>
        </p:blipFill>
        <p:spPr>
          <a:xfrm>
            <a:off x="9284251" y="1381125"/>
            <a:ext cx="1778000" cy="2260600"/>
          </a:xfrm>
          <a:prstGeom prst="rect">
            <a:avLst/>
          </a:prstGeom>
        </p:spPr>
      </p:pic>
    </p:spTree>
    <p:extLst>
      <p:ext uri="{BB962C8B-B14F-4D97-AF65-F5344CB8AC3E}">
        <p14:creationId xmlns:p14="http://schemas.microsoft.com/office/powerpoint/2010/main" val="1862607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6216C2-B9DC-8D49-AC5D-D2CAD07C73D3}"/>
              </a:ext>
            </a:extLst>
          </p:cNvPr>
          <p:cNvSpPr/>
          <p:nvPr/>
        </p:nvSpPr>
        <p:spPr>
          <a:xfrm>
            <a:off x="1575638" y="145271"/>
            <a:ext cx="9206947" cy="646331"/>
          </a:xfrm>
          <a:prstGeom prst="rect">
            <a:avLst/>
          </a:prstGeom>
        </p:spPr>
        <p:txBody>
          <a:bodyPr wrap="square">
            <a:spAutoFit/>
          </a:bodyPr>
          <a:lstStyle/>
          <a:p>
            <a:pPr algn="ctr"/>
            <a:r>
              <a:rPr lang="en-US" altLang="en-US" sz="3600" b="1" dirty="0"/>
              <a:t>Social Circumstance Beyond One’s Control</a:t>
            </a:r>
          </a:p>
        </p:txBody>
      </p:sp>
      <p:sp>
        <p:nvSpPr>
          <p:cNvPr id="3" name="TextBox 2">
            <a:extLst>
              <a:ext uri="{FF2B5EF4-FFF2-40B4-BE49-F238E27FC236}">
                <a16:creationId xmlns:a16="http://schemas.microsoft.com/office/drawing/2014/main" id="{AFD11DFC-81CF-6740-BE44-B7D08A74ED95}"/>
              </a:ext>
            </a:extLst>
          </p:cNvPr>
          <p:cNvSpPr txBox="1"/>
          <p:nvPr/>
        </p:nvSpPr>
        <p:spPr>
          <a:xfrm>
            <a:off x="882404" y="4184375"/>
            <a:ext cx="10852202" cy="1938992"/>
          </a:xfrm>
          <a:prstGeom prst="rect">
            <a:avLst/>
          </a:prstGeom>
          <a:noFill/>
        </p:spPr>
        <p:txBody>
          <a:bodyPr wrap="none" rtlCol="0">
            <a:spAutoFit/>
          </a:bodyPr>
          <a:lstStyle/>
          <a:p>
            <a:r>
              <a:rPr lang="en-US" sz="2000" dirty="0"/>
              <a:t>Earlier in the semester we discussed a number of examples of how circumstance beyond one’s </a:t>
            </a:r>
          </a:p>
          <a:p>
            <a:r>
              <a:rPr lang="en-US" sz="2000" dirty="0"/>
              <a:t>control can have a serious impact on one’s life. We talked about a government policy that led to </a:t>
            </a:r>
          </a:p>
          <a:p>
            <a:r>
              <a:rPr lang="en-US" sz="2000" dirty="0"/>
              <a:t>“redlining” and that between 1934 and 1962, the federal government backed $120 billion of home</a:t>
            </a:r>
          </a:p>
          <a:p>
            <a:r>
              <a:rPr lang="en-US" sz="2000" dirty="0"/>
              <a:t>loans, with more than 98 percent of the funds going to white folks and that of the 350,000 new </a:t>
            </a:r>
          </a:p>
          <a:p>
            <a:r>
              <a:rPr lang="en-US" sz="2000" dirty="0"/>
              <a:t>homes built with federal support in Northern California between 1946 and 1960, fewer than </a:t>
            </a:r>
          </a:p>
          <a:p>
            <a:r>
              <a:rPr lang="en-US" sz="2000" dirty="0"/>
              <a:t>100 - 0.0002857% - went to African Americans.</a:t>
            </a:r>
          </a:p>
        </p:txBody>
      </p:sp>
      <p:pic>
        <p:nvPicPr>
          <p:cNvPr id="4" name="Picture 3" descr="redlining.jpeg">
            <a:extLst>
              <a:ext uri="{FF2B5EF4-FFF2-40B4-BE49-F238E27FC236}">
                <a16:creationId xmlns:a16="http://schemas.microsoft.com/office/drawing/2014/main" id="{2ED17C2B-2986-CF4E-B24A-AE6B879CF75B}"/>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334755" y="979594"/>
            <a:ext cx="4193913" cy="3096287"/>
          </a:xfrm>
          <a:prstGeom prst="rect">
            <a:avLst/>
          </a:prstGeom>
        </p:spPr>
      </p:pic>
      <p:pic>
        <p:nvPicPr>
          <p:cNvPr id="5" name="Picture 4" descr="Redlining.jpg">
            <a:extLst>
              <a:ext uri="{FF2B5EF4-FFF2-40B4-BE49-F238E27FC236}">
                <a16:creationId xmlns:a16="http://schemas.microsoft.com/office/drawing/2014/main" id="{1EC53CD3-313E-A846-8CA8-AB665916F1AD}"/>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245626" y="979594"/>
            <a:ext cx="2442654" cy="2863721"/>
          </a:xfrm>
          <a:prstGeom prst="rect">
            <a:avLst/>
          </a:prstGeom>
        </p:spPr>
      </p:pic>
    </p:spTree>
    <p:extLst>
      <p:ext uri="{BB962C8B-B14F-4D97-AF65-F5344CB8AC3E}">
        <p14:creationId xmlns:p14="http://schemas.microsoft.com/office/powerpoint/2010/main" val="3310429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6216C2-B9DC-8D49-AC5D-D2CAD07C73D3}"/>
              </a:ext>
            </a:extLst>
          </p:cNvPr>
          <p:cNvSpPr/>
          <p:nvPr/>
        </p:nvSpPr>
        <p:spPr>
          <a:xfrm>
            <a:off x="1575638" y="145271"/>
            <a:ext cx="9206947" cy="646331"/>
          </a:xfrm>
          <a:prstGeom prst="rect">
            <a:avLst/>
          </a:prstGeom>
        </p:spPr>
        <p:txBody>
          <a:bodyPr wrap="square">
            <a:spAutoFit/>
          </a:bodyPr>
          <a:lstStyle/>
          <a:p>
            <a:pPr algn="ctr"/>
            <a:r>
              <a:rPr lang="en-US" altLang="en-US" sz="3600" b="1" dirty="0"/>
              <a:t>Social Circumstance Beyond One’s Control</a:t>
            </a:r>
          </a:p>
        </p:txBody>
      </p:sp>
      <p:sp>
        <p:nvSpPr>
          <p:cNvPr id="3" name="TextBox 2">
            <a:extLst>
              <a:ext uri="{FF2B5EF4-FFF2-40B4-BE49-F238E27FC236}">
                <a16:creationId xmlns:a16="http://schemas.microsoft.com/office/drawing/2014/main" id="{AFD11DFC-81CF-6740-BE44-B7D08A74ED95}"/>
              </a:ext>
            </a:extLst>
          </p:cNvPr>
          <p:cNvSpPr txBox="1"/>
          <p:nvPr/>
        </p:nvSpPr>
        <p:spPr>
          <a:xfrm>
            <a:off x="903051" y="3760520"/>
            <a:ext cx="10552119" cy="1938992"/>
          </a:xfrm>
          <a:prstGeom prst="rect">
            <a:avLst/>
          </a:prstGeom>
          <a:noFill/>
        </p:spPr>
        <p:txBody>
          <a:bodyPr wrap="none" rtlCol="0">
            <a:spAutoFit/>
          </a:bodyPr>
          <a:lstStyle/>
          <a:p>
            <a:r>
              <a:rPr lang="en-US" sz="2000" dirty="0"/>
              <a:t>As of today – 16 April – more than 20 million people have been laid off due to the COVID-19</a:t>
            </a:r>
          </a:p>
          <a:p>
            <a:r>
              <a:rPr lang="en-US" sz="2000" dirty="0"/>
              <a:t>pandemic and have filed for unemployment in the last three weeks. Many have lost their health </a:t>
            </a:r>
          </a:p>
          <a:p>
            <a:r>
              <a:rPr lang="en-US" sz="2000" dirty="0"/>
              <a:t>insurance along with their jobs.</a:t>
            </a:r>
          </a:p>
          <a:p>
            <a:endParaRPr lang="en-US" sz="2000" dirty="0"/>
          </a:p>
          <a:p>
            <a:r>
              <a:rPr lang="en-US" sz="2000" dirty="0"/>
              <a:t>Due to bureaucratic glitches, grants that were intended for small business owners so that they </a:t>
            </a:r>
          </a:p>
          <a:p>
            <a:r>
              <a:rPr lang="en-US" sz="2000" dirty="0"/>
              <a:t>would be able to pay their employees have been held up . . . </a:t>
            </a:r>
          </a:p>
        </p:txBody>
      </p:sp>
      <p:pic>
        <p:nvPicPr>
          <p:cNvPr id="6" name="Picture 5">
            <a:extLst>
              <a:ext uri="{FF2B5EF4-FFF2-40B4-BE49-F238E27FC236}">
                <a16:creationId xmlns:a16="http://schemas.microsoft.com/office/drawing/2014/main" id="{60B8254C-1C30-4847-8F33-5BE8871F14E2}"/>
              </a:ext>
            </a:extLst>
          </p:cNvPr>
          <p:cNvPicPr>
            <a:picLocks noChangeAspect="1"/>
          </p:cNvPicPr>
          <p:nvPr/>
        </p:nvPicPr>
        <p:blipFill>
          <a:blip r:embed="rId2"/>
          <a:stretch>
            <a:fillRect/>
          </a:stretch>
        </p:blipFill>
        <p:spPr>
          <a:xfrm>
            <a:off x="3680791" y="1006061"/>
            <a:ext cx="4572000" cy="2540000"/>
          </a:xfrm>
          <a:prstGeom prst="rect">
            <a:avLst/>
          </a:prstGeom>
        </p:spPr>
      </p:pic>
    </p:spTree>
    <p:extLst>
      <p:ext uri="{BB962C8B-B14F-4D97-AF65-F5344CB8AC3E}">
        <p14:creationId xmlns:p14="http://schemas.microsoft.com/office/powerpoint/2010/main" val="2650739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1852659" y="103661"/>
            <a:ext cx="84866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latin typeface="+mn-lt"/>
              </a:rPr>
              <a:t>The </a:t>
            </a:r>
            <a:r>
              <a:rPr lang="ja-JP" altLang="en-US" sz="3600" b="1">
                <a:latin typeface="+mn-lt"/>
              </a:rPr>
              <a:t>“</a:t>
            </a:r>
            <a:r>
              <a:rPr lang="en-US" altLang="ja-JP" sz="3600" b="1" dirty="0">
                <a:latin typeface="+mn-lt"/>
              </a:rPr>
              <a:t>Social</a:t>
            </a:r>
            <a:r>
              <a:rPr lang="ja-JP" altLang="en-US" sz="3600" b="1">
                <a:latin typeface="+mn-lt"/>
              </a:rPr>
              <a:t>”</a:t>
            </a:r>
            <a:r>
              <a:rPr lang="en-US" altLang="ja-JP" sz="3600" b="1" dirty="0">
                <a:latin typeface="+mn-lt"/>
              </a:rPr>
              <a:t> Origins of Social Problems</a:t>
            </a:r>
            <a:endParaRPr lang="en-US" altLang="en-US" sz="3600"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2057400" y="1055500"/>
            <a:ext cx="860397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latin typeface="+mn-lt"/>
              </a:rPr>
              <a:t>What types of </a:t>
            </a:r>
            <a:r>
              <a:rPr lang="en-US" altLang="en-US" sz="2000" i="1" dirty="0">
                <a:solidFill>
                  <a:srgbClr val="0432FF"/>
                </a:solidFill>
                <a:latin typeface="+mn-lt"/>
              </a:rPr>
              <a:t>social factors</a:t>
            </a:r>
            <a:r>
              <a:rPr lang="en-US" altLang="en-US" sz="2000" dirty="0">
                <a:latin typeface="+mn-lt"/>
              </a:rPr>
              <a:t> lead to the existence of social problems?</a:t>
            </a:r>
          </a:p>
          <a:p>
            <a:endParaRPr lang="en-US" altLang="en-US" sz="2000" dirty="0">
              <a:latin typeface="+mn-lt"/>
            </a:endParaRPr>
          </a:p>
          <a:p>
            <a:r>
              <a:rPr lang="en-US" altLang="en-US" sz="2000" dirty="0">
                <a:solidFill>
                  <a:srgbClr val="0000FF"/>
                </a:solidFill>
                <a:latin typeface="+mn-lt"/>
              </a:rPr>
              <a:t>The influence of other people:</a:t>
            </a:r>
            <a:r>
              <a:rPr lang="en-US" altLang="en-US" sz="2000" dirty="0">
                <a:latin typeface="+mn-lt"/>
              </a:rPr>
              <a:t> </a:t>
            </a:r>
          </a:p>
          <a:p>
            <a:r>
              <a:rPr lang="en-US" altLang="en-US" sz="2000" dirty="0">
                <a:latin typeface="+mn-lt"/>
              </a:rPr>
              <a:t>	significant others – including parents, role models, peer groups; </a:t>
            </a:r>
          </a:p>
          <a:p>
            <a:endParaRPr lang="en-US" altLang="en-US" sz="2000" dirty="0">
              <a:latin typeface="+mn-lt"/>
            </a:endParaRPr>
          </a:p>
          <a:p>
            <a:r>
              <a:rPr lang="en-US" altLang="en-US" sz="2000" dirty="0">
                <a:solidFill>
                  <a:srgbClr val="0000FF"/>
                </a:solidFill>
                <a:latin typeface="Cambria" panose="02040503050406030204" pitchFamily="18" charset="0"/>
              </a:rPr>
              <a:t>Social disorganization:</a:t>
            </a:r>
            <a:r>
              <a:rPr lang="en-US" altLang="en-US" sz="2000" dirty="0">
                <a:latin typeface="Cambria" panose="02040503050406030204" pitchFamily="18" charset="0"/>
              </a:rPr>
              <a:t> </a:t>
            </a:r>
          </a:p>
          <a:p>
            <a:r>
              <a:rPr lang="en-US" altLang="en-US" sz="2000" dirty="0">
                <a:latin typeface="Cambria" panose="02040503050406030204" pitchFamily="18" charset="0"/>
              </a:rPr>
              <a:t>	rapid social and technological change;</a:t>
            </a:r>
          </a:p>
          <a:p>
            <a:endParaRPr lang="en-US" altLang="en-US" sz="2000" dirty="0">
              <a:latin typeface="Cambria" panose="02040503050406030204" pitchFamily="18" charset="0"/>
            </a:endParaRPr>
          </a:p>
          <a:p>
            <a:r>
              <a:rPr lang="en-US" altLang="en-US" sz="2000" dirty="0">
                <a:solidFill>
                  <a:srgbClr val="0000FF"/>
                </a:solidFill>
                <a:latin typeface="Cambria" panose="02040503050406030204" pitchFamily="18" charset="0"/>
              </a:rPr>
              <a:t>Institutional breakdowns:</a:t>
            </a:r>
            <a:r>
              <a:rPr lang="en-US" altLang="en-US" sz="2000" dirty="0">
                <a:latin typeface="Cambria" panose="02040503050406030204" pitchFamily="18" charset="0"/>
              </a:rPr>
              <a:t> </a:t>
            </a:r>
          </a:p>
          <a:p>
            <a:r>
              <a:rPr lang="en-US" altLang="en-US" sz="2000" dirty="0">
                <a:latin typeface="Cambria" panose="02040503050406030204" pitchFamily="18" charset="0"/>
              </a:rPr>
              <a:t>	family, economy, polity, religion, education;</a:t>
            </a:r>
          </a:p>
          <a:p>
            <a:endParaRPr lang="en-US" altLang="en-US" sz="2000" dirty="0">
              <a:latin typeface="Cambria" panose="02040503050406030204" pitchFamily="18" charset="0"/>
            </a:endParaRPr>
          </a:p>
          <a:p>
            <a:r>
              <a:rPr lang="en-US" altLang="en-US" sz="2000" dirty="0">
                <a:solidFill>
                  <a:srgbClr val="0000FF"/>
                </a:solidFill>
                <a:latin typeface="Cambria" panose="02040503050406030204" pitchFamily="18" charset="0"/>
              </a:rPr>
              <a:t>Structural strains and internal contradictions:</a:t>
            </a:r>
            <a:r>
              <a:rPr lang="en-US" altLang="en-US" sz="2000" dirty="0">
                <a:latin typeface="Cambria" panose="02040503050406030204" pitchFamily="18" charset="0"/>
              </a:rPr>
              <a:t> </a:t>
            </a:r>
          </a:p>
          <a:p>
            <a:r>
              <a:rPr lang="en-US" altLang="en-US" sz="2000" dirty="0">
                <a:latin typeface="Cambria" panose="02040503050406030204" pitchFamily="18" charset="0"/>
              </a:rPr>
              <a:t>	social structure and anomie; institutional ambivalence</a:t>
            </a:r>
          </a:p>
          <a:p>
            <a:endParaRPr lang="en-US" altLang="en-US" sz="2000" dirty="0">
              <a:latin typeface="Cambria" panose="02040503050406030204" pitchFamily="18" charset="0"/>
            </a:endParaRPr>
          </a:p>
          <a:p>
            <a:r>
              <a:rPr lang="en-US" altLang="en-US" sz="2000" dirty="0">
                <a:solidFill>
                  <a:srgbClr val="0000FF"/>
                </a:solidFill>
                <a:latin typeface="Cambria" panose="02040503050406030204" pitchFamily="18" charset="0"/>
              </a:rPr>
              <a:t>Unanticipated consequences of well-intentioned actions:</a:t>
            </a:r>
            <a:r>
              <a:rPr lang="en-US" altLang="en-US" sz="2000" dirty="0">
                <a:latin typeface="Cambria" panose="02040503050406030204" pitchFamily="18" charset="0"/>
              </a:rPr>
              <a:t> </a:t>
            </a: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spTree>
    <p:extLst>
      <p:ext uri="{BB962C8B-B14F-4D97-AF65-F5344CB8AC3E}">
        <p14:creationId xmlns:p14="http://schemas.microsoft.com/office/powerpoint/2010/main" val="511760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490310" y="10160"/>
            <a:ext cx="6561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latin typeface="+mn-lt"/>
              </a:rPr>
              <a:t>“Solutions” </a:t>
            </a:r>
            <a:r>
              <a:rPr lang="en-US" altLang="ja-JP" sz="3600" b="1" dirty="0">
                <a:latin typeface="+mn-lt"/>
              </a:rPr>
              <a:t>of Social Problems</a:t>
            </a:r>
            <a:endParaRPr lang="en-US" altLang="en-US" sz="3600"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1120308" y="4306502"/>
            <a:ext cx="930148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latin typeface="Cambria" panose="02040503050406030204" pitchFamily="18" charset="0"/>
              </a:rPr>
              <a:t>“To get the bad Customs of a Country </a:t>
            </a:r>
            <a:r>
              <a:rPr lang="en-US" sz="2000" dirty="0" err="1">
                <a:latin typeface="Cambria" panose="02040503050406030204" pitchFamily="18" charset="0"/>
              </a:rPr>
              <a:t>chang’d</a:t>
            </a:r>
            <a:r>
              <a:rPr lang="en-US" sz="2000" dirty="0">
                <a:latin typeface="Cambria" panose="02040503050406030204" pitchFamily="18" charset="0"/>
              </a:rPr>
              <a:t>, and new ones, though better, </a:t>
            </a:r>
            <a:r>
              <a:rPr lang="en-US" sz="2000" dirty="0" err="1">
                <a:latin typeface="Cambria" panose="02040503050406030204" pitchFamily="18" charset="0"/>
              </a:rPr>
              <a:t>introduce’d</a:t>
            </a:r>
            <a:r>
              <a:rPr lang="en-US" sz="2000" dirty="0">
                <a:latin typeface="Cambria" panose="02040503050406030204" pitchFamily="18" charset="0"/>
              </a:rPr>
              <a:t>, it is necessary first to remove the Prejudices of the People, enlighten their Ignorance, and convince them that their Interest will be promoted by the </a:t>
            </a:r>
            <a:r>
              <a:rPr lang="en-US" sz="2000" dirty="0" err="1">
                <a:latin typeface="Cambria" panose="02040503050406030204" pitchFamily="18" charset="0"/>
              </a:rPr>
              <a:t>propos’d</a:t>
            </a:r>
            <a:r>
              <a:rPr lang="en-US" sz="2000" dirty="0">
                <a:latin typeface="Cambria" panose="02040503050406030204" pitchFamily="18" charset="0"/>
              </a:rPr>
              <a:t> Changes; and this is not the Work of a Day.”</a:t>
            </a:r>
          </a:p>
          <a:p>
            <a:pPr algn="r"/>
            <a:endParaRPr lang="en-US" sz="2000" dirty="0">
              <a:latin typeface="Cambria" panose="02040503050406030204" pitchFamily="18" charset="0"/>
            </a:endParaRPr>
          </a:p>
          <a:p>
            <a:pPr algn="r"/>
            <a:r>
              <a:rPr lang="en-US" sz="2000" dirty="0">
                <a:latin typeface="Cambria" panose="02040503050406030204" pitchFamily="18" charset="0"/>
              </a:rPr>
              <a:t>Benjamin Franklin to Alexander Small, September 28, 1787</a:t>
            </a:r>
          </a:p>
          <a:p>
            <a:endParaRPr lang="en-US" sz="2000" dirty="0">
              <a:latin typeface="+mn-lt"/>
            </a:endParaRP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pic>
        <p:nvPicPr>
          <p:cNvPr id="5" name="Picture 4">
            <a:extLst>
              <a:ext uri="{FF2B5EF4-FFF2-40B4-BE49-F238E27FC236}">
                <a16:creationId xmlns:a16="http://schemas.microsoft.com/office/drawing/2014/main" id="{6056C775-6E96-FD4F-A65F-64AC6805B3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2745" y="761421"/>
            <a:ext cx="2720846" cy="3359069"/>
          </a:xfrm>
          <a:prstGeom prst="rect">
            <a:avLst/>
          </a:prstGeom>
        </p:spPr>
      </p:pic>
    </p:spTree>
    <p:extLst>
      <p:ext uri="{BB962C8B-B14F-4D97-AF65-F5344CB8AC3E}">
        <p14:creationId xmlns:p14="http://schemas.microsoft.com/office/powerpoint/2010/main" val="236287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490310" y="10160"/>
            <a:ext cx="6561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latin typeface="+mn-lt"/>
              </a:rPr>
              <a:t>“Solutions” </a:t>
            </a:r>
            <a:r>
              <a:rPr lang="en-US" altLang="ja-JP" sz="3600" b="1" dirty="0">
                <a:latin typeface="+mn-lt"/>
              </a:rPr>
              <a:t>of Social Problems</a:t>
            </a:r>
            <a:endParaRPr lang="en-US" altLang="en-US" sz="3600"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1518920" y="984380"/>
            <a:ext cx="930148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latin typeface="+mn-lt"/>
              </a:rPr>
              <a:t>As mentioned before, social problems </a:t>
            </a:r>
            <a:r>
              <a:rPr lang="en-US" sz="2000" i="1" dirty="0">
                <a:latin typeface="+mn-lt"/>
              </a:rPr>
              <a:t>will never be totally solved</a:t>
            </a:r>
            <a:r>
              <a:rPr lang="en-US" sz="2000" dirty="0">
                <a:latin typeface="+mn-lt"/>
              </a:rPr>
              <a:t> – we will </a:t>
            </a:r>
            <a:r>
              <a:rPr lang="en-US" sz="2000" i="1" dirty="0">
                <a:latin typeface="+mn-lt"/>
              </a:rPr>
              <a:t>never</a:t>
            </a:r>
            <a:r>
              <a:rPr lang="en-US" sz="2000" dirty="0">
                <a:latin typeface="+mn-lt"/>
              </a:rPr>
              <a:t> get the crime rate down to zero, we will </a:t>
            </a:r>
            <a:r>
              <a:rPr lang="en-US" sz="2000" i="1" dirty="0">
                <a:latin typeface="+mn-lt"/>
              </a:rPr>
              <a:t>never</a:t>
            </a:r>
            <a:r>
              <a:rPr lang="en-US" sz="2000" dirty="0">
                <a:latin typeface="+mn-lt"/>
              </a:rPr>
              <a:t> eradicate prejudicial attitudes and discriminatory actions, and we will </a:t>
            </a:r>
            <a:r>
              <a:rPr lang="en-US" sz="2000" i="1" dirty="0">
                <a:latin typeface="+mn-lt"/>
              </a:rPr>
              <a:t>never</a:t>
            </a:r>
            <a:r>
              <a:rPr lang="en-US" sz="2000" dirty="0">
                <a:latin typeface="+mn-lt"/>
              </a:rPr>
              <a:t> fully stop harmful behaviors and actions. </a:t>
            </a:r>
            <a:r>
              <a:rPr lang="en-US" sz="2000" i="1" dirty="0">
                <a:latin typeface="+mn-lt"/>
              </a:rPr>
              <a:t>But we can reduce the extent to which</a:t>
            </a:r>
            <a:r>
              <a:rPr lang="en-US" sz="2000" dirty="0">
                <a:latin typeface="+mn-lt"/>
              </a:rPr>
              <a:t> </a:t>
            </a:r>
            <a:r>
              <a:rPr lang="en-US" sz="2000" i="1" dirty="0">
                <a:latin typeface="+mn-lt"/>
              </a:rPr>
              <a:t>these circumstances occur</a:t>
            </a:r>
            <a:r>
              <a:rPr lang="en-US" sz="2000" dirty="0">
                <a:latin typeface="+mn-lt"/>
              </a:rPr>
              <a:t> – and this matters . . .</a:t>
            </a:r>
          </a:p>
          <a:p>
            <a:endParaRPr lang="en-US" sz="2000" dirty="0">
              <a:latin typeface="+mn-lt"/>
            </a:endParaRPr>
          </a:p>
          <a:p>
            <a:r>
              <a:rPr lang="en-US" sz="2000" dirty="0">
                <a:latin typeface="+mn-lt"/>
              </a:rPr>
              <a:t>I also mentioned that sociologists have found many instances where a program which was introduced to reduce the extent to which a problem existed, though successful, inadvertently led to the emergence of an altogether different social problem.  </a:t>
            </a:r>
          </a:p>
          <a:p>
            <a:endParaRPr lang="en-US" sz="2000" dirty="0">
              <a:latin typeface="+mn-lt"/>
            </a:endParaRPr>
          </a:p>
          <a:p>
            <a:r>
              <a:rPr lang="en-US" sz="2000" dirty="0">
                <a:latin typeface="+mn-lt"/>
              </a:rPr>
              <a:t>Trying to solve or reduce the extent to which a problem exists is a process that is affected by various factors.</a:t>
            </a:r>
          </a:p>
          <a:p>
            <a:r>
              <a:rPr lang="en-US" sz="2000" dirty="0">
                <a:latin typeface="+mn-lt"/>
              </a:rPr>
              <a:t> </a:t>
            </a:r>
          </a:p>
          <a:p>
            <a:r>
              <a:rPr lang="en-US" sz="2000" dirty="0">
                <a:latin typeface="+mn-lt"/>
              </a:rPr>
              <a:t>Let me remind you of one that we talked about in the beginning of the semester: cultural notions of “time.”</a:t>
            </a:r>
          </a:p>
          <a:p>
            <a:endParaRPr lang="en-US" sz="2000" dirty="0">
              <a:latin typeface="+mn-lt"/>
            </a:endParaRP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spTree>
    <p:extLst>
      <p:ext uri="{BB962C8B-B14F-4D97-AF65-F5344CB8AC3E}">
        <p14:creationId xmlns:p14="http://schemas.microsoft.com/office/powerpoint/2010/main" val="3675779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490310" y="0"/>
            <a:ext cx="6561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latin typeface="+mn-lt"/>
              </a:rPr>
              <a:t>“Solutions” </a:t>
            </a:r>
            <a:r>
              <a:rPr lang="en-US" altLang="ja-JP" sz="3600" b="1" dirty="0">
                <a:latin typeface="+mn-lt"/>
              </a:rPr>
              <a:t>of Social Problems</a:t>
            </a:r>
            <a:endParaRPr lang="en-US" altLang="en-US" sz="3600"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875725" y="923420"/>
            <a:ext cx="739451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latin typeface="+mn-lt"/>
              </a:rPr>
              <a:t>Earlier this semester I presented a thought experiment to you </a:t>
            </a:r>
          </a:p>
          <a:p>
            <a:r>
              <a:rPr lang="en-US" sz="2000" dirty="0">
                <a:latin typeface="+mn-lt"/>
              </a:rPr>
              <a:t>that was intended to illustrate both the complexity of dealing </a:t>
            </a:r>
          </a:p>
          <a:p>
            <a:r>
              <a:rPr lang="en-US" sz="2000" dirty="0">
                <a:latin typeface="+mn-lt"/>
              </a:rPr>
              <a:t>with social problems and how our cultural expectations in the</a:t>
            </a:r>
          </a:p>
          <a:p>
            <a:r>
              <a:rPr lang="en-US" sz="2000" dirty="0">
                <a:latin typeface="+mn-lt"/>
              </a:rPr>
              <a:t>U.S. – in this case our notion about time – poses serious </a:t>
            </a:r>
          </a:p>
          <a:p>
            <a:r>
              <a:rPr lang="en-US" sz="2000" dirty="0">
                <a:latin typeface="+mn-lt"/>
              </a:rPr>
              <a:t>obstacles. </a:t>
            </a:r>
          </a:p>
          <a:p>
            <a:r>
              <a:rPr lang="en-US" sz="2000" dirty="0">
                <a:latin typeface="+mn-lt"/>
              </a:rPr>
              <a:t> </a:t>
            </a:r>
          </a:p>
          <a:p>
            <a:r>
              <a:rPr lang="en-US" sz="2000" dirty="0">
                <a:latin typeface="+mn-lt"/>
              </a:rPr>
              <a:t>I started by asking you how angry you would be if you had to </a:t>
            </a:r>
          </a:p>
          <a:p>
            <a:r>
              <a:rPr lang="en-US" sz="2000" dirty="0">
                <a:latin typeface="+mn-lt"/>
              </a:rPr>
              <a:t>walk over to the television every time that you wanted to change </a:t>
            </a:r>
          </a:p>
          <a:p>
            <a:r>
              <a:rPr lang="en-US" sz="2000" dirty="0">
                <a:latin typeface="+mn-lt"/>
              </a:rPr>
              <a:t>the channel; or, how you would feel if your microwave breaks </a:t>
            </a:r>
          </a:p>
          <a:p>
            <a:r>
              <a:rPr lang="en-US" sz="2000" dirty="0">
                <a:latin typeface="+mn-lt"/>
              </a:rPr>
              <a:t>down, or how you feel when you see that “spinning wheel” on your computer (imagine back in the days when we had to use “dial-up” </a:t>
            </a:r>
          </a:p>
          <a:p>
            <a:r>
              <a:rPr lang="en-US" sz="2000" dirty="0">
                <a:latin typeface="+mn-lt"/>
              </a:rPr>
              <a:t>to get on the internet). </a:t>
            </a:r>
          </a:p>
          <a:p>
            <a:endParaRPr lang="en-US" sz="2000" dirty="0">
              <a:latin typeface="+mn-lt"/>
            </a:endParaRPr>
          </a:p>
          <a:p>
            <a:r>
              <a:rPr lang="en-US" sz="2000" dirty="0">
                <a:latin typeface="+mn-lt"/>
              </a:rPr>
              <a:t>For Americans, as the phrase goes, “time is money.”  When do we </a:t>
            </a:r>
          </a:p>
          <a:p>
            <a:r>
              <a:rPr lang="en-US" sz="2000" dirty="0">
                <a:latin typeface="+mn-lt"/>
              </a:rPr>
              <a:t>want what we want? Yesterday! When should we solve problems? Immediately. </a:t>
            </a:r>
          </a:p>
          <a:p>
            <a:endParaRPr lang="en-US" sz="2000" dirty="0">
              <a:latin typeface="+mn-lt"/>
            </a:endParaRPr>
          </a:p>
          <a:p>
            <a:r>
              <a:rPr lang="en-US" sz="2000" dirty="0">
                <a:latin typeface="+mn-lt"/>
              </a:rPr>
              <a:t>Such is the American cultural view on time.</a:t>
            </a: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pic>
        <p:nvPicPr>
          <p:cNvPr id="5" name="Picture 4">
            <a:extLst>
              <a:ext uri="{FF2B5EF4-FFF2-40B4-BE49-F238E27FC236}">
                <a16:creationId xmlns:a16="http://schemas.microsoft.com/office/drawing/2014/main" id="{CA2E3806-0C13-F745-A474-9E1879F21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2800" y="2310449"/>
            <a:ext cx="3366512" cy="2237102"/>
          </a:xfrm>
          <a:prstGeom prst="rect">
            <a:avLst/>
          </a:prstGeom>
        </p:spPr>
      </p:pic>
    </p:spTree>
    <p:extLst>
      <p:ext uri="{BB962C8B-B14F-4D97-AF65-F5344CB8AC3E}">
        <p14:creationId xmlns:p14="http://schemas.microsoft.com/office/powerpoint/2010/main" val="2560674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469990" y="0"/>
            <a:ext cx="6561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latin typeface="+mn-lt"/>
              </a:rPr>
              <a:t>“Solutions” </a:t>
            </a:r>
            <a:r>
              <a:rPr lang="en-US" altLang="ja-JP" sz="3600" b="1" dirty="0">
                <a:latin typeface="+mn-lt"/>
              </a:rPr>
              <a:t>of Social Problems</a:t>
            </a:r>
            <a:endParaRPr lang="en-US" altLang="en-US" sz="3600"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875725" y="1604140"/>
            <a:ext cx="739451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latin typeface="+mn-lt"/>
              </a:rPr>
              <a:t>So, I said let's assume that every living being on the planet hears a voice at exactly the same time (in their native language) and let’s, for the sake of the argument, stipulate that everyone agrees that it is the voice of God – their deity, the one they worship.  And this deity, in a fatherly/motherly – not wrathful – manner, expresses its displeasure. “I am not happy,” the deity says,” about the way things are going. People on the planet are dying of starvation every four-seconds, and yet there is more than enough food to feed everyone. Some people are killing other people over artificial boundaries in the land, or because of racial and/or ethnic differences. Some people are exploited – taken advantage of – by others. Some people, feeling hopeless, are turning to alcohol, opioids, and other drugs.” And the list goes on . . </a:t>
            </a: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pic>
        <p:nvPicPr>
          <p:cNvPr id="5" name="Picture 4">
            <a:extLst>
              <a:ext uri="{FF2B5EF4-FFF2-40B4-BE49-F238E27FC236}">
                <a16:creationId xmlns:a16="http://schemas.microsoft.com/office/drawing/2014/main" id="{CA2E3806-0C13-F745-A474-9E1879F21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2800" y="2310449"/>
            <a:ext cx="3366512" cy="2237102"/>
          </a:xfrm>
          <a:prstGeom prst="rect">
            <a:avLst/>
          </a:prstGeom>
        </p:spPr>
      </p:pic>
    </p:spTree>
    <p:extLst>
      <p:ext uri="{BB962C8B-B14F-4D97-AF65-F5344CB8AC3E}">
        <p14:creationId xmlns:p14="http://schemas.microsoft.com/office/powerpoint/2010/main" val="4010475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D2021-3521-D74F-804E-567AC6D912D1}"/>
              </a:ext>
            </a:extLst>
          </p:cNvPr>
          <p:cNvSpPr txBox="1"/>
          <p:nvPr/>
        </p:nvSpPr>
        <p:spPr>
          <a:xfrm>
            <a:off x="3059723" y="199292"/>
            <a:ext cx="5615512" cy="646331"/>
          </a:xfrm>
          <a:prstGeom prst="rect">
            <a:avLst/>
          </a:prstGeom>
          <a:noFill/>
        </p:spPr>
        <p:txBody>
          <a:bodyPr wrap="none" rtlCol="0">
            <a:spAutoFit/>
          </a:bodyPr>
          <a:lstStyle/>
          <a:p>
            <a:r>
              <a:rPr lang="en-US" sz="3600" b="1" dirty="0"/>
              <a:t>What is a Social Problem?</a:t>
            </a:r>
          </a:p>
        </p:txBody>
      </p:sp>
      <p:sp>
        <p:nvSpPr>
          <p:cNvPr id="3" name="Rectangle 2">
            <a:extLst>
              <a:ext uri="{FF2B5EF4-FFF2-40B4-BE49-F238E27FC236}">
                <a16:creationId xmlns:a16="http://schemas.microsoft.com/office/drawing/2014/main" id="{0788CCAA-7FDA-E64B-9ED9-0A9117976B79}"/>
              </a:ext>
            </a:extLst>
          </p:cNvPr>
          <p:cNvSpPr/>
          <p:nvPr/>
        </p:nvSpPr>
        <p:spPr>
          <a:xfrm>
            <a:off x="1309332" y="2136338"/>
            <a:ext cx="6377353" cy="3477875"/>
          </a:xfrm>
          <a:prstGeom prst="rect">
            <a:avLst/>
          </a:prstGeom>
        </p:spPr>
        <p:txBody>
          <a:bodyPr wrap="square">
            <a:spAutoFit/>
          </a:bodyPr>
          <a:lstStyle/>
          <a:p>
            <a:r>
              <a:rPr lang="en-US" altLang="en-US" sz="2000" i="1" dirty="0"/>
              <a:t>“</a:t>
            </a:r>
            <a:r>
              <a:rPr lang="en-US" altLang="en-US" sz="2000" i="1" dirty="0">
                <a:latin typeface="Cambria" panose="02040503050406030204" pitchFamily="18" charset="0"/>
              </a:rPr>
              <a:t>One of the tasks of sociologists is to identify latent social problems – conditions that are at odds with current interests and values but not generally recognized as being so – thereby alerting people to pending difficulties."</a:t>
            </a:r>
          </a:p>
          <a:p>
            <a:endParaRPr lang="en-US" altLang="en-US" sz="2000" dirty="0">
              <a:latin typeface="Cambria" panose="02040503050406030204" pitchFamily="18" charset="0"/>
            </a:endParaRPr>
          </a:p>
          <a:p>
            <a:r>
              <a:rPr lang="en-US" altLang="en-US" sz="2000" dirty="0"/>
              <a:t>By making latent social problems manifest – by discovering unwanted consequences of institutionalized arrangements – </a:t>
            </a:r>
            <a:r>
              <a:rPr lang="en-US" altLang="en-US" sz="2000" i="1" dirty="0"/>
              <a:t>the sociologist inevitably becomes a social critic.</a:t>
            </a:r>
          </a:p>
          <a:p>
            <a:endParaRPr lang="en-US" altLang="en-US" sz="2000" i="1" dirty="0"/>
          </a:p>
          <a:p>
            <a:r>
              <a:rPr lang="en-US" altLang="en-US" sz="2000" dirty="0"/>
              <a:t>As shall be seen, this is not easy . . . .</a:t>
            </a:r>
          </a:p>
        </p:txBody>
      </p:sp>
      <p:sp>
        <p:nvSpPr>
          <p:cNvPr id="4" name="TextBox 3">
            <a:extLst>
              <a:ext uri="{FF2B5EF4-FFF2-40B4-BE49-F238E27FC236}">
                <a16:creationId xmlns:a16="http://schemas.microsoft.com/office/drawing/2014/main" id="{CD8E2E61-119C-5842-820E-CDC0D206C7F6}"/>
              </a:ext>
            </a:extLst>
          </p:cNvPr>
          <p:cNvSpPr txBox="1"/>
          <p:nvPr/>
        </p:nvSpPr>
        <p:spPr>
          <a:xfrm>
            <a:off x="1182379" y="951399"/>
            <a:ext cx="9827242" cy="523220"/>
          </a:xfrm>
          <a:prstGeom prst="rect">
            <a:avLst/>
          </a:prstGeom>
          <a:noFill/>
        </p:spPr>
        <p:txBody>
          <a:bodyPr wrap="none" rtlCol="0">
            <a:spAutoFit/>
          </a:bodyPr>
          <a:lstStyle/>
          <a:p>
            <a:r>
              <a:rPr lang="en-US" altLang="en-US" sz="2800" b="1" dirty="0"/>
              <a:t>Social Problems Have Both Objective &amp; Subjective Elements</a:t>
            </a:r>
            <a:endParaRPr lang="en-US" altLang="en-US" sz="2800" b="1" i="1" dirty="0"/>
          </a:p>
        </p:txBody>
      </p:sp>
      <p:pic>
        <p:nvPicPr>
          <p:cNvPr id="5" name="Picture 2">
            <a:extLst>
              <a:ext uri="{FF2B5EF4-FFF2-40B4-BE49-F238E27FC236}">
                <a16:creationId xmlns:a16="http://schemas.microsoft.com/office/drawing/2014/main" id="{EC63874E-1AF2-0645-BE21-39FFB087EB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41676" y="2177131"/>
            <a:ext cx="2510979" cy="343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7A2C19E-B402-FA4C-92CE-6EA2A6B2A9A8}"/>
              </a:ext>
            </a:extLst>
          </p:cNvPr>
          <p:cNvSpPr txBox="1"/>
          <p:nvPr/>
        </p:nvSpPr>
        <p:spPr>
          <a:xfrm>
            <a:off x="8675235" y="5614213"/>
            <a:ext cx="1685974" cy="584775"/>
          </a:xfrm>
          <a:prstGeom prst="rect">
            <a:avLst/>
          </a:prstGeom>
          <a:noFill/>
        </p:spPr>
        <p:txBody>
          <a:bodyPr wrap="none" rtlCol="0">
            <a:spAutoFit/>
          </a:bodyPr>
          <a:lstStyle/>
          <a:p>
            <a:pPr algn="ctr"/>
            <a:r>
              <a:rPr lang="en-US" altLang="en-US" sz="1600" dirty="0"/>
              <a:t>Robert K. Merton</a:t>
            </a:r>
          </a:p>
          <a:p>
            <a:pPr algn="ctr"/>
            <a:r>
              <a:rPr lang="en-US" altLang="en-US" sz="1600" dirty="0"/>
              <a:t>1910- 2003</a:t>
            </a:r>
          </a:p>
        </p:txBody>
      </p:sp>
    </p:spTree>
    <p:extLst>
      <p:ext uri="{BB962C8B-B14F-4D97-AF65-F5344CB8AC3E}">
        <p14:creationId xmlns:p14="http://schemas.microsoft.com/office/powerpoint/2010/main" val="1257995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490310" y="0"/>
            <a:ext cx="6561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latin typeface="+mn-lt"/>
              </a:rPr>
              <a:t>“Solutions” </a:t>
            </a:r>
            <a:r>
              <a:rPr lang="en-US" altLang="ja-JP" sz="3600" b="1" dirty="0">
                <a:latin typeface="+mn-lt"/>
              </a:rPr>
              <a:t>of Social Problems</a:t>
            </a:r>
            <a:endParaRPr lang="en-US" altLang="en-US" sz="3600"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896045" y="1527512"/>
            <a:ext cx="739451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latin typeface="+mn-lt"/>
              </a:rPr>
              <a:t>The deity, having gotten everyone’s attention, now tells our specie how we can change things – how we can solve all of the problems and live productive, just, and peaceful lives. There is no miracle, no prayer, no religious ritual to follow, just a “blueprint” of what we should do. And there is no question that if everyone follows the blueprint, it will work. After all, it’s the plan of a deity who knows all.</a:t>
            </a:r>
          </a:p>
          <a:p>
            <a:r>
              <a:rPr lang="en-US" sz="2000" dirty="0">
                <a:latin typeface="+mn-lt"/>
              </a:rPr>
              <a:t> </a:t>
            </a:r>
          </a:p>
          <a:p>
            <a:r>
              <a:rPr lang="en-US" sz="2000" dirty="0">
                <a:latin typeface="+mn-lt"/>
              </a:rPr>
              <a:t>And every single human being decides to follow the blueprint. </a:t>
            </a:r>
          </a:p>
          <a:p>
            <a:r>
              <a:rPr lang="en-US" sz="2000" dirty="0">
                <a:latin typeface="+mn-lt"/>
              </a:rPr>
              <a:t> </a:t>
            </a:r>
          </a:p>
          <a:p>
            <a:r>
              <a:rPr lang="en-US" sz="2000" dirty="0">
                <a:latin typeface="+mn-lt"/>
              </a:rPr>
              <a:t>And the question I then asked was, “How long will it take before the plan bears fruit? How long will it take before our social problems have been solved?</a:t>
            </a:r>
          </a:p>
          <a:p>
            <a:r>
              <a:rPr lang="en-US" sz="2000" dirty="0">
                <a:latin typeface="+mn-lt"/>
              </a:rPr>
              <a:t> </a:t>
            </a: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pic>
        <p:nvPicPr>
          <p:cNvPr id="5" name="Picture 4">
            <a:extLst>
              <a:ext uri="{FF2B5EF4-FFF2-40B4-BE49-F238E27FC236}">
                <a16:creationId xmlns:a16="http://schemas.microsoft.com/office/drawing/2014/main" id="{CA2E3806-0C13-F745-A474-9E1879F21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2800" y="2310449"/>
            <a:ext cx="3366512" cy="2237102"/>
          </a:xfrm>
          <a:prstGeom prst="rect">
            <a:avLst/>
          </a:prstGeom>
        </p:spPr>
      </p:pic>
    </p:spTree>
    <p:extLst>
      <p:ext uri="{BB962C8B-B14F-4D97-AF65-F5344CB8AC3E}">
        <p14:creationId xmlns:p14="http://schemas.microsoft.com/office/powerpoint/2010/main" val="730354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490310" y="0"/>
            <a:ext cx="6561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latin typeface="+mn-lt"/>
              </a:rPr>
              <a:t>“Solutions” </a:t>
            </a:r>
            <a:r>
              <a:rPr lang="en-US" altLang="ja-JP" sz="3600" b="1" dirty="0">
                <a:latin typeface="+mn-lt"/>
              </a:rPr>
              <a:t>of Social Problems</a:t>
            </a:r>
            <a:endParaRPr lang="en-US" altLang="en-US" sz="3600"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916365" y="1090632"/>
            <a:ext cx="739451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latin typeface="+mn-lt"/>
              </a:rPr>
              <a:t>During our discussion, we agreed that it would take, at the very least, five-to-ten-years, and most likely a complete generation – that there were no “quick-fixes.” Just think about the logistics of making food available to everyone – again, there is no divine intervention. </a:t>
            </a:r>
          </a:p>
          <a:p>
            <a:endParaRPr lang="en-US" sz="2000" dirty="0">
              <a:latin typeface="+mn-lt"/>
            </a:endParaRPr>
          </a:p>
          <a:p>
            <a:r>
              <a:rPr lang="en-US" sz="2000" dirty="0">
                <a:latin typeface="Cambria" panose="02040503050406030204" pitchFamily="18" charset="0"/>
              </a:rPr>
              <a:t>I then asked you to think about this and apply it to our political situation. Party A defeats Party B in the Presidential election, arguing, in part, that Party B didn’t make good on its promises to deal with – to solve – the major problems that we faced a s a nation. Party A now offers its programs to deal with the problems that Party B was unable to solve – </a:t>
            </a:r>
            <a:r>
              <a:rPr lang="en-US" sz="2000" i="1" dirty="0">
                <a:latin typeface="Cambria" panose="02040503050406030204" pitchFamily="18" charset="0"/>
              </a:rPr>
              <a:t>its solutions</a:t>
            </a:r>
            <a:r>
              <a:rPr lang="en-US" sz="2000" dirty="0">
                <a:latin typeface="Cambria" panose="02040503050406030204" pitchFamily="18" charset="0"/>
              </a:rPr>
              <a:t> – and gets to work. </a:t>
            </a:r>
          </a:p>
          <a:p>
            <a:r>
              <a:rPr lang="en-US" sz="2000" dirty="0">
                <a:latin typeface="Cambria" panose="02040503050406030204" pitchFamily="18" charset="0"/>
              </a:rPr>
              <a:t> </a:t>
            </a:r>
          </a:p>
          <a:p>
            <a:r>
              <a:rPr lang="en-US" sz="2000" dirty="0">
                <a:latin typeface="Cambria" panose="02040503050406030204" pitchFamily="18" charset="0"/>
              </a:rPr>
              <a:t>But were Party B’s policies given enough time to work? Can the problems we face be solved within the confines of a four-year Presidential cycle?</a:t>
            </a: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pic>
        <p:nvPicPr>
          <p:cNvPr id="5" name="Picture 4">
            <a:extLst>
              <a:ext uri="{FF2B5EF4-FFF2-40B4-BE49-F238E27FC236}">
                <a16:creationId xmlns:a16="http://schemas.microsoft.com/office/drawing/2014/main" id="{CA2E3806-0C13-F745-A474-9E1879F21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2800" y="2310449"/>
            <a:ext cx="3366512" cy="2237102"/>
          </a:xfrm>
          <a:prstGeom prst="rect">
            <a:avLst/>
          </a:prstGeom>
        </p:spPr>
      </p:pic>
    </p:spTree>
    <p:extLst>
      <p:ext uri="{BB962C8B-B14F-4D97-AF65-F5344CB8AC3E}">
        <p14:creationId xmlns:p14="http://schemas.microsoft.com/office/powerpoint/2010/main" val="644682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500470" y="10160"/>
            <a:ext cx="6561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latin typeface="+mn-lt"/>
              </a:rPr>
              <a:t>“Solutions” </a:t>
            </a:r>
            <a:r>
              <a:rPr lang="en-US" altLang="ja-JP" sz="3600" b="1" dirty="0">
                <a:latin typeface="+mn-lt"/>
              </a:rPr>
              <a:t>of Social Problems</a:t>
            </a:r>
            <a:endParaRPr lang="en-US" altLang="en-US" sz="3600"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1170365" y="3187858"/>
            <a:ext cx="1036123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latin typeface="+mn-lt"/>
              </a:rPr>
              <a:t>Or think, once more, about the COVID-19 pandemic that we are all experiencing . . . I don’t need to remind you of the grim death statistics and the impact this has had on the economy.</a:t>
            </a:r>
          </a:p>
          <a:p>
            <a:endParaRPr lang="en-US" sz="2000" dirty="0">
              <a:latin typeface="+mn-lt"/>
            </a:endParaRPr>
          </a:p>
          <a:p>
            <a:r>
              <a:rPr lang="en-US" sz="2000" dirty="0">
                <a:latin typeface="+mn-lt"/>
              </a:rPr>
              <a:t>And I know that you are aware that there are some politicians who have grown weary of “waiting” for the numbers to change so that we could “open up the country” and all go back to normal.</a:t>
            </a:r>
          </a:p>
          <a:p>
            <a:endParaRPr lang="en-US" sz="2000" dirty="0">
              <a:latin typeface="+mn-lt"/>
            </a:endParaRPr>
          </a:p>
          <a:p>
            <a:r>
              <a:rPr lang="en-US" sz="2000" dirty="0">
                <a:latin typeface="+mn-lt"/>
              </a:rPr>
              <a:t>“Time is money . . .”    “Time heals all wounds . . .” Which is it?</a:t>
            </a:r>
          </a:p>
          <a:p>
            <a:endParaRPr lang="en-US" sz="2000" dirty="0">
              <a:latin typeface="+mn-lt"/>
            </a:endParaRPr>
          </a:p>
          <a:p>
            <a:r>
              <a:rPr lang="en-US" sz="2000" dirty="0">
                <a:latin typeface="+mn-lt"/>
              </a:rPr>
              <a:t>How much time will our culture give to the pandemic before it decides – perhaps prematurely – to go back to “business as usual?”</a:t>
            </a:r>
            <a:endParaRPr lang="en-US" sz="2000" dirty="0">
              <a:latin typeface="Cambria" panose="02040503050406030204" pitchFamily="18" charset="0"/>
            </a:endParaRP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pic>
        <p:nvPicPr>
          <p:cNvPr id="6" name="Picture 5">
            <a:extLst>
              <a:ext uri="{FF2B5EF4-FFF2-40B4-BE49-F238E27FC236}">
                <a16:creationId xmlns:a16="http://schemas.microsoft.com/office/drawing/2014/main" id="{BCAD4234-8EF9-CB48-B601-E2E9ED66BC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5506" y="772883"/>
            <a:ext cx="4180988" cy="2322771"/>
          </a:xfrm>
          <a:prstGeom prst="rect">
            <a:avLst/>
          </a:prstGeom>
        </p:spPr>
      </p:pic>
    </p:spTree>
    <p:extLst>
      <p:ext uri="{BB962C8B-B14F-4D97-AF65-F5344CB8AC3E}">
        <p14:creationId xmlns:p14="http://schemas.microsoft.com/office/powerpoint/2010/main" val="1717797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500470" y="10160"/>
            <a:ext cx="65502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dirty="0">
                <a:latin typeface="+mn-lt"/>
              </a:rPr>
              <a:t>“Solutions” </a:t>
            </a:r>
            <a:r>
              <a:rPr lang="en-US" altLang="ja-JP" sz="3600" b="1" dirty="0">
                <a:latin typeface="+mn-lt"/>
              </a:rPr>
              <a:t>of Social Problems</a:t>
            </a:r>
          </a:p>
          <a:p>
            <a:pPr algn="ctr"/>
            <a:r>
              <a:rPr lang="en-US" altLang="en-US" sz="3600" b="1" dirty="0">
                <a:latin typeface="+mn-lt"/>
              </a:rPr>
              <a:t>The Role of Sociologists</a:t>
            </a:r>
            <a:endParaRPr lang="en-US" altLang="en-US" sz="3600"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1017965" y="4777491"/>
            <a:ext cx="1043235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solidFill>
                  <a:prstClr val="black"/>
                </a:solidFill>
                <a:latin typeface="Cambria" panose="02040503050406030204" pitchFamily="18" charset="0"/>
                <a:cs typeface="Times New Roman"/>
              </a:rPr>
              <a:t>What is the proper role of a scientist? Should a scientist be a totally “objective” analyst, providing the facts of the case without “advocating” a particular position?</a:t>
            </a:r>
          </a:p>
          <a:p>
            <a:endParaRPr lang="en-US" sz="2000" dirty="0">
              <a:solidFill>
                <a:prstClr val="black"/>
              </a:solidFill>
              <a:latin typeface="Cambria" panose="02040503050406030204" pitchFamily="18" charset="0"/>
              <a:cs typeface="Times New Roman"/>
            </a:endParaRPr>
          </a:p>
          <a:p>
            <a:r>
              <a:rPr lang="en-US" sz="2000" dirty="0">
                <a:solidFill>
                  <a:prstClr val="black"/>
                </a:solidFill>
                <a:latin typeface="Cambria" panose="02040503050406030204" pitchFamily="18" charset="0"/>
                <a:cs typeface="Times New Roman"/>
              </a:rPr>
              <a:t>Or, does the expertise of social scientists possess give them a special obligation to comment on the problems of their times?</a:t>
            </a: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pic>
        <p:nvPicPr>
          <p:cNvPr id="7" name="Picture 6" descr="RMK - Slide2.gif">
            <a:extLst>
              <a:ext uri="{FF2B5EF4-FFF2-40B4-BE49-F238E27FC236}">
                <a16:creationId xmlns:a16="http://schemas.microsoft.com/office/drawing/2014/main" id="{8759A8BF-72C8-EB47-8AF0-09F2128190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929" t="11774" r="15172" b="10426"/>
          <a:stretch/>
        </p:blipFill>
        <p:spPr>
          <a:xfrm>
            <a:off x="2170034" y="1382315"/>
            <a:ext cx="3925966" cy="3231088"/>
          </a:xfrm>
          <a:prstGeom prst="rect">
            <a:avLst/>
          </a:prstGeom>
          <a:ln w="28575">
            <a:solidFill>
              <a:schemeClr val="tx1"/>
            </a:solidFill>
          </a:ln>
        </p:spPr>
      </p:pic>
      <p:pic>
        <p:nvPicPr>
          <p:cNvPr id="8" name="Picture 7" descr="Justice21.PNG">
            <a:extLst>
              <a:ext uri="{FF2B5EF4-FFF2-40B4-BE49-F238E27FC236}">
                <a16:creationId xmlns:a16="http://schemas.microsoft.com/office/drawing/2014/main" id="{2F1E9362-EA81-2743-931B-40BFCCA642B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25651" y="1382315"/>
            <a:ext cx="2367257" cy="3314160"/>
          </a:xfrm>
          <a:prstGeom prst="rect">
            <a:avLst/>
          </a:prstGeom>
        </p:spPr>
      </p:pic>
    </p:spTree>
    <p:extLst>
      <p:ext uri="{BB962C8B-B14F-4D97-AF65-F5344CB8AC3E}">
        <p14:creationId xmlns:p14="http://schemas.microsoft.com/office/powerpoint/2010/main" val="3063433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616628" y="81280"/>
            <a:ext cx="65101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dirty="0">
                <a:latin typeface="+mn-lt"/>
              </a:rPr>
              <a:t>Sociologists as Social Activists</a:t>
            </a:r>
            <a:endParaRPr lang="en-US" altLang="ja-JP" sz="3600" b="1"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1007805" y="1505971"/>
            <a:ext cx="767899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solidFill>
                  <a:prstClr val="black"/>
                </a:solidFill>
                <a:latin typeface="Cambria" panose="02040503050406030204" pitchFamily="18" charset="0"/>
                <a:cs typeface="Times New Roman"/>
              </a:rPr>
              <a:t>From its inception, the discipline of sociology has grappled with these questions. On the one side are those sociologists who exhibit a critical stance toward existing social arrangements, seek to pinpoint the causes and consequences of social problems, and offer remedies they believe would reduce the extent to which these problems exist. They typically share a commitment to greater social equality and the </a:t>
            </a:r>
          </a:p>
          <a:p>
            <a:r>
              <a:rPr lang="en-US" sz="2000" dirty="0">
                <a:solidFill>
                  <a:prstClr val="black"/>
                </a:solidFill>
                <a:latin typeface="Cambria" panose="02040503050406030204" pitchFamily="18" charset="0"/>
                <a:cs typeface="Times New Roman"/>
              </a:rPr>
              <a:t>collective use of reason to create a better and more just social world. </a:t>
            </a:r>
          </a:p>
          <a:p>
            <a:endParaRPr lang="en-US" sz="2000" dirty="0">
              <a:solidFill>
                <a:prstClr val="black"/>
              </a:solidFill>
              <a:latin typeface="Cambria" panose="02040503050406030204" pitchFamily="18" charset="0"/>
              <a:cs typeface="Times New Roman"/>
            </a:endParaRPr>
          </a:p>
          <a:p>
            <a:r>
              <a:rPr lang="en-US" sz="2000" dirty="0">
                <a:solidFill>
                  <a:prstClr val="black"/>
                </a:solidFill>
                <a:latin typeface="Cambria" panose="02040503050406030204" pitchFamily="18" charset="0"/>
                <a:cs typeface="Times New Roman"/>
              </a:rPr>
              <a:t>For many on this side, the ideas of sociology, reform and activism are </a:t>
            </a:r>
          </a:p>
          <a:p>
            <a:r>
              <a:rPr lang="en-US" sz="2000" dirty="0">
                <a:solidFill>
                  <a:prstClr val="black"/>
                </a:solidFill>
                <a:latin typeface="Cambria" panose="02040503050406030204" pitchFamily="18" charset="0"/>
                <a:cs typeface="Times New Roman"/>
              </a:rPr>
              <a:t>so tightly enmeshed as to be inseparable. Though not necessarily </a:t>
            </a:r>
          </a:p>
          <a:p>
            <a:r>
              <a:rPr lang="en-US" sz="2000" dirty="0">
                <a:solidFill>
                  <a:prstClr val="black"/>
                </a:solidFill>
                <a:latin typeface="Cambria" panose="02040503050406030204" pitchFamily="18" charset="0"/>
                <a:cs typeface="Times New Roman"/>
              </a:rPr>
              <a:t>Marxist in approach, they adhere to his famous maxim that</a:t>
            </a:r>
          </a:p>
          <a:p>
            <a:r>
              <a:rPr lang="en-US" sz="2000" dirty="0">
                <a:solidFill>
                  <a:prstClr val="black"/>
                </a:solidFill>
                <a:latin typeface="Cambria" panose="02040503050406030204" pitchFamily="18" charset="0"/>
                <a:cs typeface="Times New Roman"/>
              </a:rPr>
              <a:t> </a:t>
            </a:r>
          </a:p>
          <a:p>
            <a:r>
              <a:rPr lang="en-US" sz="2000" dirty="0">
                <a:solidFill>
                  <a:prstClr val="black"/>
                </a:solidFill>
                <a:latin typeface="Cambria" panose="02040503050406030204" pitchFamily="18" charset="0"/>
                <a:cs typeface="Times New Roman"/>
              </a:rPr>
              <a:t>	“</a:t>
            </a:r>
            <a:r>
              <a:rPr lang="en-US" sz="2000" i="1" dirty="0">
                <a:solidFill>
                  <a:prstClr val="black"/>
                </a:solidFill>
                <a:latin typeface="Cambria" panose="02040503050406030204" pitchFamily="18" charset="0"/>
                <a:cs typeface="Times New Roman"/>
              </a:rPr>
              <a:t>Philosophers have hitherto only interpreted the world in 	various ways; the point is to change it</a:t>
            </a:r>
            <a:r>
              <a:rPr lang="en-US" sz="2000" dirty="0">
                <a:solidFill>
                  <a:prstClr val="black"/>
                </a:solidFill>
                <a:latin typeface="Cambria" panose="02040503050406030204" pitchFamily="18" charset="0"/>
                <a:cs typeface="Times New Roman"/>
              </a:rPr>
              <a:t>.” </a:t>
            </a: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pic>
        <p:nvPicPr>
          <p:cNvPr id="5" name="Picture 4">
            <a:extLst>
              <a:ext uri="{FF2B5EF4-FFF2-40B4-BE49-F238E27FC236}">
                <a16:creationId xmlns:a16="http://schemas.microsoft.com/office/drawing/2014/main" id="{B4B827F3-7195-914B-90CB-D35FD93A8F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4823" y="1653158"/>
            <a:ext cx="2524288" cy="3551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BE357E9-A149-124C-9415-70B752E28F7F}"/>
              </a:ext>
            </a:extLst>
          </p:cNvPr>
          <p:cNvSpPr txBox="1"/>
          <p:nvPr/>
        </p:nvSpPr>
        <p:spPr>
          <a:xfrm>
            <a:off x="9707358" y="5204841"/>
            <a:ext cx="1119217" cy="523220"/>
          </a:xfrm>
          <a:prstGeom prst="rect">
            <a:avLst/>
          </a:prstGeom>
          <a:noFill/>
        </p:spPr>
        <p:txBody>
          <a:bodyPr wrap="none" rtlCol="0">
            <a:spAutoFit/>
          </a:bodyPr>
          <a:lstStyle/>
          <a:p>
            <a:pPr algn="ctr"/>
            <a:r>
              <a:rPr lang="en-US" sz="1400" dirty="0">
                <a:solidFill>
                  <a:prstClr val="black"/>
                </a:solidFill>
                <a:latin typeface="Cambria" panose="02040503050406030204" pitchFamily="18" charset="0"/>
              </a:rPr>
              <a:t>Karl Marx</a:t>
            </a:r>
          </a:p>
          <a:p>
            <a:pPr algn="ctr"/>
            <a:r>
              <a:rPr lang="en-US" sz="1400" dirty="0">
                <a:solidFill>
                  <a:prstClr val="black"/>
                </a:solidFill>
                <a:latin typeface="Cambria" panose="02040503050406030204" pitchFamily="18" charset="0"/>
              </a:rPr>
              <a:t>1818 - 1883</a:t>
            </a:r>
          </a:p>
        </p:txBody>
      </p:sp>
    </p:spTree>
    <p:extLst>
      <p:ext uri="{BB962C8B-B14F-4D97-AF65-F5344CB8AC3E}">
        <p14:creationId xmlns:p14="http://schemas.microsoft.com/office/powerpoint/2010/main" val="3612470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687748" y="71120"/>
            <a:ext cx="65101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dirty="0">
                <a:latin typeface="+mn-lt"/>
              </a:rPr>
              <a:t>Sociologists as Social Activists</a:t>
            </a:r>
            <a:endParaRPr lang="en-US" altLang="ja-JP" sz="3600" b="1"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1007805" y="891906"/>
            <a:ext cx="767899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solidFill>
                  <a:prstClr val="black"/>
                </a:solidFill>
                <a:latin typeface="Cambria" panose="02040503050406030204" pitchFamily="18" charset="0"/>
                <a:cs typeface="Times New Roman"/>
              </a:rPr>
              <a:t>Many sociologists simply argued that it was their moral responsibility to share their expertise with both politicians as </a:t>
            </a:r>
          </a:p>
          <a:p>
            <a:r>
              <a:rPr lang="en-US" sz="2000" dirty="0">
                <a:solidFill>
                  <a:prstClr val="black"/>
                </a:solidFill>
                <a:latin typeface="Cambria" panose="02040503050406030204" pitchFamily="18" charset="0"/>
                <a:cs typeface="Times New Roman"/>
              </a:rPr>
              <a:t>well as the public. E. A. Ross, an eminent sociologist at Stanford, </a:t>
            </a:r>
          </a:p>
          <a:p>
            <a:r>
              <a:rPr lang="en-US" sz="2000" dirty="0">
                <a:solidFill>
                  <a:prstClr val="black"/>
                </a:solidFill>
                <a:latin typeface="Cambria" panose="02040503050406030204" pitchFamily="18" charset="0"/>
                <a:cs typeface="Times New Roman"/>
              </a:rPr>
              <a:t>for example, believed that </a:t>
            </a:r>
            <a:r>
              <a:rPr lang="en-US" sz="2000" dirty="0">
                <a:latin typeface="Cambria" panose="02040503050406030204" pitchFamily="18" charset="0"/>
                <a:cs typeface="Times New Roman"/>
              </a:rPr>
              <a:t>the primary purpose of the field of sociology was to identify and cure the ills of society, in particular social problems created by the rapid industrialization and urbanization at the turn of the century.</a:t>
            </a:r>
          </a:p>
          <a:p>
            <a:r>
              <a:rPr lang="en-US" sz="2000" dirty="0">
                <a:latin typeface="Cambria" panose="02040503050406030204" pitchFamily="18" charset="0"/>
                <a:cs typeface="Times New Roman"/>
              </a:rPr>
              <a:t> </a:t>
            </a:r>
          </a:p>
          <a:p>
            <a:r>
              <a:rPr lang="en-US" sz="2000" dirty="0">
                <a:solidFill>
                  <a:prstClr val="black"/>
                </a:solidFill>
                <a:latin typeface="Cambria" panose="02040503050406030204" pitchFamily="18" charset="0"/>
                <a:cs typeface="Times New Roman"/>
              </a:rPr>
              <a:t>He writes:</a:t>
            </a:r>
          </a:p>
          <a:p>
            <a:endParaRPr lang="en-US" sz="2000" dirty="0">
              <a:solidFill>
                <a:prstClr val="black"/>
              </a:solidFill>
              <a:latin typeface="Cambria" panose="02040503050406030204" pitchFamily="18" charset="0"/>
              <a:cs typeface="Times New Roman"/>
            </a:endParaRPr>
          </a:p>
          <a:p>
            <a:r>
              <a:rPr lang="en-US" sz="2000" b="1" i="1" dirty="0">
                <a:solidFill>
                  <a:prstClr val="black"/>
                </a:solidFill>
                <a:latin typeface="Times New Roman"/>
                <a:ea typeface="ＭＳ 明朝"/>
                <a:cs typeface="Times New Roman"/>
              </a:rPr>
              <a:t>	</a:t>
            </a:r>
            <a:r>
              <a:rPr lang="en-US" sz="2000" i="1" dirty="0">
                <a:solidFill>
                  <a:prstClr val="black"/>
                </a:solidFill>
                <a:latin typeface="Cambria" panose="02040503050406030204" pitchFamily="18" charset="0"/>
                <a:ea typeface="ＭＳ 明朝"/>
                <a:cs typeface="Times New Roman"/>
              </a:rPr>
              <a:t>“I cannot with self-respect decline to speak on topics to </a:t>
            </a:r>
          </a:p>
          <a:p>
            <a:r>
              <a:rPr lang="en-US" sz="2000" i="1" dirty="0">
                <a:solidFill>
                  <a:prstClr val="black"/>
                </a:solidFill>
                <a:latin typeface="Cambria" panose="02040503050406030204" pitchFamily="18" charset="0"/>
                <a:ea typeface="ＭＳ 明朝"/>
                <a:cs typeface="Times New Roman"/>
              </a:rPr>
              <a:t>	which I have given years of investigation. It is my duty as </a:t>
            </a:r>
          </a:p>
          <a:p>
            <a:r>
              <a:rPr lang="en-US" sz="2000" i="1" dirty="0">
                <a:solidFill>
                  <a:prstClr val="black"/>
                </a:solidFill>
                <a:latin typeface="Cambria" panose="02040503050406030204" pitchFamily="18" charset="0"/>
                <a:ea typeface="ＭＳ 明朝"/>
                <a:cs typeface="Times New Roman"/>
              </a:rPr>
              <a:t>	a sociologist to impart, on occasion, to sober people, and in </a:t>
            </a:r>
          </a:p>
          <a:p>
            <a:r>
              <a:rPr lang="en-US" sz="2000" i="1" dirty="0">
                <a:solidFill>
                  <a:prstClr val="black"/>
                </a:solidFill>
                <a:latin typeface="Cambria" panose="02040503050406030204" pitchFamily="18" charset="0"/>
                <a:ea typeface="ＭＳ 明朝"/>
                <a:cs typeface="Times New Roman"/>
              </a:rPr>
              <a:t>	a scientific spirit, my conclusions on subjects with which I </a:t>
            </a:r>
          </a:p>
          <a:p>
            <a:r>
              <a:rPr lang="en-US" sz="2000" i="1" dirty="0">
                <a:solidFill>
                  <a:prstClr val="black"/>
                </a:solidFill>
                <a:latin typeface="Cambria" panose="02040503050406030204" pitchFamily="18" charset="0"/>
                <a:ea typeface="ＭＳ 明朝"/>
                <a:cs typeface="Times New Roman"/>
              </a:rPr>
              <a:t>	am expert . . .</a:t>
            </a:r>
          </a:p>
          <a:p>
            <a:r>
              <a:rPr lang="en-US" sz="2000" i="1" dirty="0">
                <a:solidFill>
                  <a:prstClr val="black"/>
                </a:solidFill>
                <a:latin typeface="Cambria" panose="02040503050406030204" pitchFamily="18" charset="0"/>
                <a:ea typeface="ＭＳ 明朝"/>
                <a:cs typeface="Times New Roman"/>
              </a:rPr>
              <a:t> </a:t>
            </a:r>
          </a:p>
          <a:p>
            <a:r>
              <a:rPr lang="en-US" sz="2000" i="1" dirty="0">
                <a:solidFill>
                  <a:prstClr val="black"/>
                </a:solidFill>
                <a:latin typeface="Cambria" panose="02040503050406030204" pitchFamily="18" charset="0"/>
                <a:ea typeface="ＭＳ 明朝"/>
                <a:cs typeface="Times New Roman"/>
              </a:rPr>
              <a:t>	The scientist’s business is to know some things clear to the 	bottom, and if he hides what he knows he loses his virtue.”</a:t>
            </a: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sp>
        <p:nvSpPr>
          <p:cNvPr id="2" name="TextBox 1">
            <a:extLst>
              <a:ext uri="{FF2B5EF4-FFF2-40B4-BE49-F238E27FC236}">
                <a16:creationId xmlns:a16="http://schemas.microsoft.com/office/drawing/2014/main" id="{4BE357E9-A149-124C-9415-70B752E28F7F}"/>
              </a:ext>
            </a:extLst>
          </p:cNvPr>
          <p:cNvSpPr txBox="1"/>
          <p:nvPr/>
        </p:nvSpPr>
        <p:spPr>
          <a:xfrm>
            <a:off x="9407344" y="5204841"/>
            <a:ext cx="1149674" cy="523220"/>
          </a:xfrm>
          <a:prstGeom prst="rect">
            <a:avLst/>
          </a:prstGeom>
          <a:noFill/>
        </p:spPr>
        <p:txBody>
          <a:bodyPr wrap="none" rtlCol="0">
            <a:spAutoFit/>
          </a:bodyPr>
          <a:lstStyle/>
          <a:p>
            <a:pPr algn="ctr"/>
            <a:r>
              <a:rPr lang="en-US" sz="1400" dirty="0">
                <a:solidFill>
                  <a:prstClr val="black"/>
                </a:solidFill>
                <a:latin typeface="Cambria" panose="02040503050406030204" pitchFamily="18" charset="0"/>
                <a:cs typeface="Times New Roman"/>
              </a:rPr>
              <a:t>E. A. Ross</a:t>
            </a:r>
          </a:p>
          <a:p>
            <a:pPr algn="ctr"/>
            <a:r>
              <a:rPr lang="en-US" sz="1400" dirty="0">
                <a:solidFill>
                  <a:prstClr val="black"/>
                </a:solidFill>
                <a:latin typeface="Cambria" panose="02040503050406030204" pitchFamily="18" charset="0"/>
                <a:cs typeface="Times New Roman"/>
              </a:rPr>
              <a:t>1866 – 1951</a:t>
            </a:r>
          </a:p>
        </p:txBody>
      </p:sp>
      <p:pic>
        <p:nvPicPr>
          <p:cNvPr id="7" name="Picture 6" descr="Ross_EA.jpg">
            <a:extLst>
              <a:ext uri="{FF2B5EF4-FFF2-40B4-BE49-F238E27FC236}">
                <a16:creationId xmlns:a16="http://schemas.microsoft.com/office/drawing/2014/main" id="{FA637AD1-1B35-D045-8C61-38124387FE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86800" y="1628522"/>
            <a:ext cx="2590762" cy="3576319"/>
          </a:xfrm>
          <a:prstGeom prst="rect">
            <a:avLst/>
          </a:prstGeom>
        </p:spPr>
      </p:pic>
    </p:spTree>
    <p:extLst>
      <p:ext uri="{BB962C8B-B14F-4D97-AF65-F5344CB8AC3E}">
        <p14:creationId xmlns:p14="http://schemas.microsoft.com/office/powerpoint/2010/main" val="1690448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218798" y="102528"/>
            <a:ext cx="7219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dirty="0">
                <a:latin typeface="+mn-lt"/>
              </a:rPr>
              <a:t>Sociologists as Objective Analysts</a:t>
            </a:r>
            <a:endParaRPr lang="en-US" altLang="ja-JP" sz="3600" b="1"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974560" y="1248995"/>
            <a:ext cx="767899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solidFill>
                  <a:prstClr val="black"/>
                </a:solidFill>
                <a:latin typeface="Cambria" panose="02040503050406030204" pitchFamily="18" charset="0"/>
                <a:cs typeface="Times New Roman"/>
              </a:rPr>
              <a:t>But there is another side, and these sociologists are more apt to subscribe to William Ogburn’s comment, delivered in his presidential address to the American Sociological Society in 1929: </a:t>
            </a:r>
          </a:p>
          <a:p>
            <a:endParaRPr lang="en-US" sz="2000" dirty="0">
              <a:solidFill>
                <a:prstClr val="black"/>
              </a:solidFill>
              <a:latin typeface="Cambria" panose="02040503050406030204" pitchFamily="18" charset="0"/>
              <a:cs typeface="Times New Roman"/>
            </a:endParaRPr>
          </a:p>
          <a:p>
            <a:r>
              <a:rPr lang="en-US" sz="2000" dirty="0">
                <a:solidFill>
                  <a:prstClr val="black"/>
                </a:solidFill>
                <a:latin typeface="Cambria" panose="02040503050406030204" pitchFamily="18" charset="0"/>
                <a:cs typeface="Times New Roman"/>
              </a:rPr>
              <a:t>	“Sociology as a science is not interested in making the world 	a better place in which to live . . . Science is only interested in 	one thing only, to wit, discovering new knowledge.” </a:t>
            </a:r>
          </a:p>
          <a:p>
            <a:endParaRPr lang="en-US" sz="2000" dirty="0">
              <a:solidFill>
                <a:prstClr val="black"/>
              </a:solidFill>
              <a:latin typeface="Cambria" panose="02040503050406030204" pitchFamily="18" charset="0"/>
              <a:cs typeface="Times New Roman"/>
            </a:endParaRPr>
          </a:p>
          <a:p>
            <a:r>
              <a:rPr lang="en-US" sz="2000" dirty="0">
                <a:solidFill>
                  <a:prstClr val="black"/>
                </a:solidFill>
                <a:latin typeface="Cambria" panose="02040503050406030204" pitchFamily="18" charset="0"/>
                <a:cs typeface="Times New Roman"/>
              </a:rPr>
              <a:t>These sociologists argue that in order for the discipline to be taken seriously as a legitimate area of inquiry – for it to attain and retain some degree of intellectual authority – sociology must be seen as a thoroughly scientific and objective enterprise. If sociology wants the public to trust what it says about society it must, like all pure sciences, deal with “facts,” not morals or ethics, and be seen as disinterested, detached, value-free, and apolitical. </a:t>
            </a: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sp>
        <p:nvSpPr>
          <p:cNvPr id="2" name="TextBox 1">
            <a:extLst>
              <a:ext uri="{FF2B5EF4-FFF2-40B4-BE49-F238E27FC236}">
                <a16:creationId xmlns:a16="http://schemas.microsoft.com/office/drawing/2014/main" id="{4BE357E9-A149-124C-9415-70B752E28F7F}"/>
              </a:ext>
            </a:extLst>
          </p:cNvPr>
          <p:cNvSpPr txBox="1"/>
          <p:nvPr/>
        </p:nvSpPr>
        <p:spPr>
          <a:xfrm>
            <a:off x="9437826" y="4958080"/>
            <a:ext cx="1553439" cy="523220"/>
          </a:xfrm>
          <a:prstGeom prst="rect">
            <a:avLst/>
          </a:prstGeom>
          <a:noFill/>
        </p:spPr>
        <p:txBody>
          <a:bodyPr wrap="none" rtlCol="0">
            <a:spAutoFit/>
          </a:bodyPr>
          <a:lstStyle/>
          <a:p>
            <a:pPr algn="ctr"/>
            <a:r>
              <a:rPr lang="en-US" sz="1400" dirty="0">
                <a:solidFill>
                  <a:prstClr val="black"/>
                </a:solidFill>
                <a:latin typeface="Cambria" panose="02040503050406030204" pitchFamily="18" charset="0"/>
                <a:cs typeface="Times New Roman"/>
              </a:rPr>
              <a:t>William F. Ogburn</a:t>
            </a:r>
          </a:p>
          <a:p>
            <a:pPr algn="ctr"/>
            <a:r>
              <a:rPr lang="en-US" sz="1400" dirty="0">
                <a:solidFill>
                  <a:prstClr val="black"/>
                </a:solidFill>
                <a:latin typeface="Cambria" panose="02040503050406030204" pitchFamily="18" charset="0"/>
                <a:cs typeface="Times New Roman"/>
              </a:rPr>
              <a:t>1886 – 1959</a:t>
            </a:r>
            <a:endParaRPr lang="en-US" sz="1400" dirty="0">
              <a:solidFill>
                <a:prstClr val="black"/>
              </a:solidFill>
              <a:latin typeface="Cambria" panose="02040503050406030204" pitchFamily="18" charset="0"/>
            </a:endParaRPr>
          </a:p>
        </p:txBody>
      </p:sp>
      <p:pic>
        <p:nvPicPr>
          <p:cNvPr id="3" name="Picture 2">
            <a:extLst>
              <a:ext uri="{FF2B5EF4-FFF2-40B4-BE49-F238E27FC236}">
                <a16:creationId xmlns:a16="http://schemas.microsoft.com/office/drawing/2014/main" id="{2D945691-D7ED-8A47-981F-40CCC72B2F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21536" y="1817428"/>
            <a:ext cx="2820681" cy="3140651"/>
          </a:xfrm>
          <a:prstGeom prst="rect">
            <a:avLst/>
          </a:prstGeom>
        </p:spPr>
      </p:pic>
    </p:spTree>
    <p:extLst>
      <p:ext uri="{BB962C8B-B14F-4D97-AF65-F5344CB8AC3E}">
        <p14:creationId xmlns:p14="http://schemas.microsoft.com/office/powerpoint/2010/main" val="16428349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42D2DC-BA85-B244-8202-E48F6CEA5B6A}"/>
              </a:ext>
            </a:extLst>
          </p:cNvPr>
          <p:cNvSpPr txBox="1">
            <a:spLocks noChangeArrowheads="1"/>
          </p:cNvSpPr>
          <p:nvPr/>
        </p:nvSpPr>
        <p:spPr bwMode="auto">
          <a:xfrm>
            <a:off x="2218798" y="102528"/>
            <a:ext cx="7219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dirty="0">
                <a:latin typeface="+mn-lt"/>
              </a:rPr>
              <a:t>Sociologists as Objective Analysts</a:t>
            </a:r>
            <a:endParaRPr lang="en-US" altLang="ja-JP" sz="3600" b="1" dirty="0">
              <a:latin typeface="+mn-lt"/>
            </a:endParaRPr>
          </a:p>
        </p:txBody>
      </p:sp>
      <p:sp>
        <p:nvSpPr>
          <p:cNvPr id="68611" name="Text Box 3">
            <a:extLst>
              <a:ext uri="{FF2B5EF4-FFF2-40B4-BE49-F238E27FC236}">
                <a16:creationId xmlns:a16="http://schemas.microsoft.com/office/drawing/2014/main" id="{701D34C0-2A5F-2347-8E4B-BA0A7E4896D0}"/>
              </a:ext>
            </a:extLst>
          </p:cNvPr>
          <p:cNvSpPr txBox="1">
            <a:spLocks noChangeArrowheads="1"/>
          </p:cNvSpPr>
          <p:nvPr/>
        </p:nvSpPr>
        <p:spPr bwMode="auto">
          <a:xfrm>
            <a:off x="923760" y="2126158"/>
            <a:ext cx="767899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2000" dirty="0">
                <a:solidFill>
                  <a:prstClr val="black"/>
                </a:solidFill>
                <a:latin typeface="Cambria" panose="02040503050406030204" pitchFamily="18" charset="0"/>
                <a:cs typeface="Times New Roman"/>
              </a:rPr>
              <a:t>Robert Park expressed it this way:</a:t>
            </a:r>
          </a:p>
          <a:p>
            <a:endParaRPr lang="en-US" sz="2000" dirty="0">
              <a:solidFill>
                <a:prstClr val="black"/>
              </a:solidFill>
              <a:latin typeface="Cambria" panose="02040503050406030204" pitchFamily="18" charset="0"/>
              <a:cs typeface="Times New Roman"/>
            </a:endParaRPr>
          </a:p>
          <a:p>
            <a:r>
              <a:rPr lang="en-US" sz="2000" i="1" dirty="0">
                <a:solidFill>
                  <a:srgbClr val="000000"/>
                </a:solidFill>
                <a:latin typeface="Cambria" panose="02040503050406030204" pitchFamily="18" charset="0"/>
                <a:ea typeface="ＭＳ 明朝"/>
                <a:cs typeface="Times New Roman"/>
              </a:rPr>
              <a:t>	“The role of the sociologist is to be the calm, detached scientist 	who investigates race relations with the same objectivity and </a:t>
            </a:r>
          </a:p>
          <a:p>
            <a:r>
              <a:rPr lang="en-US" sz="2000" i="1" dirty="0">
                <a:solidFill>
                  <a:srgbClr val="000000"/>
                </a:solidFill>
                <a:latin typeface="Cambria" panose="02040503050406030204" pitchFamily="18" charset="0"/>
                <a:ea typeface="ＭＳ 明朝"/>
                <a:cs typeface="Times New Roman"/>
              </a:rPr>
              <a:t>	detachment with which the zoologist dissects the potato bug.”</a:t>
            </a:r>
            <a:r>
              <a:rPr lang="en-US" sz="2000" i="1" dirty="0">
                <a:solidFill>
                  <a:srgbClr val="000000"/>
                </a:solidFill>
                <a:latin typeface="Cambria" panose="02040503050406030204" pitchFamily="18" charset="0"/>
                <a:cs typeface="Times New Roman"/>
              </a:rPr>
              <a:t> </a:t>
            </a:r>
          </a:p>
          <a:p>
            <a:endParaRPr lang="en-US" sz="2000" dirty="0">
              <a:solidFill>
                <a:prstClr val="black"/>
              </a:solidFill>
              <a:latin typeface="Cambria" panose="02040503050406030204" pitchFamily="18" charset="0"/>
              <a:cs typeface="Times New Roman"/>
            </a:endParaRPr>
          </a:p>
        </p:txBody>
      </p:sp>
      <p:sp>
        <p:nvSpPr>
          <p:cNvPr id="35844" name="Text Box 4">
            <a:extLst>
              <a:ext uri="{FF2B5EF4-FFF2-40B4-BE49-F238E27FC236}">
                <a16:creationId xmlns:a16="http://schemas.microsoft.com/office/drawing/2014/main" id="{5BC33BA5-DAE2-0C4E-BE13-C9E50664CD7D}"/>
              </a:ext>
            </a:extLst>
          </p:cNvPr>
          <p:cNvSpPr txBox="1">
            <a:spLocks noChangeArrowheads="1"/>
          </p:cNvSpPr>
          <p:nvPr/>
        </p:nvSpPr>
        <p:spPr bwMode="auto">
          <a:xfrm>
            <a:off x="5277679" y="2895599"/>
            <a:ext cx="248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latin typeface="Times" pitchFamily="2" charset="0"/>
              </a:rPr>
              <a:t> </a:t>
            </a:r>
          </a:p>
        </p:txBody>
      </p:sp>
      <p:sp>
        <p:nvSpPr>
          <p:cNvPr id="2" name="TextBox 1">
            <a:extLst>
              <a:ext uri="{FF2B5EF4-FFF2-40B4-BE49-F238E27FC236}">
                <a16:creationId xmlns:a16="http://schemas.microsoft.com/office/drawing/2014/main" id="{4BE357E9-A149-124C-9415-70B752E28F7F}"/>
              </a:ext>
            </a:extLst>
          </p:cNvPr>
          <p:cNvSpPr txBox="1"/>
          <p:nvPr/>
        </p:nvSpPr>
        <p:spPr>
          <a:xfrm>
            <a:off x="9619671" y="4958080"/>
            <a:ext cx="1189748" cy="523220"/>
          </a:xfrm>
          <a:prstGeom prst="rect">
            <a:avLst/>
          </a:prstGeom>
          <a:noFill/>
        </p:spPr>
        <p:txBody>
          <a:bodyPr wrap="none" rtlCol="0">
            <a:spAutoFit/>
          </a:bodyPr>
          <a:lstStyle/>
          <a:p>
            <a:pPr algn="ctr"/>
            <a:r>
              <a:rPr lang="en-US" sz="1400" dirty="0">
                <a:solidFill>
                  <a:prstClr val="black"/>
                </a:solidFill>
                <a:latin typeface="Cambria" panose="02040503050406030204" pitchFamily="18" charset="0"/>
                <a:cs typeface="Times New Roman"/>
              </a:rPr>
              <a:t>Robert Park</a:t>
            </a:r>
          </a:p>
          <a:p>
            <a:pPr algn="ctr"/>
            <a:r>
              <a:rPr lang="en-US" sz="1400" dirty="0">
                <a:solidFill>
                  <a:prstClr val="black"/>
                </a:solidFill>
                <a:latin typeface="Cambria" panose="02040503050406030204" pitchFamily="18" charset="0"/>
                <a:cs typeface="Times New Roman"/>
              </a:rPr>
              <a:t>1864 – 1944 </a:t>
            </a:r>
          </a:p>
        </p:txBody>
      </p:sp>
      <p:pic>
        <p:nvPicPr>
          <p:cNvPr id="7" name="Picture 3">
            <a:extLst>
              <a:ext uri="{FF2B5EF4-FFF2-40B4-BE49-F238E27FC236}">
                <a16:creationId xmlns:a16="http://schemas.microsoft.com/office/drawing/2014/main" id="{F97E2068-9ACF-A443-95EC-4EB7C8172BC3}"/>
              </a:ext>
            </a:extLst>
          </p:cNvPr>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a:stretch/>
        </p:blipFill>
        <p:spPr bwMode="auto">
          <a:xfrm flipH="1">
            <a:off x="9027557" y="1499349"/>
            <a:ext cx="2165726" cy="3458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90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731FC21C-C1B6-0941-979E-558857CE6F0F}"/>
              </a:ext>
            </a:extLst>
          </p:cNvPr>
          <p:cNvSpPr txBox="1">
            <a:spLocks noChangeArrowheads="1"/>
          </p:cNvSpPr>
          <p:nvPr/>
        </p:nvSpPr>
        <p:spPr bwMode="auto">
          <a:xfrm>
            <a:off x="3134320" y="125413"/>
            <a:ext cx="55169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dirty="0">
                <a:latin typeface="Cambria" panose="02040503050406030204" pitchFamily="18" charset="0"/>
              </a:rPr>
              <a:t>Is Sociology </a:t>
            </a:r>
            <a:r>
              <a:rPr lang="ja-JP" altLang="en-US" sz="3600" b="1">
                <a:latin typeface="Cambria" panose="02040503050406030204" pitchFamily="18" charset="0"/>
              </a:rPr>
              <a:t>“</a:t>
            </a:r>
            <a:r>
              <a:rPr lang="en-US" altLang="ja-JP" sz="3600" b="1" dirty="0">
                <a:latin typeface="Cambria" panose="02040503050406030204" pitchFamily="18" charset="0"/>
              </a:rPr>
              <a:t>Value-Free</a:t>
            </a:r>
            <a:r>
              <a:rPr lang="ja-JP" altLang="en-US" sz="3600" b="1">
                <a:latin typeface="Cambria" panose="02040503050406030204" pitchFamily="18" charset="0"/>
              </a:rPr>
              <a:t>”</a:t>
            </a:r>
            <a:endParaRPr lang="en-US" altLang="en-US" sz="5400" b="1" dirty="0">
              <a:solidFill>
                <a:srgbClr val="FFFFFF"/>
              </a:solidFill>
              <a:latin typeface="Times" pitchFamily="2" charset="0"/>
            </a:endParaRPr>
          </a:p>
        </p:txBody>
      </p:sp>
      <p:sp>
        <p:nvSpPr>
          <p:cNvPr id="10244" name="Text Box 4">
            <a:extLst>
              <a:ext uri="{FF2B5EF4-FFF2-40B4-BE49-F238E27FC236}">
                <a16:creationId xmlns:a16="http://schemas.microsoft.com/office/drawing/2014/main" id="{95919612-4341-2245-961C-3330D88E214F}"/>
              </a:ext>
            </a:extLst>
          </p:cNvPr>
          <p:cNvSpPr txBox="1">
            <a:spLocks noChangeArrowheads="1"/>
          </p:cNvSpPr>
          <p:nvPr/>
        </p:nvSpPr>
        <p:spPr bwMode="auto">
          <a:xfrm>
            <a:off x="1044841" y="920621"/>
            <a:ext cx="10102317"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00"/>
                </a:solidFill>
                <a:latin typeface="Cambria" panose="02040503050406030204" pitchFamily="18" charset="0"/>
              </a:rPr>
              <a:t>There is little doubt that </a:t>
            </a:r>
            <a:r>
              <a:rPr lang="en-US" altLang="en-US" sz="2000" dirty="0">
                <a:latin typeface="Cambria" panose="02040503050406030204" pitchFamily="18" charset="0"/>
              </a:rPr>
              <a:t>sociological research is increasingly employed as one basis for </a:t>
            </a:r>
          </a:p>
          <a:p>
            <a:r>
              <a:rPr lang="en-US" altLang="en-US" sz="2000" dirty="0">
                <a:latin typeface="Cambria" panose="02040503050406030204" pitchFamily="18" charset="0"/>
              </a:rPr>
              <a:t>forming or justifying social policy. The main question, then, </a:t>
            </a:r>
            <a:r>
              <a:rPr lang="en-US" sz="2000" dirty="0">
                <a:latin typeface="Cambria" panose="02040503050406030204" pitchFamily="18" charset="0"/>
              </a:rPr>
              <a:t>is whether or not sociology – </a:t>
            </a:r>
          </a:p>
          <a:p>
            <a:r>
              <a:rPr lang="en-US" sz="2000" dirty="0">
                <a:latin typeface="Cambria" panose="02040503050406030204" pitchFamily="18" charset="0"/>
              </a:rPr>
              <a:t>as well as the other social sciences – is value free? </a:t>
            </a:r>
            <a:r>
              <a:rPr lang="en-US" altLang="en-US" sz="2000" dirty="0">
                <a:latin typeface="Cambria" panose="02040503050406030204" pitchFamily="18" charset="0"/>
              </a:rPr>
              <a:t>Is it possible to obtain objective </a:t>
            </a:r>
          </a:p>
          <a:p>
            <a:r>
              <a:rPr lang="en-US" altLang="en-US" sz="2000" dirty="0">
                <a:latin typeface="Cambria" panose="02040503050406030204" pitchFamily="18" charset="0"/>
              </a:rPr>
              <a:t>knowledge about social phenomena? Or do sociologists</a:t>
            </a:r>
            <a:r>
              <a:rPr lang="ja-JP" altLang="en-US" sz="2000">
                <a:latin typeface="Cambria" panose="02040503050406030204" pitchFamily="18" charset="0"/>
              </a:rPr>
              <a:t>’</a:t>
            </a:r>
            <a:r>
              <a:rPr lang="en-US" altLang="ja-JP" sz="2000" dirty="0">
                <a:latin typeface="Cambria" panose="02040503050406030204" pitchFamily="18" charset="0"/>
              </a:rPr>
              <a:t> values taint </a:t>
            </a:r>
            <a:r>
              <a:rPr lang="en-US" altLang="en-US" sz="2000" dirty="0">
                <a:latin typeface="Cambria" panose="02040503050406030204" pitchFamily="18" charset="0"/>
              </a:rPr>
              <a:t>their research?</a:t>
            </a:r>
          </a:p>
          <a:p>
            <a:endParaRPr lang="en-US" altLang="en-US" sz="2000" dirty="0">
              <a:latin typeface="Cambria" panose="02040503050406030204" pitchFamily="18" charset="0"/>
            </a:endParaRPr>
          </a:p>
          <a:p>
            <a:r>
              <a:rPr lang="en-US" altLang="en-US" sz="2000" dirty="0">
                <a:latin typeface="Cambria" panose="02040503050406030204" pitchFamily="18" charset="0"/>
              </a:rPr>
              <a:t>There is also little doubt that values clearly affect the substantive problems sociologists </a:t>
            </a:r>
          </a:p>
          <a:p>
            <a:r>
              <a:rPr lang="en-US" altLang="en-US" sz="2000" dirty="0">
                <a:latin typeface="Cambria" panose="02040503050406030204" pitchFamily="18" charset="0"/>
              </a:rPr>
              <a:t>choose to examine, how they formulate the questions that is the focus of their work, and </a:t>
            </a:r>
          </a:p>
          <a:p>
            <a:r>
              <a:rPr lang="en-US" altLang="en-US" sz="2000" dirty="0">
                <a:latin typeface="Cambria" panose="02040503050406030204" pitchFamily="18" charset="0"/>
              </a:rPr>
              <a:t>the hypotheses or conceptual schemes they choose to employ in the research being </a:t>
            </a:r>
          </a:p>
          <a:p>
            <a:r>
              <a:rPr lang="en-US" altLang="en-US" sz="2000" dirty="0">
                <a:latin typeface="Cambria" panose="02040503050406030204" pitchFamily="18" charset="0"/>
              </a:rPr>
              <a:t>conducted. These choices are unavoidable and, in this sense, a sociology that is wholly </a:t>
            </a:r>
          </a:p>
          <a:p>
            <a:r>
              <a:rPr lang="en-US" altLang="en-US" sz="2000" dirty="0">
                <a:latin typeface="Cambria" panose="02040503050406030204" pitchFamily="18" charset="0"/>
              </a:rPr>
              <a:t>value-free is impossible.</a:t>
            </a:r>
          </a:p>
          <a:p>
            <a:endParaRPr lang="en-US" altLang="en-US" sz="2000" dirty="0">
              <a:latin typeface="Cambria" panose="02040503050406030204" pitchFamily="18" charset="0"/>
            </a:endParaRPr>
          </a:p>
          <a:p>
            <a:r>
              <a:rPr lang="en-US" sz="2000" dirty="0">
                <a:latin typeface="Cambria" panose="02040503050406030204" pitchFamily="18" charset="0"/>
                <a:cs typeface="Times New Roman"/>
              </a:rPr>
              <a:t>But there is a crucial distinction between problem-selection and problem-solving.</a:t>
            </a:r>
          </a:p>
          <a:p>
            <a:r>
              <a:rPr lang="en-US" altLang="en-US" sz="2000" dirty="0">
                <a:latin typeface="Cambria" panose="02040503050406030204" pitchFamily="18" charset="0"/>
              </a:rPr>
              <a:t>Once chosen, the problem must be studied in strict accordance with the methodological</a:t>
            </a:r>
          </a:p>
          <a:p>
            <a:r>
              <a:rPr lang="en-US" altLang="en-US" sz="2000" dirty="0">
                <a:latin typeface="Cambria" panose="02040503050406030204" pitchFamily="18" charset="0"/>
              </a:rPr>
              <a:t>mandates of the discipline. Once published,  the work is subjected to </a:t>
            </a:r>
            <a:r>
              <a:rPr lang="en-US" sz="2000" dirty="0">
                <a:latin typeface="Cambria" panose="02040503050406030204" pitchFamily="18" charset="0"/>
                <a:cs typeface="Times New Roman"/>
              </a:rPr>
              <a:t>the critical</a:t>
            </a:r>
          </a:p>
          <a:p>
            <a:r>
              <a:rPr lang="en-US" sz="2000" dirty="0">
                <a:latin typeface="Cambria" panose="02040503050406030204" pitchFamily="18" charset="0"/>
                <a:cs typeface="Times New Roman"/>
              </a:rPr>
              <a:t>examination and evaluation by competent peers – others working in the same area with the</a:t>
            </a:r>
          </a:p>
          <a:p>
            <a:r>
              <a:rPr lang="en-US" sz="2000" dirty="0">
                <a:latin typeface="Cambria" panose="02040503050406030204" pitchFamily="18" charset="0"/>
                <a:cs typeface="Times New Roman"/>
              </a:rPr>
              <a:t>same rules of the game. Each time you publish, you are putting your reputation on the line. </a:t>
            </a:r>
          </a:p>
        </p:txBody>
      </p:sp>
    </p:spTree>
    <p:extLst>
      <p:ext uri="{BB962C8B-B14F-4D97-AF65-F5344CB8AC3E}">
        <p14:creationId xmlns:p14="http://schemas.microsoft.com/office/powerpoint/2010/main" val="2296786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ipe(left)">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7CBA07-103B-2C49-9D60-3A2844DAF9A5}"/>
              </a:ext>
            </a:extLst>
          </p:cNvPr>
          <p:cNvSpPr txBox="1"/>
          <p:nvPr/>
        </p:nvSpPr>
        <p:spPr>
          <a:xfrm>
            <a:off x="2092960" y="79596"/>
            <a:ext cx="8157041" cy="1200329"/>
          </a:xfrm>
          <a:prstGeom prst="rect">
            <a:avLst/>
          </a:prstGeom>
          <a:noFill/>
        </p:spPr>
        <p:txBody>
          <a:bodyPr wrap="none" rtlCol="0">
            <a:spAutoFit/>
          </a:bodyPr>
          <a:lstStyle/>
          <a:p>
            <a:pPr algn="ctr"/>
            <a:r>
              <a:rPr lang="en-US" sz="3600" b="1" dirty="0"/>
              <a:t>Anti-intellectualism in America </a:t>
            </a:r>
          </a:p>
          <a:p>
            <a:pPr algn="ctr"/>
            <a:r>
              <a:rPr lang="en-US" sz="3600" b="1" dirty="0"/>
              <a:t>and the Distrust of the Social Sciences</a:t>
            </a:r>
          </a:p>
        </p:txBody>
      </p:sp>
      <p:sp>
        <p:nvSpPr>
          <p:cNvPr id="5" name="TextBox 4">
            <a:extLst>
              <a:ext uri="{FF2B5EF4-FFF2-40B4-BE49-F238E27FC236}">
                <a16:creationId xmlns:a16="http://schemas.microsoft.com/office/drawing/2014/main" id="{F832FC6C-392F-4146-A6EC-4D13CED43FEA}"/>
              </a:ext>
            </a:extLst>
          </p:cNvPr>
          <p:cNvSpPr txBox="1"/>
          <p:nvPr/>
        </p:nvSpPr>
        <p:spPr>
          <a:xfrm>
            <a:off x="914400" y="2325723"/>
            <a:ext cx="7152471" cy="3170099"/>
          </a:xfrm>
          <a:prstGeom prst="rect">
            <a:avLst/>
          </a:prstGeom>
          <a:noFill/>
        </p:spPr>
        <p:txBody>
          <a:bodyPr wrap="none" rtlCol="0">
            <a:spAutoFit/>
          </a:bodyPr>
          <a:lstStyle/>
          <a:p>
            <a:r>
              <a:rPr lang="en-US" sz="2000" dirty="0"/>
              <a:t>It seems rather clear that in the past three years, a strong strain </a:t>
            </a:r>
          </a:p>
          <a:p>
            <a:r>
              <a:rPr lang="en-US" sz="2000" dirty="0"/>
              <a:t>of anti-intellectualism has become evident in the U.S. </a:t>
            </a:r>
          </a:p>
          <a:p>
            <a:endParaRPr lang="en-US" sz="2000" dirty="0"/>
          </a:p>
          <a:p>
            <a:r>
              <a:rPr lang="en-US" sz="2000" dirty="0"/>
              <a:t>This term intellectual – and especially the term “the intellectual </a:t>
            </a:r>
          </a:p>
          <a:p>
            <a:r>
              <a:rPr lang="en-US" sz="2000" dirty="0"/>
              <a:t>elite” – has lately been used with disparaging intent – as an </a:t>
            </a:r>
          </a:p>
          <a:p>
            <a:r>
              <a:rPr lang="en-US" sz="2000" dirty="0"/>
              <a:t>epithet – implying that so-called intellectuals are not only </a:t>
            </a:r>
          </a:p>
          <a:p>
            <a:r>
              <a:rPr lang="en-US" sz="2000" dirty="0"/>
              <a:t>out-of-touch with ordinary people, but also that they “think </a:t>
            </a:r>
          </a:p>
          <a:p>
            <a:r>
              <a:rPr lang="en-US" sz="2000" dirty="0"/>
              <a:t>that they are smarter than us folks.”</a:t>
            </a:r>
          </a:p>
          <a:p>
            <a:endParaRPr lang="en-US" sz="2000" dirty="0"/>
          </a:p>
          <a:p>
            <a:endParaRPr lang="en-US" sz="2000" dirty="0"/>
          </a:p>
        </p:txBody>
      </p:sp>
      <p:pic>
        <p:nvPicPr>
          <p:cNvPr id="6" name="Picture 5">
            <a:extLst>
              <a:ext uri="{FF2B5EF4-FFF2-40B4-BE49-F238E27FC236}">
                <a16:creationId xmlns:a16="http://schemas.microsoft.com/office/drawing/2014/main" id="{82C38174-507B-5649-896E-D5467A2BE70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350547" y="1513390"/>
            <a:ext cx="2451806" cy="4437933"/>
          </a:xfrm>
          <a:prstGeom prst="rect">
            <a:avLst/>
          </a:prstGeom>
        </p:spPr>
      </p:pic>
    </p:spTree>
    <p:extLst>
      <p:ext uri="{BB962C8B-B14F-4D97-AF65-F5344CB8AC3E}">
        <p14:creationId xmlns:p14="http://schemas.microsoft.com/office/powerpoint/2010/main" val="161383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D2021-3521-D74F-804E-567AC6D912D1}"/>
              </a:ext>
            </a:extLst>
          </p:cNvPr>
          <p:cNvSpPr txBox="1"/>
          <p:nvPr/>
        </p:nvSpPr>
        <p:spPr>
          <a:xfrm>
            <a:off x="3059723" y="199292"/>
            <a:ext cx="5615512" cy="646331"/>
          </a:xfrm>
          <a:prstGeom prst="rect">
            <a:avLst/>
          </a:prstGeom>
          <a:noFill/>
        </p:spPr>
        <p:txBody>
          <a:bodyPr wrap="none" rtlCol="0">
            <a:spAutoFit/>
          </a:bodyPr>
          <a:lstStyle/>
          <a:p>
            <a:r>
              <a:rPr lang="en-US" sz="3600" b="1" dirty="0"/>
              <a:t>What is a Social Problem?</a:t>
            </a:r>
          </a:p>
        </p:txBody>
      </p:sp>
      <p:sp>
        <p:nvSpPr>
          <p:cNvPr id="3" name="Rectangle 2">
            <a:extLst>
              <a:ext uri="{FF2B5EF4-FFF2-40B4-BE49-F238E27FC236}">
                <a16:creationId xmlns:a16="http://schemas.microsoft.com/office/drawing/2014/main" id="{0788CCAA-7FDA-E64B-9ED9-0A9117976B79}"/>
              </a:ext>
            </a:extLst>
          </p:cNvPr>
          <p:cNvSpPr/>
          <p:nvPr/>
        </p:nvSpPr>
        <p:spPr>
          <a:xfrm>
            <a:off x="1182379" y="1828561"/>
            <a:ext cx="5945252" cy="4093428"/>
          </a:xfrm>
          <a:prstGeom prst="rect">
            <a:avLst/>
          </a:prstGeom>
        </p:spPr>
        <p:txBody>
          <a:bodyPr wrap="square">
            <a:spAutoFit/>
          </a:bodyPr>
          <a:lstStyle/>
          <a:p>
            <a:r>
              <a:rPr lang="en-US" altLang="en-US" sz="2000" dirty="0">
                <a:latin typeface="Cambria" panose="02040503050406030204" pitchFamily="18" charset="0"/>
              </a:rPr>
              <a:t>Every set of conditions that is recognized as a </a:t>
            </a:r>
          </a:p>
          <a:p>
            <a:r>
              <a:rPr lang="en-US" altLang="en-US" sz="2000" dirty="0">
                <a:latin typeface="Cambria" panose="02040503050406030204" pitchFamily="18" charset="0"/>
              </a:rPr>
              <a:t>social problem existed for some time before it </a:t>
            </a:r>
          </a:p>
          <a:p>
            <a:r>
              <a:rPr lang="en-US" altLang="en-US" sz="2000" dirty="0">
                <a:latin typeface="Cambria" panose="02040503050406030204" pitchFamily="18" charset="0"/>
              </a:rPr>
              <a:t>came to be </a:t>
            </a:r>
            <a:r>
              <a:rPr lang="ja-JP" altLang="en-US" sz="2000">
                <a:latin typeface="Cambria" panose="02040503050406030204" pitchFamily="18" charset="0"/>
              </a:rPr>
              <a:t>“</a:t>
            </a:r>
            <a:r>
              <a:rPr lang="en-US" altLang="ja-JP" sz="2000" dirty="0">
                <a:latin typeface="Cambria" panose="02040503050406030204" pitchFamily="18" charset="0"/>
              </a:rPr>
              <a:t>defined</a:t>
            </a:r>
            <a:r>
              <a:rPr lang="ja-JP" altLang="en-US" sz="2000">
                <a:latin typeface="Cambria" panose="02040503050406030204" pitchFamily="18" charset="0"/>
              </a:rPr>
              <a:t>”</a:t>
            </a:r>
            <a:r>
              <a:rPr lang="en-US" altLang="ja-JP" sz="2000" dirty="0">
                <a:latin typeface="Cambria" panose="02040503050406030204" pitchFamily="18" charset="0"/>
              </a:rPr>
              <a:t> as such. </a:t>
            </a:r>
            <a:endParaRPr lang="en-US" altLang="en-US" sz="2000" dirty="0">
              <a:latin typeface="Cambria" panose="02040503050406030204" pitchFamily="18" charset="0"/>
            </a:endParaRPr>
          </a:p>
          <a:p>
            <a:endParaRPr lang="en-US" altLang="en-US" sz="2000" dirty="0">
              <a:latin typeface="Cambria" panose="02040503050406030204" pitchFamily="18" charset="0"/>
            </a:endParaRPr>
          </a:p>
          <a:p>
            <a:r>
              <a:rPr lang="en-US" altLang="en-US" sz="2000" dirty="0">
                <a:latin typeface="Cambria" panose="02040503050406030204" pitchFamily="18" charset="0"/>
              </a:rPr>
              <a:t>Historically, unjust conditions have been taken </a:t>
            </a:r>
          </a:p>
          <a:p>
            <a:r>
              <a:rPr lang="en-US" altLang="en-US" sz="2000" dirty="0">
                <a:latin typeface="Cambria" panose="02040503050406030204" pitchFamily="18" charset="0"/>
              </a:rPr>
              <a:t>for granted as part of the natural and inescapable </a:t>
            </a:r>
          </a:p>
          <a:p>
            <a:r>
              <a:rPr lang="en-US" altLang="en-US" sz="2000" dirty="0">
                <a:latin typeface="Cambria" panose="02040503050406030204" pitchFamily="18" charset="0"/>
              </a:rPr>
              <a:t>order of things - i.e., the treatment of women, the </a:t>
            </a:r>
          </a:p>
          <a:p>
            <a:r>
              <a:rPr lang="en-US" altLang="en-US" sz="2000" dirty="0">
                <a:latin typeface="Cambria" panose="02040503050406030204" pitchFamily="18" charset="0"/>
              </a:rPr>
              <a:t>poor, Native Americans and African-Americans.</a:t>
            </a:r>
          </a:p>
          <a:p>
            <a:endParaRPr lang="en-US" altLang="en-US" sz="2000" dirty="0">
              <a:latin typeface="Cambria" panose="02040503050406030204" pitchFamily="18" charset="0"/>
            </a:endParaRPr>
          </a:p>
          <a:p>
            <a:r>
              <a:rPr lang="en-US" altLang="en-US" sz="2000" dirty="0">
                <a:latin typeface="Cambria" panose="02040503050406030204" pitchFamily="18" charset="0"/>
              </a:rPr>
              <a:t>It was legal in the 18</a:t>
            </a:r>
            <a:r>
              <a:rPr lang="en-US" altLang="en-US" sz="2000" baseline="30000" dirty="0">
                <a:latin typeface="Cambria" panose="02040503050406030204" pitchFamily="18" charset="0"/>
              </a:rPr>
              <a:t>th</a:t>
            </a:r>
            <a:r>
              <a:rPr lang="en-US" altLang="en-US" sz="2000" dirty="0">
                <a:latin typeface="Cambria" panose="02040503050406030204" pitchFamily="18" charset="0"/>
              </a:rPr>
              <a:t> century, for example,  for husbands to beat their wives with a stick “as long as it was not thicker than the length of his thumb – thus</a:t>
            </a:r>
          </a:p>
          <a:p>
            <a:r>
              <a:rPr lang="en-US" altLang="en-US" sz="2000" dirty="0">
                <a:latin typeface="Cambria" panose="02040503050406030204" pitchFamily="18" charset="0"/>
              </a:rPr>
              <a:t>the term. “rule of thumb.”</a:t>
            </a:r>
          </a:p>
        </p:txBody>
      </p:sp>
      <p:sp>
        <p:nvSpPr>
          <p:cNvPr id="4" name="TextBox 3">
            <a:extLst>
              <a:ext uri="{FF2B5EF4-FFF2-40B4-BE49-F238E27FC236}">
                <a16:creationId xmlns:a16="http://schemas.microsoft.com/office/drawing/2014/main" id="{CD8E2E61-119C-5842-820E-CDC0D206C7F6}"/>
              </a:ext>
            </a:extLst>
          </p:cNvPr>
          <p:cNvSpPr txBox="1"/>
          <p:nvPr/>
        </p:nvSpPr>
        <p:spPr>
          <a:xfrm>
            <a:off x="1182379" y="951399"/>
            <a:ext cx="9827242" cy="523220"/>
          </a:xfrm>
          <a:prstGeom prst="rect">
            <a:avLst/>
          </a:prstGeom>
          <a:noFill/>
        </p:spPr>
        <p:txBody>
          <a:bodyPr wrap="none" rtlCol="0">
            <a:spAutoFit/>
          </a:bodyPr>
          <a:lstStyle/>
          <a:p>
            <a:r>
              <a:rPr lang="en-US" altLang="en-US" sz="2800" b="1" dirty="0"/>
              <a:t>Social Problems Have Both Objective &amp; Subjective Elements</a:t>
            </a:r>
            <a:endParaRPr lang="en-US" altLang="en-US" sz="2800" b="1" i="1" dirty="0"/>
          </a:p>
        </p:txBody>
      </p:sp>
      <p:pic>
        <p:nvPicPr>
          <p:cNvPr id="5" name="Picture 4">
            <a:extLst>
              <a:ext uri="{FF2B5EF4-FFF2-40B4-BE49-F238E27FC236}">
                <a16:creationId xmlns:a16="http://schemas.microsoft.com/office/drawing/2014/main" id="{1390A1B6-6309-AB4A-9891-828FA21186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57031" y="1527507"/>
            <a:ext cx="2791902" cy="4038952"/>
          </a:xfrm>
          <a:prstGeom prst="rect">
            <a:avLst/>
          </a:prstGeom>
        </p:spPr>
      </p:pic>
      <p:sp>
        <p:nvSpPr>
          <p:cNvPr id="6" name="TextBox 5">
            <a:extLst>
              <a:ext uri="{FF2B5EF4-FFF2-40B4-BE49-F238E27FC236}">
                <a16:creationId xmlns:a16="http://schemas.microsoft.com/office/drawing/2014/main" id="{D4933860-AA31-8347-8216-A5C1C540EAEC}"/>
              </a:ext>
            </a:extLst>
          </p:cNvPr>
          <p:cNvSpPr txBox="1"/>
          <p:nvPr/>
        </p:nvSpPr>
        <p:spPr>
          <a:xfrm>
            <a:off x="7291754" y="5619347"/>
            <a:ext cx="4220322" cy="830997"/>
          </a:xfrm>
          <a:prstGeom prst="rect">
            <a:avLst/>
          </a:prstGeom>
          <a:noFill/>
        </p:spPr>
        <p:txBody>
          <a:bodyPr wrap="none" rtlCol="0">
            <a:spAutoFit/>
          </a:bodyPr>
          <a:lstStyle/>
          <a:p>
            <a:r>
              <a:rPr lang="en-US" sz="1600" dirty="0">
                <a:latin typeface="Cambria" panose="02040503050406030204" pitchFamily="18" charset="0"/>
                <a:cs typeface="Times New Roman" panose="02020603050405020304" pitchFamily="18" charset="0"/>
              </a:rPr>
              <a:t>Cartoon by James </a:t>
            </a:r>
            <a:r>
              <a:rPr lang="en-US" sz="1600" dirty="0" err="1">
                <a:latin typeface="Cambria" panose="02040503050406030204" pitchFamily="18" charset="0"/>
                <a:cs typeface="Times New Roman" panose="02020603050405020304" pitchFamily="18" charset="0"/>
              </a:rPr>
              <a:t>Gillray</a:t>
            </a:r>
            <a:r>
              <a:rPr lang="en-US" sz="1600" dirty="0">
                <a:latin typeface="Cambria" panose="02040503050406030204" pitchFamily="18" charset="0"/>
                <a:cs typeface="Times New Roman" panose="02020603050405020304" pitchFamily="18" charset="0"/>
              </a:rPr>
              <a:t> satirizing Sir Francis </a:t>
            </a:r>
          </a:p>
          <a:p>
            <a:r>
              <a:rPr lang="en-US" sz="1600" dirty="0">
                <a:latin typeface="Cambria" panose="02040503050406030204" pitchFamily="18" charset="0"/>
                <a:cs typeface="Times New Roman" panose="02020603050405020304" pitchFamily="18" charset="0"/>
              </a:rPr>
              <a:t>Butler, 1782: "Judge Thumb; or, Patent Sticks </a:t>
            </a:r>
          </a:p>
          <a:p>
            <a:r>
              <a:rPr lang="en-US" sz="1600" dirty="0">
                <a:latin typeface="Cambria" panose="02040503050406030204" pitchFamily="18" charset="0"/>
                <a:cs typeface="Times New Roman" panose="02020603050405020304" pitchFamily="18" charset="0"/>
              </a:rPr>
              <a:t>for Family Correction: Warranted Lawful!"</a:t>
            </a:r>
          </a:p>
        </p:txBody>
      </p:sp>
    </p:spTree>
    <p:extLst>
      <p:ext uri="{BB962C8B-B14F-4D97-AF65-F5344CB8AC3E}">
        <p14:creationId xmlns:p14="http://schemas.microsoft.com/office/powerpoint/2010/main" val="28126194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7CBA07-103B-2C49-9D60-3A2844DAF9A5}"/>
              </a:ext>
            </a:extLst>
          </p:cNvPr>
          <p:cNvSpPr txBox="1"/>
          <p:nvPr/>
        </p:nvSpPr>
        <p:spPr>
          <a:xfrm>
            <a:off x="2092960" y="79596"/>
            <a:ext cx="8157041" cy="1200329"/>
          </a:xfrm>
          <a:prstGeom prst="rect">
            <a:avLst/>
          </a:prstGeom>
          <a:noFill/>
        </p:spPr>
        <p:txBody>
          <a:bodyPr wrap="none" rtlCol="0">
            <a:spAutoFit/>
          </a:bodyPr>
          <a:lstStyle/>
          <a:p>
            <a:pPr algn="ctr"/>
            <a:r>
              <a:rPr lang="en-US" sz="3600" b="1" dirty="0"/>
              <a:t>Anti-intellectualism in America </a:t>
            </a:r>
          </a:p>
          <a:p>
            <a:pPr algn="ctr"/>
            <a:r>
              <a:rPr lang="en-US" sz="3600" b="1" dirty="0"/>
              <a:t>and the Distrust of the Social Sciences</a:t>
            </a:r>
          </a:p>
        </p:txBody>
      </p:sp>
      <p:pic>
        <p:nvPicPr>
          <p:cNvPr id="3" name="Picture 2">
            <a:extLst>
              <a:ext uri="{FF2B5EF4-FFF2-40B4-BE49-F238E27FC236}">
                <a16:creationId xmlns:a16="http://schemas.microsoft.com/office/drawing/2014/main" id="{07EB625B-1172-8A4E-A2A2-B6C382AACF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2347"/>
          <a:stretch/>
        </p:blipFill>
        <p:spPr>
          <a:xfrm>
            <a:off x="2989718" y="1925085"/>
            <a:ext cx="6212564" cy="3115105"/>
          </a:xfrm>
          <a:prstGeom prst="rect">
            <a:avLst/>
          </a:prstGeom>
          <a:ln w="28575">
            <a:solidFill>
              <a:schemeClr val="tx1"/>
            </a:solidFill>
          </a:ln>
        </p:spPr>
      </p:pic>
      <p:sp>
        <p:nvSpPr>
          <p:cNvPr id="4" name="TextBox 3">
            <a:extLst>
              <a:ext uri="{FF2B5EF4-FFF2-40B4-BE49-F238E27FC236}">
                <a16:creationId xmlns:a16="http://schemas.microsoft.com/office/drawing/2014/main" id="{5501B1F0-E4E5-5B48-83BE-C5D0A49F425F}"/>
              </a:ext>
            </a:extLst>
          </p:cNvPr>
          <p:cNvSpPr txBox="1"/>
          <p:nvPr/>
        </p:nvSpPr>
        <p:spPr>
          <a:xfrm>
            <a:off x="2238834" y="1434984"/>
            <a:ext cx="8214300" cy="400110"/>
          </a:xfrm>
          <a:prstGeom prst="rect">
            <a:avLst/>
          </a:prstGeom>
          <a:noFill/>
        </p:spPr>
        <p:txBody>
          <a:bodyPr wrap="none" rtlCol="0">
            <a:spAutoFit/>
          </a:bodyPr>
          <a:lstStyle/>
          <a:p>
            <a:r>
              <a:rPr lang="en-US" sz="2000" b="1" dirty="0"/>
              <a:t>The Verdict is In: Sociology and Political Science Deserve the Hatchet</a:t>
            </a:r>
          </a:p>
        </p:txBody>
      </p:sp>
      <p:sp>
        <p:nvSpPr>
          <p:cNvPr id="5" name="TextBox 4">
            <a:extLst>
              <a:ext uri="{FF2B5EF4-FFF2-40B4-BE49-F238E27FC236}">
                <a16:creationId xmlns:a16="http://schemas.microsoft.com/office/drawing/2014/main" id="{F832FC6C-392F-4146-A6EC-4D13CED43FEA}"/>
              </a:ext>
            </a:extLst>
          </p:cNvPr>
          <p:cNvSpPr txBox="1"/>
          <p:nvPr/>
        </p:nvSpPr>
        <p:spPr>
          <a:xfrm>
            <a:off x="1468623" y="5333083"/>
            <a:ext cx="8984511" cy="400110"/>
          </a:xfrm>
          <a:prstGeom prst="rect">
            <a:avLst/>
          </a:prstGeom>
          <a:noFill/>
        </p:spPr>
        <p:txBody>
          <a:bodyPr wrap="none" rtlCol="0">
            <a:spAutoFit/>
          </a:bodyPr>
          <a:lstStyle/>
          <a:p>
            <a:r>
              <a:rPr lang="en-US" sz="2000" dirty="0"/>
              <a:t>As can be seen here, there are many who distrust the social sciences in particular.</a:t>
            </a:r>
          </a:p>
        </p:txBody>
      </p:sp>
    </p:spTree>
    <p:extLst>
      <p:ext uri="{BB962C8B-B14F-4D97-AF65-F5344CB8AC3E}">
        <p14:creationId xmlns:p14="http://schemas.microsoft.com/office/powerpoint/2010/main" val="184978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7CBA07-103B-2C49-9D60-3A2844DAF9A5}"/>
              </a:ext>
            </a:extLst>
          </p:cNvPr>
          <p:cNvSpPr txBox="1"/>
          <p:nvPr/>
        </p:nvSpPr>
        <p:spPr>
          <a:xfrm>
            <a:off x="2092960" y="79596"/>
            <a:ext cx="8157041" cy="1200329"/>
          </a:xfrm>
          <a:prstGeom prst="rect">
            <a:avLst/>
          </a:prstGeom>
          <a:noFill/>
        </p:spPr>
        <p:txBody>
          <a:bodyPr wrap="none" rtlCol="0">
            <a:spAutoFit/>
          </a:bodyPr>
          <a:lstStyle/>
          <a:p>
            <a:pPr algn="ctr"/>
            <a:r>
              <a:rPr lang="en-US" sz="3600" b="1" dirty="0"/>
              <a:t>Anti-intellectualism in America </a:t>
            </a:r>
          </a:p>
          <a:p>
            <a:pPr algn="ctr"/>
            <a:r>
              <a:rPr lang="en-US" sz="3600" b="1" dirty="0"/>
              <a:t>and the Distrust of the Social Sciences</a:t>
            </a:r>
          </a:p>
        </p:txBody>
      </p:sp>
      <p:sp>
        <p:nvSpPr>
          <p:cNvPr id="5" name="TextBox 4">
            <a:extLst>
              <a:ext uri="{FF2B5EF4-FFF2-40B4-BE49-F238E27FC236}">
                <a16:creationId xmlns:a16="http://schemas.microsoft.com/office/drawing/2014/main" id="{F832FC6C-392F-4146-A6EC-4D13CED43FEA}"/>
              </a:ext>
            </a:extLst>
          </p:cNvPr>
          <p:cNvSpPr txBox="1"/>
          <p:nvPr/>
        </p:nvSpPr>
        <p:spPr>
          <a:xfrm>
            <a:off x="701040" y="1665323"/>
            <a:ext cx="6837679" cy="4401205"/>
          </a:xfrm>
          <a:prstGeom prst="rect">
            <a:avLst/>
          </a:prstGeom>
          <a:noFill/>
        </p:spPr>
        <p:txBody>
          <a:bodyPr wrap="square" rtlCol="0">
            <a:spAutoFit/>
          </a:bodyPr>
          <a:lstStyle/>
          <a:p>
            <a:r>
              <a:rPr lang="en-US" sz="2000" dirty="0"/>
              <a:t>It is of more than passing interest to see that partisanship – </a:t>
            </a:r>
          </a:p>
          <a:p>
            <a:r>
              <a:rPr lang="en-US" sz="2000" dirty="0"/>
              <a:t>which political party you either identify with or lean toward – </a:t>
            </a:r>
          </a:p>
          <a:p>
            <a:r>
              <a:rPr lang="en-US" sz="2000" dirty="0"/>
              <a:t>affects whether you believe that the news media and </a:t>
            </a:r>
          </a:p>
          <a:p>
            <a:r>
              <a:rPr lang="en-US" sz="2000" dirty="0"/>
              <a:t>colleges and universities have a positive or negative effect</a:t>
            </a:r>
          </a:p>
          <a:p>
            <a:r>
              <a:rPr lang="en-US" sz="2000" dirty="0"/>
              <a:t>on the way things are going in the country.</a:t>
            </a:r>
          </a:p>
          <a:p>
            <a:endParaRPr lang="en-US" sz="2000" dirty="0"/>
          </a:p>
          <a:p>
            <a:r>
              <a:rPr lang="en-US" sz="2000" dirty="0"/>
              <a:t>As seen on this chart, 85% of Republicans view the news media negatively, while 58% believe that colleges and universities have a negative effect on the way things are going in the country.</a:t>
            </a:r>
          </a:p>
          <a:p>
            <a:endParaRPr lang="en-US" sz="2000" dirty="0"/>
          </a:p>
          <a:p>
            <a:r>
              <a:rPr lang="en-US" sz="2000" dirty="0"/>
              <a:t>In contrast,  72% of Democrats believe that colleges and</a:t>
            </a:r>
          </a:p>
          <a:p>
            <a:r>
              <a:rPr lang="en-US" sz="2000" dirty="0"/>
              <a:t>Universities have a positive effect on the way things are going in the country.</a:t>
            </a:r>
          </a:p>
        </p:txBody>
      </p:sp>
      <p:pic>
        <p:nvPicPr>
          <p:cNvPr id="7" name="Picture 6" descr="PP_17.06.30_institutions_lede_party.png">
            <a:extLst>
              <a:ext uri="{FF2B5EF4-FFF2-40B4-BE49-F238E27FC236}">
                <a16:creationId xmlns:a16="http://schemas.microsoft.com/office/drawing/2014/main" id="{FF8BF1D7-648C-C440-8596-6AD82E6266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89300" y="1665323"/>
            <a:ext cx="3701660" cy="4512500"/>
          </a:xfrm>
          <a:prstGeom prst="rect">
            <a:avLst/>
          </a:prstGeom>
        </p:spPr>
      </p:pic>
      <p:sp>
        <p:nvSpPr>
          <p:cNvPr id="8" name="Oval 7">
            <a:extLst>
              <a:ext uri="{FF2B5EF4-FFF2-40B4-BE49-F238E27FC236}">
                <a16:creationId xmlns:a16="http://schemas.microsoft.com/office/drawing/2014/main" id="{3D962BC1-06CB-EE40-BEEF-41795F5D34BC}"/>
              </a:ext>
            </a:extLst>
          </p:cNvPr>
          <p:cNvSpPr/>
          <p:nvPr/>
        </p:nvSpPr>
        <p:spPr bwMode="auto">
          <a:xfrm>
            <a:off x="9848102" y="3230880"/>
            <a:ext cx="1967978" cy="2560320"/>
          </a:xfrm>
          <a:prstGeom prst="ellipse">
            <a:avLst/>
          </a:prstGeom>
          <a:noFill/>
          <a:ln w="254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b="1">
              <a:ln w="57150" cmpd="sng">
                <a:solidFill>
                  <a:srgbClr val="000000"/>
                </a:solidFill>
              </a:ln>
              <a:solidFill>
                <a:srgbClr val="000000"/>
              </a:solidFill>
              <a:latin typeface="Times" charset="0"/>
            </a:endParaRPr>
          </a:p>
        </p:txBody>
      </p:sp>
    </p:spTree>
    <p:extLst>
      <p:ext uri="{BB962C8B-B14F-4D97-AF65-F5344CB8AC3E}">
        <p14:creationId xmlns:p14="http://schemas.microsoft.com/office/powerpoint/2010/main" val="7718247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1855" y="2987125"/>
            <a:ext cx="184731" cy="300082"/>
          </a:xfrm>
          <a:prstGeom prst="rect">
            <a:avLst/>
          </a:prstGeom>
          <a:noFill/>
        </p:spPr>
        <p:txBody>
          <a:bodyPr wrap="none" rtlCol="0">
            <a:spAutoFit/>
          </a:bodyPr>
          <a:lstStyle/>
          <a:p>
            <a:pPr defTabSz="342900"/>
            <a:endParaRPr lang="en-US" sz="1350">
              <a:solidFill>
                <a:srgbClr val="000000"/>
              </a:solidFill>
              <a:latin typeface="Times"/>
            </a:endParaRPr>
          </a:p>
        </p:txBody>
      </p:sp>
      <p:sp>
        <p:nvSpPr>
          <p:cNvPr id="4" name="TextBox 3"/>
          <p:cNvSpPr txBox="1"/>
          <p:nvPr/>
        </p:nvSpPr>
        <p:spPr>
          <a:xfrm>
            <a:off x="4956393" y="112899"/>
            <a:ext cx="2490041" cy="646331"/>
          </a:xfrm>
          <a:prstGeom prst="rect">
            <a:avLst/>
          </a:prstGeom>
          <a:noFill/>
        </p:spPr>
        <p:txBody>
          <a:bodyPr wrap="none" rtlCol="0">
            <a:spAutoFit/>
          </a:bodyPr>
          <a:lstStyle/>
          <a:p>
            <a:pPr defTabSz="342900"/>
            <a:r>
              <a:rPr lang="en-US" sz="3600" b="1" dirty="0">
                <a:solidFill>
                  <a:srgbClr val="000000"/>
                </a:solidFill>
                <a:latin typeface="Cambria" panose="02040503050406030204" pitchFamily="18" charset="0"/>
                <a:cs typeface="Times New Roman"/>
              </a:rPr>
              <a:t>Truthiness</a:t>
            </a:r>
          </a:p>
        </p:txBody>
      </p:sp>
      <p:sp>
        <p:nvSpPr>
          <p:cNvPr id="5" name="TextBox 4"/>
          <p:cNvSpPr txBox="1"/>
          <p:nvPr/>
        </p:nvSpPr>
        <p:spPr>
          <a:xfrm>
            <a:off x="803012" y="3429000"/>
            <a:ext cx="10585975" cy="3170099"/>
          </a:xfrm>
          <a:prstGeom prst="rect">
            <a:avLst/>
          </a:prstGeom>
          <a:noFill/>
        </p:spPr>
        <p:txBody>
          <a:bodyPr wrap="none" rtlCol="0">
            <a:spAutoFit/>
          </a:bodyPr>
          <a:lstStyle/>
          <a:p>
            <a:r>
              <a:rPr lang="en-US" sz="2000" dirty="0"/>
              <a:t>The notions of “truth” and of ”facts” have changed considerably and this, of course, has strongly </a:t>
            </a:r>
          </a:p>
          <a:p>
            <a:r>
              <a:rPr lang="en-US" sz="2000" dirty="0"/>
              <a:t>affected the discourse among competing sides to any issue.</a:t>
            </a:r>
          </a:p>
          <a:p>
            <a:pPr defTabSz="342900"/>
            <a:endParaRPr lang="en-US" sz="2000" dirty="0">
              <a:solidFill>
                <a:srgbClr val="000000"/>
              </a:solidFill>
              <a:latin typeface="Cambria" panose="02040503050406030204" pitchFamily="18" charset="0"/>
              <a:ea typeface="Times New Roman" charset="0"/>
              <a:cs typeface="Times New Roman" charset="0"/>
            </a:endParaRPr>
          </a:p>
          <a:p>
            <a:pPr defTabSz="342900"/>
            <a:r>
              <a:rPr lang="en-US" sz="2000" dirty="0">
                <a:solidFill>
                  <a:srgbClr val="000000"/>
                </a:solidFill>
                <a:latin typeface="Cambria" panose="02040503050406030204" pitchFamily="18" charset="0"/>
                <a:ea typeface="Times New Roman" charset="0"/>
                <a:cs typeface="Times New Roman" charset="0"/>
              </a:rPr>
              <a:t>To illustrate this change, Stephen Colbert introduced the term “truthiness” in 2005 (prior to</a:t>
            </a:r>
          </a:p>
          <a:p>
            <a:pPr defTabSz="342900"/>
            <a:r>
              <a:rPr lang="en-US" sz="2000" dirty="0">
                <a:solidFill>
                  <a:srgbClr val="000000"/>
                </a:solidFill>
                <a:latin typeface="Cambria" panose="02040503050406030204" pitchFamily="18" charset="0"/>
                <a:ea typeface="Times New Roman" charset="0"/>
                <a:cs typeface="Times New Roman" charset="0"/>
              </a:rPr>
              <a:t>the Trump Presidency). He defined it as an emotional quality of a particular statement – it </a:t>
            </a:r>
          </a:p>
          <a:p>
            <a:pPr defTabSz="342900"/>
            <a:r>
              <a:rPr lang="en-US" sz="2000" dirty="0">
                <a:solidFill>
                  <a:srgbClr val="000000"/>
                </a:solidFill>
                <a:latin typeface="Cambria" panose="02040503050406030204" pitchFamily="18" charset="0"/>
                <a:ea typeface="Times New Roman" charset="0"/>
                <a:cs typeface="Times New Roman" charset="0"/>
              </a:rPr>
              <a:t>just “feels” true – without regard to logic, factual evidence, or close examination. </a:t>
            </a:r>
          </a:p>
          <a:p>
            <a:pPr defTabSz="342900"/>
            <a:endParaRPr lang="en-US" sz="2000" dirty="0">
              <a:solidFill>
                <a:srgbClr val="000000"/>
              </a:solidFill>
              <a:latin typeface="Cambria" panose="02040503050406030204" pitchFamily="18" charset="0"/>
              <a:ea typeface="Times New Roman" charset="0"/>
              <a:cs typeface="Times New Roman" charset="0"/>
            </a:endParaRPr>
          </a:p>
          <a:p>
            <a:pPr defTabSz="342900"/>
            <a:r>
              <a:rPr lang="en-US" sz="2000" dirty="0">
                <a:solidFill>
                  <a:srgbClr val="000000"/>
                </a:solidFill>
                <a:latin typeface="Cambria" panose="02040503050406030204" pitchFamily="18" charset="0"/>
                <a:ea typeface="Times New Roman" charset="0"/>
                <a:cs typeface="Times New Roman" charset="0"/>
              </a:rPr>
              <a:t>Put another way, the truthiness of a claim is based on one’s intuition, “from the gut,” or </a:t>
            </a:r>
          </a:p>
          <a:p>
            <a:pPr defTabSz="342900"/>
            <a:r>
              <a:rPr lang="en-US" sz="2000" dirty="0">
                <a:solidFill>
                  <a:srgbClr val="000000"/>
                </a:solidFill>
                <a:latin typeface="Cambria" panose="02040503050406030204" pitchFamily="18" charset="0"/>
                <a:ea typeface="Times New Roman" charset="0"/>
                <a:cs typeface="Times New Roman" charset="0"/>
              </a:rPr>
              <a:t>strongly held opinion, rather than the facts generally known to be true in some objective, </a:t>
            </a:r>
          </a:p>
          <a:p>
            <a:pPr defTabSz="342900"/>
            <a:r>
              <a:rPr lang="en-US" sz="2000" dirty="0">
                <a:solidFill>
                  <a:srgbClr val="000000"/>
                </a:solidFill>
                <a:latin typeface="Cambria" panose="02040503050406030204" pitchFamily="18" charset="0"/>
                <a:ea typeface="Times New Roman" charset="0"/>
                <a:cs typeface="Times New Roman" charset="0"/>
              </a:rPr>
              <a:t>verifiable sense. </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28159" y="800107"/>
            <a:ext cx="3931427" cy="2487100"/>
          </a:xfrm>
          <a:prstGeom prst="rect">
            <a:avLst/>
          </a:prstGeom>
        </p:spPr>
      </p:pic>
    </p:spTree>
    <p:extLst>
      <p:ext uri="{BB962C8B-B14F-4D97-AF65-F5344CB8AC3E}">
        <p14:creationId xmlns:p14="http://schemas.microsoft.com/office/powerpoint/2010/main" val="25294300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1855" y="2987125"/>
            <a:ext cx="184731" cy="300082"/>
          </a:xfrm>
          <a:prstGeom prst="rect">
            <a:avLst/>
          </a:prstGeom>
          <a:noFill/>
        </p:spPr>
        <p:txBody>
          <a:bodyPr wrap="none" rtlCol="0">
            <a:spAutoFit/>
          </a:bodyPr>
          <a:lstStyle/>
          <a:p>
            <a:pPr defTabSz="342900"/>
            <a:endParaRPr lang="en-US" sz="1350">
              <a:solidFill>
                <a:srgbClr val="000000"/>
              </a:solidFill>
              <a:latin typeface="Times"/>
            </a:endParaRPr>
          </a:p>
        </p:txBody>
      </p:sp>
      <p:sp>
        <p:nvSpPr>
          <p:cNvPr id="4" name="TextBox 3"/>
          <p:cNvSpPr txBox="1"/>
          <p:nvPr/>
        </p:nvSpPr>
        <p:spPr>
          <a:xfrm>
            <a:off x="4956393" y="112899"/>
            <a:ext cx="2490041" cy="646331"/>
          </a:xfrm>
          <a:prstGeom prst="rect">
            <a:avLst/>
          </a:prstGeom>
          <a:noFill/>
        </p:spPr>
        <p:txBody>
          <a:bodyPr wrap="none" rtlCol="0">
            <a:spAutoFit/>
          </a:bodyPr>
          <a:lstStyle/>
          <a:p>
            <a:pPr defTabSz="342900"/>
            <a:r>
              <a:rPr lang="en-US" sz="3600" b="1" dirty="0">
                <a:solidFill>
                  <a:srgbClr val="000000"/>
                </a:solidFill>
                <a:latin typeface="Cambria" panose="02040503050406030204" pitchFamily="18" charset="0"/>
                <a:cs typeface="Times New Roman"/>
              </a:rPr>
              <a:t>Truthiness</a:t>
            </a:r>
          </a:p>
        </p:txBody>
      </p:sp>
      <p:sp>
        <p:nvSpPr>
          <p:cNvPr id="5" name="TextBox 4"/>
          <p:cNvSpPr txBox="1"/>
          <p:nvPr/>
        </p:nvSpPr>
        <p:spPr>
          <a:xfrm>
            <a:off x="739664" y="4119140"/>
            <a:ext cx="10293844" cy="1938992"/>
          </a:xfrm>
          <a:prstGeom prst="rect">
            <a:avLst/>
          </a:prstGeom>
          <a:noFill/>
        </p:spPr>
        <p:txBody>
          <a:bodyPr wrap="none" rtlCol="0">
            <a:spAutoFit/>
          </a:bodyPr>
          <a:lstStyle/>
          <a:p>
            <a:pPr defTabSz="342900"/>
            <a:r>
              <a:rPr lang="en-US" sz="2000" dirty="0">
                <a:solidFill>
                  <a:srgbClr val="000000"/>
                </a:solidFill>
                <a:latin typeface="Cambria" panose="02040503050406030204" pitchFamily="18" charset="0"/>
                <a:ea typeface="Times New Roman" charset="0"/>
                <a:cs typeface="Times New Roman" charset="0"/>
              </a:rPr>
              <a:t>According to Colbert, </a:t>
            </a:r>
            <a:r>
              <a:rPr lang="en-US" sz="2000" i="1" dirty="0">
                <a:solidFill>
                  <a:srgbClr val="000000"/>
                </a:solidFill>
                <a:latin typeface="Cambria" panose="02040503050406030204" pitchFamily="18" charset="0"/>
                <a:ea typeface="Times New Roman" charset="0"/>
                <a:cs typeface="Times New Roman" charset="0"/>
              </a:rPr>
              <a:t>“We are divided between those who think with their head, and those who </a:t>
            </a:r>
          </a:p>
          <a:p>
            <a:pPr defTabSz="342900"/>
            <a:r>
              <a:rPr lang="en-US" sz="2000" i="1" dirty="0">
                <a:solidFill>
                  <a:srgbClr val="000000"/>
                </a:solidFill>
                <a:latin typeface="Cambria" panose="02040503050406030204" pitchFamily="18" charset="0"/>
                <a:ea typeface="Times New Roman" charset="0"/>
                <a:cs typeface="Times New Roman" charset="0"/>
              </a:rPr>
              <a:t>know with their heart.” </a:t>
            </a:r>
          </a:p>
          <a:p>
            <a:pPr defTabSz="342900"/>
            <a:endParaRPr lang="en-US" sz="2000" dirty="0">
              <a:solidFill>
                <a:srgbClr val="000000"/>
              </a:solidFill>
              <a:latin typeface="Cambria" panose="02040503050406030204" pitchFamily="18" charset="0"/>
              <a:ea typeface="Times New Roman" charset="0"/>
              <a:cs typeface="Times New Roman" charset="0"/>
            </a:endParaRPr>
          </a:p>
          <a:p>
            <a:pPr defTabSz="342900"/>
            <a:r>
              <a:rPr lang="en-US" sz="2000" dirty="0">
                <a:solidFill>
                  <a:srgbClr val="000000"/>
                </a:solidFill>
                <a:latin typeface="Cambria" panose="02040503050406030204" pitchFamily="18" charset="0"/>
                <a:ea typeface="Times New Roman" charset="0"/>
                <a:cs typeface="Times New Roman" charset="0"/>
              </a:rPr>
              <a:t>The word took root in our culture: the American Dialect Society selected “truthiness” as the </a:t>
            </a:r>
          </a:p>
          <a:p>
            <a:pPr defTabSz="342900"/>
            <a:r>
              <a:rPr lang="en-US" sz="2000" dirty="0">
                <a:solidFill>
                  <a:srgbClr val="000000"/>
                </a:solidFill>
                <a:latin typeface="Cambria" panose="02040503050406030204" pitchFamily="18" charset="0"/>
                <a:ea typeface="Times New Roman" charset="0"/>
                <a:cs typeface="Times New Roman" charset="0"/>
              </a:rPr>
              <a:t>2005 word of the year, and in the year 2010, truthiness entered the latest edition of the </a:t>
            </a:r>
          </a:p>
          <a:p>
            <a:pPr defTabSz="342900"/>
            <a:r>
              <a:rPr lang="en-US" sz="2000" dirty="0">
                <a:solidFill>
                  <a:srgbClr val="000000"/>
                </a:solidFill>
                <a:latin typeface="Cambria" panose="02040503050406030204" pitchFamily="18" charset="0"/>
                <a:ea typeface="Times New Roman" charset="0"/>
                <a:cs typeface="Times New Roman" charset="0"/>
              </a:rPr>
              <a:t>respected </a:t>
            </a:r>
            <a:r>
              <a:rPr lang="en-US" sz="2000" i="1" dirty="0">
                <a:solidFill>
                  <a:srgbClr val="000000"/>
                </a:solidFill>
                <a:latin typeface="Cambria" panose="02040503050406030204" pitchFamily="18" charset="0"/>
                <a:ea typeface="Times New Roman" charset="0"/>
                <a:cs typeface="Times New Roman" charset="0"/>
              </a:rPr>
              <a:t>New Oxford American Dictionary</a:t>
            </a:r>
            <a:r>
              <a:rPr lang="en-US" sz="2000" dirty="0">
                <a:solidFill>
                  <a:srgbClr val="000000"/>
                </a:solidFill>
                <a:latin typeface="Cambria" panose="02040503050406030204" pitchFamily="18" charset="0"/>
                <a:ea typeface="Times New Roman" charset="0"/>
                <a:cs typeface="Times New Roman" charset="0"/>
              </a:rPr>
              <a:t>. </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8093" y="830597"/>
            <a:ext cx="4875814" cy="3084538"/>
          </a:xfrm>
          <a:prstGeom prst="rect">
            <a:avLst/>
          </a:prstGeom>
        </p:spPr>
      </p:pic>
    </p:spTree>
    <p:extLst>
      <p:ext uri="{BB962C8B-B14F-4D97-AF65-F5344CB8AC3E}">
        <p14:creationId xmlns:p14="http://schemas.microsoft.com/office/powerpoint/2010/main" val="3628142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1855" y="2987125"/>
            <a:ext cx="184731" cy="300082"/>
          </a:xfrm>
          <a:prstGeom prst="rect">
            <a:avLst/>
          </a:prstGeom>
          <a:noFill/>
        </p:spPr>
        <p:txBody>
          <a:bodyPr wrap="none" rtlCol="0">
            <a:spAutoFit/>
          </a:bodyPr>
          <a:lstStyle/>
          <a:p>
            <a:pPr defTabSz="342900"/>
            <a:endParaRPr lang="en-US" sz="1350">
              <a:solidFill>
                <a:srgbClr val="000000"/>
              </a:solidFill>
              <a:latin typeface="Times"/>
            </a:endParaRPr>
          </a:p>
        </p:txBody>
      </p:sp>
      <p:sp>
        <p:nvSpPr>
          <p:cNvPr id="4" name="TextBox 3"/>
          <p:cNvSpPr txBox="1"/>
          <p:nvPr/>
        </p:nvSpPr>
        <p:spPr>
          <a:xfrm>
            <a:off x="4682858" y="112466"/>
            <a:ext cx="2495363" cy="646331"/>
          </a:xfrm>
          <a:prstGeom prst="rect">
            <a:avLst/>
          </a:prstGeom>
          <a:noFill/>
        </p:spPr>
        <p:txBody>
          <a:bodyPr wrap="none" rtlCol="0">
            <a:spAutoFit/>
          </a:bodyPr>
          <a:lstStyle/>
          <a:p>
            <a:pPr defTabSz="342900"/>
            <a:r>
              <a:rPr lang="en-US" sz="3600" b="1" dirty="0">
                <a:solidFill>
                  <a:srgbClr val="000000"/>
                </a:solidFill>
                <a:latin typeface="Cambria" panose="02040503050406030204" pitchFamily="18" charset="0"/>
                <a:cs typeface="Times New Roman"/>
              </a:rPr>
              <a:t>Post</a:t>
            </a:r>
            <a:r>
              <a:rPr lang="mr-IN" sz="3600" b="1" dirty="0">
                <a:solidFill>
                  <a:srgbClr val="000000"/>
                </a:solidFill>
                <a:latin typeface="Cambria" panose="02040503050406030204" pitchFamily="18" charset="0"/>
                <a:cs typeface="Times New Roman"/>
              </a:rPr>
              <a:t>–</a:t>
            </a:r>
            <a:r>
              <a:rPr lang="en-US" sz="3600" b="1" dirty="0">
                <a:solidFill>
                  <a:srgbClr val="000000"/>
                </a:solidFill>
                <a:latin typeface="Cambria" panose="02040503050406030204" pitchFamily="18" charset="0"/>
                <a:cs typeface="Times New Roman"/>
              </a:rPr>
              <a:t>Truth</a:t>
            </a:r>
          </a:p>
        </p:txBody>
      </p:sp>
      <p:sp>
        <p:nvSpPr>
          <p:cNvPr id="5" name="TextBox 4"/>
          <p:cNvSpPr txBox="1"/>
          <p:nvPr/>
        </p:nvSpPr>
        <p:spPr>
          <a:xfrm>
            <a:off x="1226168" y="4128988"/>
            <a:ext cx="9949831" cy="2246769"/>
          </a:xfrm>
          <a:prstGeom prst="rect">
            <a:avLst/>
          </a:prstGeom>
          <a:noFill/>
        </p:spPr>
        <p:txBody>
          <a:bodyPr wrap="square" rtlCol="0">
            <a:spAutoFit/>
          </a:bodyPr>
          <a:lstStyle/>
          <a:p>
            <a:pPr defTabSz="342900"/>
            <a:r>
              <a:rPr lang="en-US" sz="2000" dirty="0">
                <a:solidFill>
                  <a:srgbClr val="000000"/>
                </a:solidFill>
                <a:latin typeface="Cambria" panose="02040503050406030204" pitchFamily="18" charset="0"/>
                <a:ea typeface="Times New Roman" charset="0"/>
                <a:cs typeface="Times New Roman" charset="0"/>
              </a:rPr>
              <a:t>Another term, “post-truth,” was introduced years later after Trump took office. According to the </a:t>
            </a:r>
            <a:r>
              <a:rPr lang="en-US" sz="2000" i="1" dirty="0">
                <a:solidFill>
                  <a:srgbClr val="000000"/>
                </a:solidFill>
                <a:latin typeface="Cambria" panose="02040503050406030204" pitchFamily="18" charset="0"/>
                <a:ea typeface="Times New Roman" charset="0"/>
                <a:cs typeface="Times New Roman" charset="0"/>
              </a:rPr>
              <a:t>New Oxford American Dictionary</a:t>
            </a:r>
            <a:r>
              <a:rPr lang="en-US" sz="2000" dirty="0">
                <a:solidFill>
                  <a:srgbClr val="000000"/>
                </a:solidFill>
                <a:latin typeface="Cambria" panose="02040503050406030204" pitchFamily="18" charset="0"/>
                <a:ea typeface="Times New Roman" charset="0"/>
                <a:cs typeface="Times New Roman" charset="0"/>
              </a:rPr>
              <a:t>, post-truth refers to “a political culture in which objective facts are less influential in shaping public opinion than appeals to emotion and personal belief.” </a:t>
            </a:r>
          </a:p>
          <a:p>
            <a:pPr defTabSz="342900"/>
            <a:endParaRPr lang="en-US" sz="2000" dirty="0">
              <a:solidFill>
                <a:srgbClr val="000000"/>
              </a:solidFill>
              <a:latin typeface="Cambria" panose="02040503050406030204" pitchFamily="18" charset="0"/>
              <a:ea typeface="Times New Roman" charset="0"/>
              <a:cs typeface="Times New Roman" charset="0"/>
            </a:endParaRPr>
          </a:p>
          <a:p>
            <a:pPr defTabSz="342900"/>
            <a:r>
              <a:rPr lang="en-US" sz="2000" dirty="0">
                <a:solidFill>
                  <a:srgbClr val="000000"/>
                </a:solidFill>
                <a:latin typeface="Cambria" panose="02040503050406030204" pitchFamily="18" charset="0"/>
                <a:ea typeface="Times New Roman" charset="0"/>
                <a:cs typeface="Times New Roman" charset="0"/>
              </a:rPr>
              <a:t>Challenging, but not supplanting, the popularity of truthiness, the term “post-truth” has been chosen by </a:t>
            </a:r>
            <a:r>
              <a:rPr lang="en-US" sz="2000" i="1" dirty="0">
                <a:solidFill>
                  <a:srgbClr val="000000"/>
                </a:solidFill>
                <a:latin typeface="Cambria" panose="02040503050406030204" pitchFamily="18" charset="0"/>
                <a:ea typeface="Times New Roman" charset="0"/>
                <a:cs typeface="Times New Roman" charset="0"/>
              </a:rPr>
              <a:t>Oxford</a:t>
            </a:r>
            <a:r>
              <a:rPr lang="en-US" sz="2000" dirty="0">
                <a:solidFill>
                  <a:srgbClr val="000000"/>
                </a:solidFill>
                <a:latin typeface="Cambria" panose="02040503050406030204" pitchFamily="18" charset="0"/>
                <a:ea typeface="Times New Roman" charset="0"/>
                <a:cs typeface="Times New Roman" charset="0"/>
              </a:rPr>
              <a:t> as the 2016 word of the year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1602" y="1021959"/>
            <a:ext cx="5069469" cy="2851576"/>
          </a:xfrm>
          <a:prstGeom prst="rect">
            <a:avLst/>
          </a:prstGeom>
        </p:spPr>
      </p:pic>
    </p:spTree>
    <p:extLst>
      <p:ext uri="{BB962C8B-B14F-4D97-AF65-F5344CB8AC3E}">
        <p14:creationId xmlns:p14="http://schemas.microsoft.com/office/powerpoint/2010/main" val="3720251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2390" r="2437" b="7112"/>
          <a:stretch/>
        </p:blipFill>
        <p:spPr>
          <a:xfrm>
            <a:off x="4016109" y="976573"/>
            <a:ext cx="3328003" cy="3396153"/>
          </a:xfrm>
          <a:prstGeom prst="rect">
            <a:avLst/>
          </a:prstGeom>
          <a:ln w="28575">
            <a:solidFill>
              <a:schemeClr val="tx1"/>
            </a:solidFill>
          </a:ln>
        </p:spPr>
      </p:pic>
      <p:sp>
        <p:nvSpPr>
          <p:cNvPr id="4" name="TextBox 3"/>
          <p:cNvSpPr txBox="1"/>
          <p:nvPr/>
        </p:nvSpPr>
        <p:spPr>
          <a:xfrm>
            <a:off x="3208020" y="102228"/>
            <a:ext cx="5383782" cy="646331"/>
          </a:xfrm>
          <a:prstGeom prst="rect">
            <a:avLst/>
          </a:prstGeom>
          <a:noFill/>
        </p:spPr>
        <p:txBody>
          <a:bodyPr wrap="none" rtlCol="0">
            <a:spAutoFit/>
          </a:bodyPr>
          <a:lstStyle/>
          <a:p>
            <a:r>
              <a:rPr lang="en-US" sz="3600" b="1" dirty="0">
                <a:solidFill>
                  <a:prstClr val="black"/>
                </a:solidFill>
                <a:latin typeface="Cambria" panose="02040503050406030204" pitchFamily="18" charset="0"/>
                <a:cs typeface="Times New Roman"/>
              </a:rPr>
              <a:t>Facts – “Ours” &amp; “Theirs”</a:t>
            </a:r>
          </a:p>
        </p:txBody>
      </p:sp>
      <p:sp>
        <p:nvSpPr>
          <p:cNvPr id="3" name="TextBox 2">
            <a:extLst>
              <a:ext uri="{FF2B5EF4-FFF2-40B4-BE49-F238E27FC236}">
                <a16:creationId xmlns:a16="http://schemas.microsoft.com/office/drawing/2014/main" id="{8DF5D5C1-E3E6-6047-B075-8C4F8C4FA28C}"/>
              </a:ext>
            </a:extLst>
          </p:cNvPr>
          <p:cNvSpPr txBox="1"/>
          <p:nvPr/>
        </p:nvSpPr>
        <p:spPr>
          <a:xfrm>
            <a:off x="863600" y="4493614"/>
            <a:ext cx="10273069" cy="1938992"/>
          </a:xfrm>
          <a:prstGeom prst="rect">
            <a:avLst/>
          </a:prstGeom>
          <a:noFill/>
        </p:spPr>
        <p:txBody>
          <a:bodyPr wrap="none" rtlCol="0">
            <a:spAutoFit/>
          </a:bodyPr>
          <a:lstStyle/>
          <a:p>
            <a:r>
              <a:rPr lang="en-US" sz="2000" dirty="0"/>
              <a:t>Unfortunately, it has gotten to the point where, as this cartoon shows, people categorize </a:t>
            </a:r>
          </a:p>
          <a:p>
            <a:r>
              <a:rPr lang="en-US" sz="2000" dirty="0"/>
              <a:t>so-called “facts” as “our facts,” “their facts,” disputable facts,” and even those facts that are </a:t>
            </a:r>
          </a:p>
          <a:p>
            <a:r>
              <a:rPr lang="en-US" sz="2000" dirty="0"/>
              <a:t>“unsubstantiated” (which makes it an oxymoron). And this, of course, has serious </a:t>
            </a:r>
          </a:p>
          <a:p>
            <a:r>
              <a:rPr lang="en-US" sz="2000" dirty="0"/>
              <a:t>consequences when  disagreements arise concerning whether or not a set of behaviors or </a:t>
            </a:r>
          </a:p>
          <a:p>
            <a:r>
              <a:rPr lang="en-US" sz="2000" dirty="0"/>
              <a:t>circumstances constitute a  social problem and, if so, what its causes might be, and then how </a:t>
            </a:r>
          </a:p>
          <a:p>
            <a:r>
              <a:rPr lang="en-US" sz="2000" dirty="0"/>
              <a:t>it should be dealt with. </a:t>
            </a:r>
          </a:p>
        </p:txBody>
      </p:sp>
    </p:spTree>
    <p:extLst>
      <p:ext uri="{BB962C8B-B14F-4D97-AF65-F5344CB8AC3E}">
        <p14:creationId xmlns:p14="http://schemas.microsoft.com/office/powerpoint/2010/main" val="6293249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276" y="1112306"/>
            <a:ext cx="10473445" cy="4093428"/>
          </a:xfrm>
          <a:prstGeom prst="rect">
            <a:avLst/>
          </a:prstGeom>
          <a:noFill/>
        </p:spPr>
        <p:txBody>
          <a:bodyPr wrap="none" rtlCol="0">
            <a:spAutoFit/>
          </a:bodyPr>
          <a:lstStyle/>
          <a:p>
            <a:pPr defTabSz="342900"/>
            <a:r>
              <a:rPr lang="en-US" sz="2000" dirty="0">
                <a:solidFill>
                  <a:srgbClr val="000000"/>
                </a:solidFill>
                <a:latin typeface="Cambria" panose="02040503050406030204" pitchFamily="18" charset="0"/>
                <a:ea typeface="Times New Roman" charset="0"/>
                <a:cs typeface="Times New Roman" charset="0"/>
              </a:rPr>
              <a:t>Making things more difficult is what cognitive psychologists refer to as  “confirmation bias,” </a:t>
            </a:r>
          </a:p>
          <a:p>
            <a:pPr defTabSz="342900"/>
            <a:r>
              <a:rPr lang="en-US" sz="2000" dirty="0">
                <a:solidFill>
                  <a:srgbClr val="000000"/>
                </a:solidFill>
                <a:latin typeface="Cambria" panose="02040503050406030204" pitchFamily="18" charset="0"/>
                <a:ea typeface="Times New Roman" charset="0"/>
                <a:cs typeface="Times New Roman" charset="0"/>
              </a:rPr>
              <a:t>which refers to a tendency to notice or search out information that confirms what one already </a:t>
            </a:r>
          </a:p>
          <a:p>
            <a:pPr defTabSz="342900"/>
            <a:r>
              <a:rPr lang="en-US" sz="2000" dirty="0">
                <a:solidFill>
                  <a:srgbClr val="000000"/>
                </a:solidFill>
                <a:latin typeface="Cambria" panose="02040503050406030204" pitchFamily="18" charset="0"/>
                <a:ea typeface="Times New Roman" charset="0"/>
                <a:cs typeface="Times New Roman" charset="0"/>
              </a:rPr>
              <a:t>believes, or would like to believe, and to avoid or discount information that’s contrary to one’s </a:t>
            </a:r>
          </a:p>
          <a:p>
            <a:pPr defTabSz="342900"/>
            <a:r>
              <a:rPr lang="en-US" sz="2000" dirty="0">
                <a:solidFill>
                  <a:srgbClr val="000000"/>
                </a:solidFill>
                <a:latin typeface="Cambria" panose="02040503050406030204" pitchFamily="18" charset="0"/>
                <a:ea typeface="Times New Roman" charset="0"/>
                <a:cs typeface="Times New Roman" charset="0"/>
              </a:rPr>
              <a:t>beliefs or preferences. </a:t>
            </a:r>
          </a:p>
          <a:p>
            <a:pPr defTabSz="342900"/>
            <a:endParaRPr lang="en-US" sz="2000" dirty="0">
              <a:solidFill>
                <a:srgbClr val="000000"/>
              </a:solidFill>
              <a:latin typeface="Cambria" panose="02040503050406030204" pitchFamily="18" charset="0"/>
              <a:ea typeface="Times New Roman" charset="0"/>
              <a:cs typeface="Times New Roman" charset="0"/>
            </a:endParaRPr>
          </a:p>
          <a:p>
            <a:pPr defTabSz="342900"/>
            <a:r>
              <a:rPr lang="en-US" sz="2000" dirty="0">
                <a:solidFill>
                  <a:srgbClr val="000000"/>
                </a:solidFill>
                <a:latin typeface="Cambria" panose="02040503050406030204" pitchFamily="18" charset="0"/>
                <a:ea typeface="Times New Roman" charset="0"/>
                <a:cs typeface="Times New Roman" charset="0"/>
              </a:rPr>
              <a:t>It is a general process that affects </a:t>
            </a:r>
            <a:r>
              <a:rPr lang="en-US" sz="2000" i="1" dirty="0">
                <a:solidFill>
                  <a:srgbClr val="000000"/>
                </a:solidFill>
                <a:latin typeface="Cambria" panose="02040503050406030204" pitchFamily="18" charset="0"/>
                <a:ea typeface="Times New Roman" charset="0"/>
                <a:cs typeface="Times New Roman" charset="0"/>
              </a:rPr>
              <a:t>all</a:t>
            </a:r>
            <a:r>
              <a:rPr lang="en-US" sz="2000" dirty="0">
                <a:solidFill>
                  <a:srgbClr val="000000"/>
                </a:solidFill>
                <a:latin typeface="Cambria" panose="02040503050406030204" pitchFamily="18" charset="0"/>
                <a:ea typeface="Times New Roman" charset="0"/>
                <a:cs typeface="Times New Roman" charset="0"/>
              </a:rPr>
              <a:t> people – men and women, rich and poor, people of light </a:t>
            </a:r>
          </a:p>
          <a:p>
            <a:pPr defTabSz="342900"/>
            <a:r>
              <a:rPr lang="en-US" sz="2000" dirty="0">
                <a:solidFill>
                  <a:srgbClr val="000000"/>
                </a:solidFill>
                <a:latin typeface="Cambria" panose="02040503050406030204" pitchFamily="18" charset="0"/>
                <a:ea typeface="Times New Roman" charset="0"/>
                <a:cs typeface="Times New Roman" charset="0"/>
              </a:rPr>
              <a:t>or dark complexion, liberals and conservatives, fundamentalists and atheists, intellectuals and </a:t>
            </a:r>
          </a:p>
          <a:p>
            <a:pPr defTabSz="342900"/>
            <a:r>
              <a:rPr lang="en-US" sz="2000" dirty="0">
                <a:solidFill>
                  <a:srgbClr val="000000"/>
                </a:solidFill>
                <a:latin typeface="Cambria" panose="02040503050406030204" pitchFamily="18" charset="0"/>
                <a:ea typeface="Times New Roman" charset="0"/>
                <a:cs typeface="Times New Roman" charset="0"/>
              </a:rPr>
              <a:t>anti-intellectuals – and this tendency is believed to be “hard-wired” in the brain. </a:t>
            </a:r>
          </a:p>
          <a:p>
            <a:pPr defTabSz="342900"/>
            <a:endParaRPr lang="en-US" sz="2000" dirty="0">
              <a:solidFill>
                <a:srgbClr val="000000"/>
              </a:solidFill>
              <a:latin typeface="Cambria" panose="02040503050406030204" pitchFamily="18" charset="0"/>
              <a:ea typeface="Times New Roman" charset="0"/>
              <a:cs typeface="Times New Roman" charset="0"/>
            </a:endParaRPr>
          </a:p>
          <a:p>
            <a:pPr defTabSz="342900"/>
            <a:r>
              <a:rPr lang="en-US" sz="2000" dirty="0">
                <a:solidFill>
                  <a:srgbClr val="000000"/>
                </a:solidFill>
                <a:latin typeface="Cambria" panose="02040503050406030204" pitchFamily="18" charset="0"/>
                <a:ea typeface="Times New Roman" charset="0"/>
                <a:cs typeface="Times New Roman" charset="0"/>
              </a:rPr>
              <a:t>What it does, of course, is reinforce the “truthiness” of our prior beliefs.</a:t>
            </a:r>
          </a:p>
          <a:p>
            <a:pPr defTabSz="342900"/>
            <a:endParaRPr lang="en-US" sz="2000" dirty="0">
              <a:solidFill>
                <a:srgbClr val="000000"/>
              </a:solidFill>
              <a:latin typeface="Cambria" panose="02040503050406030204" pitchFamily="18" charset="0"/>
              <a:ea typeface="Times New Roman" charset="0"/>
              <a:cs typeface="Times New Roman" charset="0"/>
            </a:endParaRPr>
          </a:p>
          <a:p>
            <a:pPr defTabSz="342900"/>
            <a:r>
              <a:rPr lang="en-US" sz="2000" dirty="0">
                <a:solidFill>
                  <a:srgbClr val="000000"/>
                </a:solidFill>
                <a:latin typeface="Cambria" panose="02040503050406030204" pitchFamily="18" charset="0"/>
                <a:ea typeface="Times New Roman" charset="0"/>
                <a:cs typeface="Times New Roman" charset="0"/>
              </a:rPr>
              <a:t>This can be seen in the next slide, which indicates which media outlets both Republicans and </a:t>
            </a:r>
          </a:p>
          <a:p>
            <a:pPr defTabSz="342900"/>
            <a:r>
              <a:rPr lang="en-US" sz="2000" dirty="0">
                <a:solidFill>
                  <a:srgbClr val="000000"/>
                </a:solidFill>
                <a:latin typeface="Cambria" panose="02040503050406030204" pitchFamily="18" charset="0"/>
                <a:ea typeface="Times New Roman" charset="0"/>
                <a:cs typeface="Times New Roman" charset="0"/>
              </a:rPr>
              <a:t>Democrats trust and where they get their news.</a:t>
            </a:r>
          </a:p>
        </p:txBody>
      </p:sp>
      <p:sp>
        <p:nvSpPr>
          <p:cNvPr id="3" name="TextBox 2"/>
          <p:cNvSpPr txBox="1"/>
          <p:nvPr/>
        </p:nvSpPr>
        <p:spPr>
          <a:xfrm>
            <a:off x="3811459" y="132128"/>
            <a:ext cx="4386201" cy="646331"/>
          </a:xfrm>
          <a:prstGeom prst="rect">
            <a:avLst/>
          </a:prstGeom>
          <a:noFill/>
        </p:spPr>
        <p:txBody>
          <a:bodyPr wrap="none" rtlCol="0">
            <a:spAutoFit/>
          </a:bodyPr>
          <a:lstStyle/>
          <a:p>
            <a:pPr defTabSz="342900"/>
            <a:r>
              <a:rPr lang="en-US" sz="3600" b="1" dirty="0">
                <a:solidFill>
                  <a:srgbClr val="000000"/>
                </a:solidFill>
                <a:latin typeface="Cambria" panose="02040503050406030204" pitchFamily="18" charset="0"/>
                <a:ea typeface="Times New Roman" charset="0"/>
                <a:cs typeface="Times New Roman" charset="0"/>
              </a:rPr>
              <a:t>“Confirmation Bias”</a:t>
            </a:r>
          </a:p>
        </p:txBody>
      </p:sp>
    </p:spTree>
    <p:extLst>
      <p:ext uri="{BB962C8B-B14F-4D97-AF65-F5344CB8AC3E}">
        <p14:creationId xmlns:p14="http://schemas.microsoft.com/office/powerpoint/2010/main" val="716938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3077" y="142288"/>
            <a:ext cx="5665845" cy="1015663"/>
          </a:xfrm>
          <a:prstGeom prst="rect">
            <a:avLst/>
          </a:prstGeom>
          <a:noFill/>
        </p:spPr>
        <p:txBody>
          <a:bodyPr wrap="none" rtlCol="0">
            <a:spAutoFit/>
          </a:bodyPr>
          <a:lstStyle/>
          <a:p>
            <a:pPr algn="ctr" defTabSz="342900"/>
            <a:r>
              <a:rPr lang="en-US" sz="3600" b="1" dirty="0">
                <a:solidFill>
                  <a:srgbClr val="000000"/>
                </a:solidFill>
                <a:latin typeface="Cambria" panose="02040503050406030204" pitchFamily="18" charset="0"/>
                <a:ea typeface="Times New Roman" charset="0"/>
                <a:cs typeface="Times New Roman" charset="0"/>
              </a:rPr>
              <a:t>“Confirmation Bias”</a:t>
            </a:r>
          </a:p>
          <a:p>
            <a:pPr algn="ctr" defTabSz="342900"/>
            <a:r>
              <a:rPr lang="en-US" sz="2400" b="1" dirty="0"/>
              <a:t>Pew Research Center, January 17, 2020</a:t>
            </a:r>
          </a:p>
        </p:txBody>
      </p:sp>
      <p:pic>
        <p:nvPicPr>
          <p:cNvPr id="4" name="Picture 3">
            <a:extLst>
              <a:ext uri="{FF2B5EF4-FFF2-40B4-BE49-F238E27FC236}">
                <a16:creationId xmlns:a16="http://schemas.microsoft.com/office/drawing/2014/main" id="{6542A6CC-54B7-3847-8A9F-F23366A16D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44080" y="1376886"/>
            <a:ext cx="3884442" cy="4960414"/>
          </a:xfrm>
          <a:prstGeom prst="rect">
            <a:avLst/>
          </a:prstGeom>
          <a:ln w="28575">
            <a:solidFill>
              <a:schemeClr val="tx1"/>
            </a:solidFill>
          </a:ln>
        </p:spPr>
      </p:pic>
      <p:sp>
        <p:nvSpPr>
          <p:cNvPr id="5" name="TextBox 4">
            <a:extLst>
              <a:ext uri="{FF2B5EF4-FFF2-40B4-BE49-F238E27FC236}">
                <a16:creationId xmlns:a16="http://schemas.microsoft.com/office/drawing/2014/main" id="{EC61CB63-0526-8745-A77A-9ED435A77C27}"/>
              </a:ext>
            </a:extLst>
          </p:cNvPr>
          <p:cNvSpPr txBox="1"/>
          <p:nvPr/>
        </p:nvSpPr>
        <p:spPr>
          <a:xfrm>
            <a:off x="705389" y="1910080"/>
            <a:ext cx="6370655" cy="3477875"/>
          </a:xfrm>
          <a:prstGeom prst="rect">
            <a:avLst/>
          </a:prstGeom>
          <a:noFill/>
        </p:spPr>
        <p:txBody>
          <a:bodyPr wrap="none" rtlCol="0">
            <a:spAutoFit/>
          </a:bodyPr>
          <a:lstStyle/>
          <a:p>
            <a:r>
              <a:rPr lang="en-US" sz="2000" dirty="0"/>
              <a:t>As seen here, party identification makes a big difference</a:t>
            </a:r>
          </a:p>
          <a:p>
            <a:r>
              <a:rPr lang="en-US" sz="2000" dirty="0"/>
              <a:t>concerning which news outlets are trusted and serve as </a:t>
            </a:r>
          </a:p>
          <a:p>
            <a:r>
              <a:rPr lang="en-US" sz="2000" dirty="0"/>
              <a:t>a source of information.</a:t>
            </a:r>
          </a:p>
          <a:p>
            <a:endParaRPr lang="en-US" sz="2000" dirty="0"/>
          </a:p>
          <a:p>
            <a:r>
              <a:rPr lang="en-US" sz="2000" dirty="0"/>
              <a:t>Unsurprisingly, Republicans indicated that they both </a:t>
            </a:r>
          </a:p>
          <a:p>
            <a:r>
              <a:rPr lang="en-US" sz="2000" dirty="0"/>
              <a:t>trusted Fox News and used it as a source of information</a:t>
            </a:r>
          </a:p>
          <a:p>
            <a:r>
              <a:rPr lang="en-US" sz="2000" dirty="0"/>
              <a:t>by wide margins. </a:t>
            </a:r>
          </a:p>
          <a:p>
            <a:endParaRPr lang="en-US" sz="2000" dirty="0"/>
          </a:p>
          <a:p>
            <a:r>
              <a:rPr lang="en-US" sz="2000" dirty="0"/>
              <a:t>Democrats’ trust of news outlets, on the other hand, was </a:t>
            </a:r>
          </a:p>
          <a:p>
            <a:r>
              <a:rPr lang="en-US" sz="2000" dirty="0"/>
              <a:t>more evenly divided among the news outlets. CNN was</a:t>
            </a:r>
          </a:p>
          <a:p>
            <a:r>
              <a:rPr lang="en-US" sz="2000" dirty="0"/>
              <a:t>chosen most frequently as their source of information.</a:t>
            </a:r>
          </a:p>
        </p:txBody>
      </p:sp>
    </p:spTree>
    <p:extLst>
      <p:ext uri="{BB962C8B-B14F-4D97-AF65-F5344CB8AC3E}">
        <p14:creationId xmlns:p14="http://schemas.microsoft.com/office/powerpoint/2010/main" val="2464343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3227" y="72969"/>
            <a:ext cx="7486054" cy="1200329"/>
          </a:xfrm>
          <a:prstGeom prst="rect">
            <a:avLst/>
          </a:prstGeom>
          <a:noFill/>
        </p:spPr>
        <p:txBody>
          <a:bodyPr wrap="square" rtlCol="0">
            <a:spAutoFit/>
          </a:bodyPr>
          <a:lstStyle/>
          <a:p>
            <a:pPr algn="ctr"/>
            <a:r>
              <a:rPr lang="en-US" sz="3600" b="1" dirty="0">
                <a:latin typeface="Times New Roman" charset="0"/>
                <a:ea typeface="Times New Roman" charset="0"/>
                <a:cs typeface="Times New Roman" charset="0"/>
              </a:rPr>
              <a:t>Rhetorical Tactics that capitalize on </a:t>
            </a:r>
          </a:p>
          <a:p>
            <a:pPr algn="ctr"/>
            <a:r>
              <a:rPr lang="en-US" sz="3600" b="1" dirty="0">
                <a:latin typeface="Times New Roman" charset="0"/>
                <a:ea typeface="Times New Roman" charset="0"/>
                <a:cs typeface="Times New Roman" charset="0"/>
              </a:rPr>
              <a:t>Anti-intellectual tendencies</a:t>
            </a:r>
          </a:p>
        </p:txBody>
      </p:sp>
      <p:sp>
        <p:nvSpPr>
          <p:cNvPr id="4" name="TextBox 3">
            <a:extLst>
              <a:ext uri="{FF2B5EF4-FFF2-40B4-BE49-F238E27FC236}">
                <a16:creationId xmlns:a16="http://schemas.microsoft.com/office/drawing/2014/main" id="{525955F3-7537-0C4B-BD02-6063978AE8C8}"/>
              </a:ext>
            </a:extLst>
          </p:cNvPr>
          <p:cNvSpPr txBox="1"/>
          <p:nvPr/>
        </p:nvSpPr>
        <p:spPr>
          <a:xfrm>
            <a:off x="819273" y="2151726"/>
            <a:ext cx="7665368" cy="3170099"/>
          </a:xfrm>
          <a:prstGeom prst="rect">
            <a:avLst/>
          </a:prstGeom>
          <a:noFill/>
        </p:spPr>
        <p:txBody>
          <a:bodyPr wrap="none" rtlCol="0">
            <a:spAutoFit/>
          </a:bodyPr>
          <a:lstStyle/>
          <a:p>
            <a:r>
              <a:rPr lang="en-US" sz="2000" dirty="0"/>
              <a:t>Samuel Clemens, best known by his pen name Mark Twain, once</a:t>
            </a:r>
          </a:p>
          <a:p>
            <a:r>
              <a:rPr lang="en-US" sz="2000" dirty="0"/>
              <a:t>said, </a:t>
            </a:r>
          </a:p>
          <a:p>
            <a:r>
              <a:rPr lang="en-US" sz="2000" i="1" dirty="0"/>
              <a:t>	“It’s easier to fool people than to convince them that they </a:t>
            </a:r>
          </a:p>
          <a:p>
            <a:r>
              <a:rPr lang="en-US" sz="2000" i="1" dirty="0"/>
              <a:t>	have been fooled.”</a:t>
            </a:r>
            <a:r>
              <a:rPr lang="en-US" sz="2000" dirty="0"/>
              <a:t> </a:t>
            </a:r>
          </a:p>
          <a:p>
            <a:endParaRPr lang="en-US" sz="2000" dirty="0"/>
          </a:p>
          <a:p>
            <a:r>
              <a:rPr lang="en-US" sz="2000" dirty="0"/>
              <a:t>Over the years – which is to say that this is not a new phenomenon – </a:t>
            </a:r>
          </a:p>
          <a:p>
            <a:r>
              <a:rPr lang="en-US" sz="2000" dirty="0"/>
              <a:t>politicians, public policy analysts and corporate leaders have been </a:t>
            </a:r>
          </a:p>
          <a:p>
            <a:r>
              <a:rPr lang="en-US" sz="2000" dirty="0"/>
              <a:t>using certain rhetorical strategies to convince opponents – and </a:t>
            </a:r>
          </a:p>
          <a:p>
            <a:r>
              <a:rPr lang="en-US" sz="2000" dirty="0"/>
              <a:t>the public in general – to see things their way on important issues</a:t>
            </a:r>
          </a:p>
          <a:p>
            <a:r>
              <a:rPr lang="en-US" sz="2000" dirty="0"/>
              <a:t>when the scientific data indicated otherwise.</a:t>
            </a:r>
          </a:p>
        </p:txBody>
      </p:sp>
      <p:pic>
        <p:nvPicPr>
          <p:cNvPr id="5" name="Picture 4">
            <a:extLst>
              <a:ext uri="{FF2B5EF4-FFF2-40B4-BE49-F238E27FC236}">
                <a16:creationId xmlns:a16="http://schemas.microsoft.com/office/drawing/2014/main" id="{5759F6F0-7666-B848-BED3-B5A7B4A623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76081" y="1979096"/>
            <a:ext cx="2439013" cy="3515360"/>
          </a:xfrm>
          <a:prstGeom prst="rect">
            <a:avLst/>
          </a:prstGeom>
        </p:spPr>
      </p:pic>
    </p:spTree>
    <p:extLst>
      <p:ext uri="{BB962C8B-B14F-4D97-AF65-F5344CB8AC3E}">
        <p14:creationId xmlns:p14="http://schemas.microsoft.com/office/powerpoint/2010/main" val="10587496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9122" y="2719942"/>
            <a:ext cx="184731" cy="300082"/>
          </a:xfrm>
          <a:prstGeom prst="rect">
            <a:avLst/>
          </a:prstGeom>
          <a:noFill/>
        </p:spPr>
        <p:txBody>
          <a:bodyPr wrap="none" rtlCol="0">
            <a:spAutoFit/>
          </a:bodyPr>
          <a:lstStyle/>
          <a:p>
            <a:pPr defTabSz="342900"/>
            <a:endParaRPr lang="en-US" sz="1350" dirty="0">
              <a:solidFill>
                <a:srgbClr val="000000"/>
              </a:solidFill>
              <a:latin typeface="Times"/>
            </a:endParaRPr>
          </a:p>
        </p:txBody>
      </p:sp>
      <p:sp>
        <p:nvSpPr>
          <p:cNvPr id="4" name="TextBox 3"/>
          <p:cNvSpPr txBox="1"/>
          <p:nvPr/>
        </p:nvSpPr>
        <p:spPr>
          <a:xfrm>
            <a:off x="4554961" y="113092"/>
            <a:ext cx="2584490" cy="646331"/>
          </a:xfrm>
          <a:prstGeom prst="rect">
            <a:avLst/>
          </a:prstGeom>
          <a:noFill/>
        </p:spPr>
        <p:txBody>
          <a:bodyPr wrap="none" rtlCol="0">
            <a:spAutoFit/>
          </a:bodyPr>
          <a:lstStyle/>
          <a:p>
            <a:pPr defTabSz="342900"/>
            <a:r>
              <a:rPr lang="en-US" sz="3600" b="1" dirty="0" err="1">
                <a:solidFill>
                  <a:srgbClr val="000000"/>
                </a:solidFill>
                <a:latin typeface="Cambria" panose="02040503050406030204" pitchFamily="18" charset="0"/>
              </a:rPr>
              <a:t>Agnotology</a:t>
            </a:r>
            <a:endParaRPr lang="en-US" sz="3600" b="1" dirty="0">
              <a:solidFill>
                <a:srgbClr val="000000"/>
              </a:solidFill>
              <a:latin typeface="Cambria" panose="02040503050406030204" pitchFamily="18" charset="0"/>
            </a:endParaRPr>
          </a:p>
        </p:txBody>
      </p:sp>
      <p:sp>
        <p:nvSpPr>
          <p:cNvPr id="6" name="TextBox 5">
            <a:extLst>
              <a:ext uri="{FF2B5EF4-FFF2-40B4-BE49-F238E27FC236}">
                <a16:creationId xmlns:a16="http://schemas.microsoft.com/office/drawing/2014/main" id="{8FDFDE4F-CE2E-814E-A148-2A1AADB2561F}"/>
              </a:ext>
            </a:extLst>
          </p:cNvPr>
          <p:cNvSpPr txBox="1"/>
          <p:nvPr/>
        </p:nvSpPr>
        <p:spPr>
          <a:xfrm>
            <a:off x="772652" y="1060962"/>
            <a:ext cx="6034665" cy="5324535"/>
          </a:xfrm>
          <a:prstGeom prst="rect">
            <a:avLst/>
          </a:prstGeom>
          <a:noFill/>
        </p:spPr>
        <p:txBody>
          <a:bodyPr wrap="none" rtlCol="0">
            <a:spAutoFit/>
          </a:bodyPr>
          <a:lstStyle/>
          <a:p>
            <a:pPr defTabSz="342900"/>
            <a:r>
              <a:rPr lang="en-US" sz="2000" dirty="0">
                <a:solidFill>
                  <a:srgbClr val="000000"/>
                </a:solidFill>
              </a:rPr>
              <a:t>Agnotology is the study of the tactics and strategies </a:t>
            </a:r>
          </a:p>
          <a:p>
            <a:pPr defTabSz="342900"/>
            <a:r>
              <a:rPr lang="en-US" sz="2000" dirty="0">
                <a:solidFill>
                  <a:srgbClr val="000000"/>
                </a:solidFill>
              </a:rPr>
              <a:t>special interest groups deliberately use to suppress </a:t>
            </a:r>
          </a:p>
          <a:p>
            <a:pPr defTabSz="342900"/>
            <a:r>
              <a:rPr lang="en-US" sz="2000" dirty="0">
                <a:solidFill>
                  <a:srgbClr val="000000"/>
                </a:solidFill>
              </a:rPr>
              <a:t>truth by manufacturing doubt and creating confusion </a:t>
            </a:r>
          </a:p>
          <a:p>
            <a:pPr defTabSz="342900"/>
            <a:r>
              <a:rPr lang="en-US" sz="2000" dirty="0">
                <a:solidFill>
                  <a:srgbClr val="000000"/>
                </a:solidFill>
              </a:rPr>
              <a:t>during debates of societally important issues. </a:t>
            </a:r>
          </a:p>
          <a:p>
            <a:pPr defTabSz="342900"/>
            <a:endParaRPr lang="en-US" sz="2000" dirty="0">
              <a:solidFill>
                <a:srgbClr val="000000"/>
              </a:solidFill>
            </a:endParaRPr>
          </a:p>
          <a:p>
            <a:pPr defTabSz="342900"/>
            <a:r>
              <a:rPr lang="en-US" sz="2000" dirty="0">
                <a:solidFill>
                  <a:srgbClr val="000000"/>
                </a:solidFill>
              </a:rPr>
              <a:t>It is the deliberate creation of ignorance and </a:t>
            </a:r>
          </a:p>
          <a:p>
            <a:pPr defTabSz="342900"/>
            <a:r>
              <a:rPr lang="en-US" sz="2000" dirty="0">
                <a:solidFill>
                  <a:srgbClr val="000000"/>
                </a:solidFill>
              </a:rPr>
              <a:t>uncertainty. </a:t>
            </a:r>
          </a:p>
          <a:p>
            <a:pPr defTabSz="342900"/>
            <a:endParaRPr lang="en-US" sz="2000" dirty="0">
              <a:solidFill>
                <a:srgbClr val="000000"/>
              </a:solidFill>
            </a:endParaRPr>
          </a:p>
          <a:p>
            <a:pPr defTabSz="342900"/>
            <a:r>
              <a:rPr lang="en-US" sz="2000" dirty="0">
                <a:solidFill>
                  <a:srgbClr val="000000"/>
                </a:solidFill>
              </a:rPr>
              <a:t>Memos written by executives of the cigarette</a:t>
            </a:r>
          </a:p>
          <a:p>
            <a:pPr defTabSz="342900"/>
            <a:r>
              <a:rPr lang="en-US" sz="2000" dirty="0">
                <a:solidFill>
                  <a:srgbClr val="000000"/>
                </a:solidFill>
              </a:rPr>
              <a:t>industry, for example, clearly indicate that their</a:t>
            </a:r>
          </a:p>
          <a:p>
            <a:pPr defTabSz="342900"/>
            <a:r>
              <a:rPr lang="en-US" sz="2000" dirty="0">
                <a:solidFill>
                  <a:srgbClr val="000000"/>
                </a:solidFill>
              </a:rPr>
              <a:t>main goal during investigations of the safety of</a:t>
            </a:r>
          </a:p>
          <a:p>
            <a:pPr defTabSz="342900"/>
            <a:r>
              <a:rPr lang="en-US" sz="2000" dirty="0">
                <a:solidFill>
                  <a:srgbClr val="000000"/>
                </a:solidFill>
              </a:rPr>
              <a:t>smoking was to “spread confusion about whether </a:t>
            </a:r>
          </a:p>
          <a:p>
            <a:pPr defTabSz="342900"/>
            <a:r>
              <a:rPr lang="en-US" sz="2000" dirty="0">
                <a:solidFill>
                  <a:srgbClr val="000000"/>
                </a:solidFill>
              </a:rPr>
              <a:t>smoking caused cancer.”</a:t>
            </a:r>
          </a:p>
          <a:p>
            <a:pPr defTabSz="342900"/>
            <a:endParaRPr lang="en-US" sz="2000" dirty="0">
              <a:solidFill>
                <a:srgbClr val="000000"/>
              </a:solidFill>
            </a:endParaRPr>
          </a:p>
          <a:p>
            <a:pPr defTabSz="342900"/>
            <a:r>
              <a:rPr lang="en-US" sz="2000" dirty="0">
                <a:solidFill>
                  <a:srgbClr val="000000"/>
                </a:solidFill>
              </a:rPr>
              <a:t>In many instances agnotology simply involves</a:t>
            </a:r>
          </a:p>
          <a:p>
            <a:pPr defTabSz="342900"/>
            <a:r>
              <a:rPr lang="en-US" sz="2000" dirty="0">
                <a:solidFill>
                  <a:srgbClr val="000000"/>
                </a:solidFill>
              </a:rPr>
              <a:t>emphasizing that “experts disagree” – even if it is</a:t>
            </a:r>
          </a:p>
          <a:p>
            <a:pPr defTabSz="342900"/>
            <a:r>
              <a:rPr lang="en-US" sz="2000" dirty="0">
                <a:solidFill>
                  <a:srgbClr val="000000"/>
                </a:solidFill>
              </a:rPr>
              <a:t>actually less than 10% of the experts that disagree</a:t>
            </a:r>
          </a:p>
        </p:txBody>
      </p:sp>
      <p:pic>
        <p:nvPicPr>
          <p:cNvPr id="8" name="Picture 7">
            <a:extLst>
              <a:ext uri="{FF2B5EF4-FFF2-40B4-BE49-F238E27FC236}">
                <a16:creationId xmlns:a16="http://schemas.microsoft.com/office/drawing/2014/main" id="{A8032C2E-C038-6C47-A4D0-AEFB41899A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2236"/>
          <a:stretch/>
        </p:blipFill>
        <p:spPr>
          <a:xfrm>
            <a:off x="6898640" y="1770759"/>
            <a:ext cx="4838585" cy="2875800"/>
          </a:xfrm>
          <a:prstGeom prst="rect">
            <a:avLst/>
          </a:prstGeom>
          <a:ln>
            <a:solidFill>
              <a:schemeClr val="tx1"/>
            </a:solidFill>
          </a:ln>
        </p:spPr>
      </p:pic>
    </p:spTree>
    <p:extLst>
      <p:ext uri="{BB962C8B-B14F-4D97-AF65-F5344CB8AC3E}">
        <p14:creationId xmlns:p14="http://schemas.microsoft.com/office/powerpoint/2010/main" val="2981007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D2021-3521-D74F-804E-567AC6D912D1}"/>
              </a:ext>
            </a:extLst>
          </p:cNvPr>
          <p:cNvSpPr txBox="1"/>
          <p:nvPr/>
        </p:nvSpPr>
        <p:spPr>
          <a:xfrm>
            <a:off x="3059723" y="199292"/>
            <a:ext cx="5615512" cy="646331"/>
          </a:xfrm>
          <a:prstGeom prst="rect">
            <a:avLst/>
          </a:prstGeom>
          <a:noFill/>
        </p:spPr>
        <p:txBody>
          <a:bodyPr wrap="none" rtlCol="0">
            <a:spAutoFit/>
          </a:bodyPr>
          <a:lstStyle/>
          <a:p>
            <a:r>
              <a:rPr lang="en-US" sz="3600" b="1" dirty="0"/>
              <a:t>What is a Social Problem?</a:t>
            </a:r>
          </a:p>
        </p:txBody>
      </p:sp>
      <p:sp>
        <p:nvSpPr>
          <p:cNvPr id="3" name="Rectangle 2">
            <a:extLst>
              <a:ext uri="{FF2B5EF4-FFF2-40B4-BE49-F238E27FC236}">
                <a16:creationId xmlns:a16="http://schemas.microsoft.com/office/drawing/2014/main" id="{0788CCAA-7FDA-E64B-9ED9-0A9117976B79}"/>
              </a:ext>
            </a:extLst>
          </p:cNvPr>
          <p:cNvSpPr/>
          <p:nvPr/>
        </p:nvSpPr>
        <p:spPr>
          <a:xfrm>
            <a:off x="1182379" y="1828561"/>
            <a:ext cx="9827242" cy="4401205"/>
          </a:xfrm>
          <a:prstGeom prst="rect">
            <a:avLst/>
          </a:prstGeom>
        </p:spPr>
        <p:txBody>
          <a:bodyPr wrap="square">
            <a:spAutoFit/>
          </a:bodyPr>
          <a:lstStyle/>
          <a:p>
            <a:r>
              <a:rPr lang="en-US" altLang="en-US" sz="2000" dirty="0">
                <a:latin typeface="Cambria" panose="02040503050406030204" pitchFamily="18" charset="0"/>
              </a:rPr>
              <a:t>The act of defining a phenomenon as a social problem implies that the situation is undesirable </a:t>
            </a:r>
            <a:r>
              <a:rPr lang="en-US" altLang="en-US" sz="2000" i="1" dirty="0">
                <a:latin typeface="Cambria" panose="02040503050406030204" pitchFamily="18" charset="0"/>
              </a:rPr>
              <a:t>and</a:t>
            </a:r>
            <a:r>
              <a:rPr lang="en-US" altLang="en-US" sz="2000" dirty="0">
                <a:latin typeface="Cambria" panose="02040503050406030204" pitchFamily="18" charset="0"/>
              </a:rPr>
              <a:t> that something should be done to remedy it.</a:t>
            </a:r>
          </a:p>
          <a:p>
            <a:endParaRPr lang="en-US" altLang="en-US" sz="2000" dirty="0">
              <a:latin typeface="Cambria" panose="02040503050406030204" pitchFamily="18" charset="0"/>
            </a:endParaRPr>
          </a:p>
          <a:p>
            <a:r>
              <a:rPr lang="en-US" altLang="en-US" sz="2000" dirty="0">
                <a:latin typeface="Cambria" panose="02040503050406030204" pitchFamily="18" charset="0"/>
              </a:rPr>
              <a:t>A major process is involved in transforming an objective problem condition into one that is in the forefront of the public</a:t>
            </a:r>
            <a:r>
              <a:rPr lang="ja-JP" altLang="en-US" sz="2000">
                <a:latin typeface="Cambria" panose="02040503050406030204" pitchFamily="18" charset="0"/>
              </a:rPr>
              <a:t>’</a:t>
            </a:r>
            <a:r>
              <a:rPr lang="en-US" altLang="ja-JP" sz="2000" dirty="0">
                <a:latin typeface="Cambria" panose="02040503050406030204" pitchFamily="18" charset="0"/>
              </a:rPr>
              <a:t>s consciousness.</a:t>
            </a:r>
          </a:p>
          <a:p>
            <a:endParaRPr lang="en-US" altLang="en-US" sz="2000" dirty="0">
              <a:latin typeface="Cambria" panose="02040503050406030204" pitchFamily="18" charset="0"/>
            </a:endParaRPr>
          </a:p>
          <a:p>
            <a:r>
              <a:rPr lang="en-US" altLang="en-US" sz="2000" dirty="0">
                <a:latin typeface="Cambria" panose="02040503050406030204" pitchFamily="18" charset="0"/>
              </a:rPr>
              <a:t>And even when a problem is brought to the public’s consciousness, r</a:t>
            </a:r>
            <a:r>
              <a:rPr lang="en-US" altLang="en-US" sz="2000" dirty="0"/>
              <a:t>arely does a complete consensus occur in society as to whether that given condition does or does not constitute a social problem.</a:t>
            </a:r>
          </a:p>
          <a:p>
            <a:endParaRPr lang="en-US" altLang="en-US" sz="2000" dirty="0"/>
          </a:p>
          <a:p>
            <a:r>
              <a:rPr lang="en-US" altLang="en-US" sz="2000" dirty="0"/>
              <a:t>In most instances, consensus on social problem matters is virtually impossible to obtain.</a:t>
            </a:r>
          </a:p>
          <a:p>
            <a:endParaRPr lang="en-US" altLang="en-US" sz="2000" dirty="0"/>
          </a:p>
          <a:p>
            <a:r>
              <a:rPr lang="en-US" altLang="en-US" sz="2000" dirty="0"/>
              <a:t>Why is this so? </a:t>
            </a:r>
            <a:r>
              <a:rPr lang="en-US" sz="2000" dirty="0"/>
              <a:t>Let’s put the sociological perspective to work.</a:t>
            </a:r>
          </a:p>
          <a:p>
            <a:endParaRPr lang="en-US" altLang="en-US" sz="2000" dirty="0"/>
          </a:p>
        </p:txBody>
      </p:sp>
      <p:sp>
        <p:nvSpPr>
          <p:cNvPr id="4" name="TextBox 3">
            <a:extLst>
              <a:ext uri="{FF2B5EF4-FFF2-40B4-BE49-F238E27FC236}">
                <a16:creationId xmlns:a16="http://schemas.microsoft.com/office/drawing/2014/main" id="{CD8E2E61-119C-5842-820E-CDC0D206C7F6}"/>
              </a:ext>
            </a:extLst>
          </p:cNvPr>
          <p:cNvSpPr txBox="1"/>
          <p:nvPr/>
        </p:nvSpPr>
        <p:spPr>
          <a:xfrm>
            <a:off x="1182379" y="951399"/>
            <a:ext cx="9827242" cy="523220"/>
          </a:xfrm>
          <a:prstGeom prst="rect">
            <a:avLst/>
          </a:prstGeom>
          <a:noFill/>
        </p:spPr>
        <p:txBody>
          <a:bodyPr wrap="none" rtlCol="0">
            <a:spAutoFit/>
          </a:bodyPr>
          <a:lstStyle/>
          <a:p>
            <a:r>
              <a:rPr lang="en-US" altLang="en-US" sz="2800" b="1" dirty="0"/>
              <a:t>Social Problems Have Both Objective &amp; Subjective Elements</a:t>
            </a:r>
            <a:endParaRPr lang="en-US" altLang="en-US" sz="2800" b="1" i="1" dirty="0"/>
          </a:p>
        </p:txBody>
      </p:sp>
    </p:spTree>
    <p:extLst>
      <p:ext uri="{BB962C8B-B14F-4D97-AF65-F5344CB8AC3E}">
        <p14:creationId xmlns:p14="http://schemas.microsoft.com/office/powerpoint/2010/main" val="4044035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9122" y="2719942"/>
            <a:ext cx="184731" cy="300082"/>
          </a:xfrm>
          <a:prstGeom prst="rect">
            <a:avLst/>
          </a:prstGeom>
          <a:noFill/>
        </p:spPr>
        <p:txBody>
          <a:bodyPr wrap="none" rtlCol="0">
            <a:spAutoFit/>
          </a:bodyPr>
          <a:lstStyle/>
          <a:p>
            <a:pPr defTabSz="342900"/>
            <a:endParaRPr lang="en-US" sz="1350">
              <a:solidFill>
                <a:srgbClr val="000000"/>
              </a:solidFill>
              <a:latin typeface="Times"/>
            </a:endParaRPr>
          </a:p>
        </p:txBody>
      </p:sp>
      <p:sp>
        <p:nvSpPr>
          <p:cNvPr id="4" name="TextBox 3"/>
          <p:cNvSpPr txBox="1"/>
          <p:nvPr/>
        </p:nvSpPr>
        <p:spPr>
          <a:xfrm>
            <a:off x="4549331" y="108729"/>
            <a:ext cx="2584490" cy="646331"/>
          </a:xfrm>
          <a:prstGeom prst="rect">
            <a:avLst/>
          </a:prstGeom>
          <a:noFill/>
        </p:spPr>
        <p:txBody>
          <a:bodyPr wrap="none" rtlCol="0">
            <a:spAutoFit/>
          </a:bodyPr>
          <a:lstStyle/>
          <a:p>
            <a:pPr defTabSz="342900"/>
            <a:r>
              <a:rPr lang="en-US" sz="3600" b="1" dirty="0">
                <a:solidFill>
                  <a:srgbClr val="000000"/>
                </a:solidFill>
                <a:latin typeface="Cambria" panose="02040503050406030204" pitchFamily="18" charset="0"/>
              </a:rPr>
              <a:t>Agnotology</a:t>
            </a:r>
          </a:p>
        </p:txBody>
      </p:sp>
      <p:sp>
        <p:nvSpPr>
          <p:cNvPr id="6" name="TextBox 5"/>
          <p:cNvSpPr txBox="1"/>
          <p:nvPr/>
        </p:nvSpPr>
        <p:spPr>
          <a:xfrm>
            <a:off x="5294417" y="2996941"/>
            <a:ext cx="184731" cy="300082"/>
          </a:xfrm>
          <a:prstGeom prst="rect">
            <a:avLst/>
          </a:prstGeom>
          <a:noFill/>
        </p:spPr>
        <p:txBody>
          <a:bodyPr wrap="none" rtlCol="0">
            <a:spAutoFit/>
          </a:bodyPr>
          <a:lstStyle/>
          <a:p>
            <a:pPr defTabSz="342900"/>
            <a:endParaRPr lang="en-US" sz="1350">
              <a:solidFill>
                <a:srgbClr val="000000"/>
              </a:solidFill>
              <a:latin typeface="Times"/>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4460" y="1107441"/>
            <a:ext cx="5438944" cy="3754626"/>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2040" y="1155111"/>
            <a:ext cx="2524599" cy="3630884"/>
          </a:xfrm>
          <a:prstGeom prst="rect">
            <a:avLst/>
          </a:prstGeom>
        </p:spPr>
      </p:pic>
      <p:sp>
        <p:nvSpPr>
          <p:cNvPr id="3" name="TextBox 2">
            <a:extLst>
              <a:ext uri="{FF2B5EF4-FFF2-40B4-BE49-F238E27FC236}">
                <a16:creationId xmlns:a16="http://schemas.microsoft.com/office/drawing/2014/main" id="{C5992FED-B690-0E4F-B055-575EB871759F}"/>
              </a:ext>
            </a:extLst>
          </p:cNvPr>
          <p:cNvSpPr txBox="1"/>
          <p:nvPr/>
        </p:nvSpPr>
        <p:spPr>
          <a:xfrm>
            <a:off x="2251298" y="5044424"/>
            <a:ext cx="7180555" cy="400110"/>
          </a:xfrm>
          <a:prstGeom prst="rect">
            <a:avLst/>
          </a:prstGeom>
          <a:noFill/>
        </p:spPr>
        <p:txBody>
          <a:bodyPr wrap="none" rtlCol="0">
            <a:spAutoFit/>
          </a:bodyPr>
          <a:lstStyle/>
          <a:p>
            <a:r>
              <a:rPr lang="en-US" sz="2000" dirty="0">
                <a:solidFill>
                  <a:srgbClr val="000000"/>
                </a:solidFill>
              </a:rPr>
              <a:t>An ongoing case is the controversy surrounding climate change. </a:t>
            </a:r>
          </a:p>
        </p:txBody>
      </p:sp>
    </p:spTree>
    <p:extLst>
      <p:ext uri="{BB962C8B-B14F-4D97-AF65-F5344CB8AC3E}">
        <p14:creationId xmlns:p14="http://schemas.microsoft.com/office/powerpoint/2010/main" val="27160364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9122" y="2719942"/>
            <a:ext cx="184731" cy="300082"/>
          </a:xfrm>
          <a:prstGeom prst="rect">
            <a:avLst/>
          </a:prstGeom>
          <a:noFill/>
        </p:spPr>
        <p:txBody>
          <a:bodyPr wrap="none" rtlCol="0">
            <a:spAutoFit/>
          </a:bodyPr>
          <a:lstStyle/>
          <a:p>
            <a:pPr defTabSz="342900"/>
            <a:endParaRPr lang="en-US" sz="1350">
              <a:solidFill>
                <a:srgbClr val="000000"/>
              </a:solidFill>
              <a:latin typeface="Times"/>
            </a:endParaRPr>
          </a:p>
        </p:txBody>
      </p:sp>
      <p:sp>
        <p:nvSpPr>
          <p:cNvPr id="4" name="TextBox 3"/>
          <p:cNvSpPr txBox="1"/>
          <p:nvPr/>
        </p:nvSpPr>
        <p:spPr>
          <a:xfrm>
            <a:off x="4478211" y="108729"/>
            <a:ext cx="2584490" cy="646331"/>
          </a:xfrm>
          <a:prstGeom prst="rect">
            <a:avLst/>
          </a:prstGeom>
          <a:noFill/>
        </p:spPr>
        <p:txBody>
          <a:bodyPr wrap="none" rtlCol="0">
            <a:spAutoFit/>
          </a:bodyPr>
          <a:lstStyle/>
          <a:p>
            <a:pPr defTabSz="342900"/>
            <a:r>
              <a:rPr lang="en-US" sz="3600" b="1" dirty="0">
                <a:solidFill>
                  <a:srgbClr val="000000"/>
                </a:solidFill>
                <a:latin typeface="Cambria" panose="02040503050406030204" pitchFamily="18" charset="0"/>
              </a:rPr>
              <a:t>Agnotology</a:t>
            </a:r>
          </a:p>
        </p:txBody>
      </p:sp>
      <p:sp>
        <p:nvSpPr>
          <p:cNvPr id="6" name="TextBox 5"/>
          <p:cNvSpPr txBox="1"/>
          <p:nvPr/>
        </p:nvSpPr>
        <p:spPr>
          <a:xfrm>
            <a:off x="5294417" y="2996941"/>
            <a:ext cx="184731" cy="300082"/>
          </a:xfrm>
          <a:prstGeom prst="rect">
            <a:avLst/>
          </a:prstGeom>
          <a:noFill/>
        </p:spPr>
        <p:txBody>
          <a:bodyPr wrap="none" rtlCol="0">
            <a:spAutoFit/>
          </a:bodyPr>
          <a:lstStyle/>
          <a:p>
            <a:pPr defTabSz="342900"/>
            <a:endParaRPr lang="en-US" sz="1350">
              <a:solidFill>
                <a:srgbClr val="000000"/>
              </a:solidFill>
              <a:latin typeface="Times"/>
            </a:endParaRPr>
          </a:p>
        </p:txBody>
      </p:sp>
      <p:pic>
        <p:nvPicPr>
          <p:cNvPr id="8" name="Picture 7" descr="agnotology-book.jpg">
            <a:extLst>
              <a:ext uri="{FF2B5EF4-FFF2-40B4-BE49-F238E27FC236}">
                <a16:creationId xmlns:a16="http://schemas.microsoft.com/office/drawing/2014/main" id="{7872A067-101C-D64A-8F4B-81F2609238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1888" y="1080573"/>
            <a:ext cx="1997385" cy="2996076"/>
          </a:xfrm>
          <a:prstGeom prst="rect">
            <a:avLst/>
          </a:prstGeom>
        </p:spPr>
      </p:pic>
      <p:pic>
        <p:nvPicPr>
          <p:cNvPr id="5" name="Picture 4">
            <a:extLst>
              <a:ext uri="{FF2B5EF4-FFF2-40B4-BE49-F238E27FC236}">
                <a16:creationId xmlns:a16="http://schemas.microsoft.com/office/drawing/2014/main" id="{D0D5A02E-33BA-EB46-8547-8CAFA6FFC60D}"/>
              </a:ext>
            </a:extLst>
          </p:cNvPr>
          <p:cNvPicPr>
            <a:picLocks noChangeAspect="1"/>
          </p:cNvPicPr>
          <p:nvPr/>
        </p:nvPicPr>
        <p:blipFill>
          <a:blip r:embed="rId3"/>
          <a:stretch>
            <a:fillRect/>
          </a:stretch>
        </p:blipFill>
        <p:spPr>
          <a:xfrm>
            <a:off x="6096000" y="1080573"/>
            <a:ext cx="3050059" cy="2996076"/>
          </a:xfrm>
          <a:prstGeom prst="rect">
            <a:avLst/>
          </a:prstGeom>
        </p:spPr>
      </p:pic>
      <p:sp>
        <p:nvSpPr>
          <p:cNvPr id="10" name="TextBox 9">
            <a:extLst>
              <a:ext uri="{FF2B5EF4-FFF2-40B4-BE49-F238E27FC236}">
                <a16:creationId xmlns:a16="http://schemas.microsoft.com/office/drawing/2014/main" id="{B6EBEA49-1352-934D-AFF4-7FD49585BEE4}"/>
              </a:ext>
            </a:extLst>
          </p:cNvPr>
          <p:cNvSpPr txBox="1"/>
          <p:nvPr/>
        </p:nvSpPr>
        <p:spPr>
          <a:xfrm>
            <a:off x="1039263" y="4323764"/>
            <a:ext cx="10113474" cy="1631216"/>
          </a:xfrm>
          <a:prstGeom prst="rect">
            <a:avLst/>
          </a:prstGeom>
          <a:noFill/>
        </p:spPr>
        <p:txBody>
          <a:bodyPr wrap="none" rtlCol="0">
            <a:spAutoFit/>
          </a:bodyPr>
          <a:lstStyle/>
          <a:p>
            <a:r>
              <a:rPr lang="en-US" sz="2000" dirty="0"/>
              <a:t>According to Robert Proctor, who coined the term “agnotology,</a:t>
            </a:r>
          </a:p>
          <a:p>
            <a:endParaRPr lang="en-US" sz="2000" dirty="0"/>
          </a:p>
          <a:p>
            <a:r>
              <a:rPr lang="en-US" sz="2000" i="1" dirty="0"/>
              <a:t>	“We live in a world of radical ignorance, and the marvel is that any kind of truth cuts </a:t>
            </a:r>
          </a:p>
          <a:p>
            <a:r>
              <a:rPr lang="en-US" sz="2000" i="1" dirty="0"/>
              <a:t>	through the noise. Even though knowledge is ‘accessible’, it does not </a:t>
            </a:r>
          </a:p>
          <a:p>
            <a:r>
              <a:rPr lang="en-US" sz="2000" i="1" dirty="0"/>
              <a:t>	mean it is accessed. </a:t>
            </a:r>
          </a:p>
        </p:txBody>
      </p:sp>
    </p:spTree>
    <p:extLst>
      <p:ext uri="{BB962C8B-B14F-4D97-AF65-F5344CB8AC3E}">
        <p14:creationId xmlns:p14="http://schemas.microsoft.com/office/powerpoint/2010/main" val="39379520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7832" y="108399"/>
            <a:ext cx="2132379" cy="646331"/>
          </a:xfrm>
          <a:prstGeom prst="rect">
            <a:avLst/>
          </a:prstGeom>
          <a:noFill/>
        </p:spPr>
        <p:txBody>
          <a:bodyPr wrap="none" rtlCol="0">
            <a:spAutoFit/>
          </a:bodyPr>
          <a:lstStyle/>
          <a:p>
            <a:pPr defTabSz="342900"/>
            <a:r>
              <a:rPr lang="en-US" sz="3600" b="1" dirty="0">
                <a:solidFill>
                  <a:srgbClr val="000000"/>
                </a:solidFill>
                <a:latin typeface="Cambria" panose="02040503050406030204" pitchFamily="18" charset="0"/>
                <a:cs typeface="Times New Roman"/>
              </a:rPr>
              <a:t>Paltering</a:t>
            </a:r>
          </a:p>
        </p:txBody>
      </p:sp>
      <p:sp>
        <p:nvSpPr>
          <p:cNvPr id="3" name="TextBox 2"/>
          <p:cNvSpPr txBox="1"/>
          <p:nvPr/>
        </p:nvSpPr>
        <p:spPr>
          <a:xfrm>
            <a:off x="1050324" y="1307477"/>
            <a:ext cx="10091352" cy="4401205"/>
          </a:xfrm>
          <a:prstGeom prst="rect">
            <a:avLst/>
          </a:prstGeom>
          <a:noFill/>
        </p:spPr>
        <p:txBody>
          <a:bodyPr wrap="none" rtlCol="0">
            <a:spAutoFit/>
          </a:bodyPr>
          <a:lstStyle/>
          <a:p>
            <a:pPr defTabSz="342900"/>
            <a:r>
              <a:rPr lang="en-US" sz="2000" dirty="0">
                <a:solidFill>
                  <a:srgbClr val="000000"/>
                </a:solidFill>
                <a:latin typeface="Cambria" panose="02040503050406030204" pitchFamily="18" charset="0"/>
                <a:ea typeface="Times New Roman" charset="0"/>
                <a:cs typeface="Times New Roman" charset="0"/>
              </a:rPr>
              <a:t>Another strategy that is used to deceive is </a:t>
            </a:r>
            <a:r>
              <a:rPr lang="en-US" sz="2000" i="1" dirty="0">
                <a:solidFill>
                  <a:srgbClr val="000000"/>
                </a:solidFill>
                <a:latin typeface="Cambria" panose="02040503050406030204" pitchFamily="18" charset="0"/>
                <a:ea typeface="Times New Roman" charset="0"/>
                <a:cs typeface="Times New Roman" charset="0"/>
              </a:rPr>
              <a:t>paltering</a:t>
            </a:r>
            <a:r>
              <a:rPr lang="en-US" sz="2000" dirty="0">
                <a:solidFill>
                  <a:srgbClr val="000000"/>
                </a:solidFill>
                <a:latin typeface="Cambria" panose="02040503050406030204" pitchFamily="18" charset="0"/>
                <a:ea typeface="Times New Roman" charset="0"/>
                <a:cs typeface="Times New Roman" charset="0"/>
              </a:rPr>
              <a:t>, which refers to the deliberate use of </a:t>
            </a:r>
          </a:p>
          <a:p>
            <a:pPr defTabSz="342900"/>
            <a:r>
              <a:rPr lang="en-US" sz="2000" dirty="0">
                <a:solidFill>
                  <a:srgbClr val="000000"/>
                </a:solidFill>
                <a:latin typeface="Cambria" panose="02040503050406030204" pitchFamily="18" charset="0"/>
                <a:ea typeface="Times New Roman" charset="0"/>
                <a:cs typeface="Times New Roman" charset="0"/>
              </a:rPr>
              <a:t>truthful statements to convey a mistaken impression.  It is to mislead by telling the truth</a:t>
            </a:r>
          </a:p>
          <a:p>
            <a:pPr defTabSz="342900"/>
            <a:r>
              <a:rPr lang="en-US" sz="2000" dirty="0">
                <a:solidFill>
                  <a:srgbClr val="000000"/>
                </a:solidFill>
                <a:latin typeface="Cambria" panose="02040503050406030204" pitchFamily="18" charset="0"/>
                <a:ea typeface="Times New Roman" charset="0"/>
                <a:cs typeface="Times New Roman" charset="0"/>
              </a:rPr>
              <a:t>and, as such, is somewhat diabolical.</a:t>
            </a:r>
          </a:p>
          <a:p>
            <a:pPr defTabSz="342900"/>
            <a:endParaRPr lang="en-US" sz="2000" dirty="0">
              <a:solidFill>
                <a:srgbClr val="000000"/>
              </a:solidFill>
              <a:latin typeface="Cambria" panose="02040503050406030204" pitchFamily="18" charset="0"/>
              <a:ea typeface="Times New Roman" charset="0"/>
              <a:cs typeface="Times New Roman" charset="0"/>
            </a:endParaRPr>
          </a:p>
          <a:p>
            <a:r>
              <a:rPr lang="en-US" sz="2000" dirty="0"/>
              <a:t>Paltering is an active form of deception that is distinct from lies of commission – telling </a:t>
            </a:r>
          </a:p>
          <a:p>
            <a:r>
              <a:rPr lang="en-US" sz="2000" dirty="0"/>
              <a:t>outright lies – because it involves only truthful statements.</a:t>
            </a:r>
          </a:p>
          <a:p>
            <a:endParaRPr lang="en-US" sz="2000" dirty="0"/>
          </a:p>
          <a:p>
            <a:r>
              <a:rPr lang="en-US" sz="2000" dirty="0"/>
              <a:t>It is also different from lies of omission, in that it involves </a:t>
            </a:r>
            <a:r>
              <a:rPr lang="en-US" sz="2000" i="1" dirty="0"/>
              <a:t>actively</a:t>
            </a:r>
            <a:r>
              <a:rPr lang="en-US" sz="2000" dirty="0"/>
              <a:t> misleading others rather </a:t>
            </a:r>
          </a:p>
          <a:p>
            <a:r>
              <a:rPr lang="en-US" sz="2000" dirty="0"/>
              <a:t>than </a:t>
            </a:r>
            <a:r>
              <a:rPr lang="en-US" sz="2000" i="1" dirty="0"/>
              <a:t>passively</a:t>
            </a:r>
            <a:r>
              <a:rPr lang="en-US" sz="2000" dirty="0"/>
              <a:t> omitting to share relevant information. </a:t>
            </a:r>
          </a:p>
          <a:p>
            <a:pPr defTabSz="342900"/>
            <a:endParaRPr lang="en-US" sz="2000" dirty="0">
              <a:solidFill>
                <a:srgbClr val="444444"/>
              </a:solidFill>
              <a:latin typeface="Cambria" panose="02040503050406030204" pitchFamily="18" charset="0"/>
              <a:ea typeface="Times New Roman" charset="0"/>
              <a:cs typeface="Times New Roman" charset="0"/>
            </a:endParaRPr>
          </a:p>
          <a:p>
            <a:pPr defTabSz="342900"/>
            <a:r>
              <a:rPr lang="en-US" sz="2000" dirty="0">
                <a:solidFill>
                  <a:srgbClr val="444444"/>
                </a:solidFill>
                <a:latin typeface="Cambria" panose="02040503050406030204" pitchFamily="18" charset="0"/>
                <a:ea typeface="Times New Roman" charset="0"/>
                <a:cs typeface="Times New Roman" charset="0"/>
              </a:rPr>
              <a:t>An example would be a politician characterizing his or her opponents as “soft on defense” </a:t>
            </a:r>
          </a:p>
          <a:p>
            <a:pPr defTabSz="342900"/>
            <a:r>
              <a:rPr lang="en-US" sz="2000" dirty="0">
                <a:solidFill>
                  <a:srgbClr val="444444"/>
                </a:solidFill>
                <a:latin typeface="Cambria" panose="02040503050406030204" pitchFamily="18" charset="0"/>
                <a:ea typeface="Times New Roman" charset="0"/>
                <a:cs typeface="Times New Roman" charset="0"/>
              </a:rPr>
              <a:t>because they voted against a particular defense-spending bill – which is true – </a:t>
            </a:r>
            <a:r>
              <a:rPr lang="en-US" sz="2000" dirty="0">
                <a:solidFill>
                  <a:srgbClr val="000000"/>
                </a:solidFill>
                <a:latin typeface="Cambria" panose="02040503050406030204" pitchFamily="18" charset="0"/>
                <a:ea typeface="Times New Roman" charset="0"/>
                <a:cs typeface="Times New Roman" charset="0"/>
              </a:rPr>
              <a:t>when, in </a:t>
            </a:r>
          </a:p>
          <a:p>
            <a:pPr defTabSz="342900"/>
            <a:r>
              <a:rPr lang="en-US" sz="2000" dirty="0">
                <a:solidFill>
                  <a:srgbClr val="000000"/>
                </a:solidFill>
                <a:latin typeface="Cambria" panose="02040503050406030204" pitchFamily="18" charset="0"/>
                <a:ea typeface="Times New Roman" charset="0"/>
                <a:cs typeface="Times New Roman" charset="0"/>
              </a:rPr>
              <a:t>actuality, the opponents supported a different piece of legislation that provided </a:t>
            </a:r>
            <a:r>
              <a:rPr lang="en-US" sz="2000" i="1" dirty="0">
                <a:solidFill>
                  <a:srgbClr val="000000"/>
                </a:solidFill>
                <a:latin typeface="Cambria" panose="02040503050406030204" pitchFamily="18" charset="0"/>
                <a:ea typeface="Times New Roman" charset="0"/>
                <a:cs typeface="Times New Roman" charset="0"/>
              </a:rPr>
              <a:t>more</a:t>
            </a:r>
            <a:r>
              <a:rPr lang="en-US" sz="2000" dirty="0">
                <a:solidFill>
                  <a:srgbClr val="000000"/>
                </a:solidFill>
                <a:latin typeface="Cambria" panose="02040503050406030204" pitchFamily="18" charset="0"/>
                <a:ea typeface="Times New Roman" charset="0"/>
                <a:cs typeface="Times New Roman" charset="0"/>
              </a:rPr>
              <a:t> </a:t>
            </a:r>
          </a:p>
          <a:p>
            <a:pPr defTabSz="342900"/>
            <a:r>
              <a:rPr lang="en-US" sz="2000" dirty="0">
                <a:solidFill>
                  <a:srgbClr val="000000"/>
                </a:solidFill>
                <a:latin typeface="Cambria" panose="02040503050406030204" pitchFamily="18" charset="0"/>
                <a:ea typeface="Times New Roman" charset="0"/>
                <a:cs typeface="Times New Roman" charset="0"/>
              </a:rPr>
              <a:t>support for the military at a </a:t>
            </a:r>
            <a:r>
              <a:rPr lang="en-US" sz="2000" i="1" dirty="0">
                <a:solidFill>
                  <a:srgbClr val="000000"/>
                </a:solidFill>
                <a:latin typeface="Cambria" panose="02040503050406030204" pitchFamily="18" charset="0"/>
                <a:ea typeface="Times New Roman" charset="0"/>
                <a:cs typeface="Times New Roman" charset="0"/>
              </a:rPr>
              <a:t>greater cost</a:t>
            </a:r>
            <a:r>
              <a:rPr lang="en-US" sz="2000" dirty="0">
                <a:solidFill>
                  <a:srgbClr val="000000"/>
                </a:solidFill>
                <a:latin typeface="Cambria" panose="02040503050406030204" pitchFamily="18" charset="0"/>
                <a:ea typeface="Times New Roman" charset="0"/>
                <a:cs typeface="Times New Roman" charset="0"/>
              </a:rPr>
              <a:t>.</a:t>
            </a:r>
            <a:r>
              <a:rPr lang="en-US" sz="2000" b="1" dirty="0">
                <a:solidFill>
                  <a:srgbClr val="000000"/>
                </a:solidFill>
                <a:latin typeface="Cambria" panose="02040503050406030204" pitchFamily="18" charset="0"/>
                <a:ea typeface="Times New Roman" charset="0"/>
                <a:cs typeface="Times New Roman" charset="0"/>
              </a:rPr>
              <a:t> </a:t>
            </a:r>
          </a:p>
        </p:txBody>
      </p:sp>
    </p:spTree>
    <p:extLst>
      <p:ext uri="{BB962C8B-B14F-4D97-AF65-F5344CB8AC3E}">
        <p14:creationId xmlns:p14="http://schemas.microsoft.com/office/powerpoint/2010/main" val="22516604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5408" y="119156"/>
            <a:ext cx="2132379" cy="646331"/>
          </a:xfrm>
          <a:prstGeom prst="rect">
            <a:avLst/>
          </a:prstGeom>
          <a:noFill/>
        </p:spPr>
        <p:txBody>
          <a:bodyPr wrap="none" rtlCol="0">
            <a:spAutoFit/>
          </a:bodyPr>
          <a:lstStyle/>
          <a:p>
            <a:pPr defTabSz="342900"/>
            <a:r>
              <a:rPr lang="en-US" sz="3600" b="1" dirty="0">
                <a:solidFill>
                  <a:srgbClr val="000000"/>
                </a:solidFill>
                <a:latin typeface="Cambria" panose="02040503050406030204" pitchFamily="18" charset="0"/>
                <a:cs typeface="Times New Roman"/>
              </a:rPr>
              <a:t>Paltering</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0871" y="909009"/>
            <a:ext cx="5510258" cy="2284238"/>
          </a:xfrm>
          <a:prstGeom prst="rect">
            <a:avLst/>
          </a:prstGeom>
          <a:ln w="38100">
            <a:solidFill>
              <a:schemeClr val="tx1"/>
            </a:solidFill>
          </a:ln>
        </p:spPr>
      </p:pic>
      <p:sp>
        <p:nvSpPr>
          <p:cNvPr id="4" name="TextBox 3">
            <a:extLst>
              <a:ext uri="{FF2B5EF4-FFF2-40B4-BE49-F238E27FC236}">
                <a16:creationId xmlns:a16="http://schemas.microsoft.com/office/drawing/2014/main" id="{17AEC6EE-A3D0-A746-B645-028998574B93}"/>
              </a:ext>
            </a:extLst>
          </p:cNvPr>
          <p:cNvSpPr txBox="1"/>
          <p:nvPr/>
        </p:nvSpPr>
        <p:spPr>
          <a:xfrm>
            <a:off x="1376295" y="3336769"/>
            <a:ext cx="9230604" cy="3170099"/>
          </a:xfrm>
          <a:prstGeom prst="rect">
            <a:avLst/>
          </a:prstGeom>
          <a:noFill/>
        </p:spPr>
        <p:txBody>
          <a:bodyPr wrap="none" rtlCol="0">
            <a:spAutoFit/>
          </a:bodyPr>
          <a:lstStyle/>
          <a:p>
            <a:r>
              <a:rPr lang="en-US" sz="2000" dirty="0"/>
              <a:t>Another example of paltering: it is true that there were zero commercial aviation </a:t>
            </a:r>
          </a:p>
          <a:p>
            <a:r>
              <a:rPr lang="en-US" sz="2000" dirty="0"/>
              <a:t>deaths in the U.S. in 2017 which, of course makes it “the best and safest year on </a:t>
            </a:r>
          </a:p>
          <a:p>
            <a:r>
              <a:rPr lang="en-US" sz="2000" dirty="0"/>
              <a:t>record” – which is, of course, also true; what could be safer than zero deaths? </a:t>
            </a:r>
          </a:p>
          <a:p>
            <a:endParaRPr lang="en-US" sz="2000" dirty="0"/>
          </a:p>
          <a:p>
            <a:r>
              <a:rPr lang="en-US" sz="2000" dirty="0"/>
              <a:t>President Trump, however, attributes this “good news” to the fact that since taking </a:t>
            </a:r>
          </a:p>
          <a:p>
            <a:r>
              <a:rPr lang="en-US" sz="2000" dirty="0"/>
              <a:t>office he has been “very strict on Commercial Aviation.” Perhaps he has been strict. </a:t>
            </a:r>
          </a:p>
          <a:p>
            <a:r>
              <a:rPr lang="en-US" sz="2000" dirty="0"/>
              <a:t>But does this account for the results? It is certainly the impression that he is trying </a:t>
            </a:r>
          </a:p>
          <a:p>
            <a:r>
              <a:rPr lang="en-US" sz="2000" dirty="0"/>
              <a:t>to create. But other facts that have been purposefully withheld – that the number </a:t>
            </a:r>
          </a:p>
          <a:p>
            <a:r>
              <a:rPr lang="en-US" sz="2000" dirty="0"/>
              <a:t>of commercial aviation fatalities in 2016, 2015, 2014, 2013, 2012, 2011, and 2010 </a:t>
            </a:r>
          </a:p>
          <a:p>
            <a:r>
              <a:rPr lang="en-US" sz="2000" dirty="0"/>
              <a:t>were also zero – would cast doubt on the impression he wanted to create</a:t>
            </a:r>
            <a:r>
              <a:rPr lang="en-US" dirty="0"/>
              <a:t>.</a:t>
            </a:r>
          </a:p>
        </p:txBody>
      </p:sp>
    </p:spTree>
    <p:extLst>
      <p:ext uri="{BB962C8B-B14F-4D97-AF65-F5344CB8AC3E}">
        <p14:creationId xmlns:p14="http://schemas.microsoft.com/office/powerpoint/2010/main" val="33794798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5408" y="119156"/>
            <a:ext cx="2132379" cy="646331"/>
          </a:xfrm>
          <a:prstGeom prst="rect">
            <a:avLst/>
          </a:prstGeom>
          <a:noFill/>
        </p:spPr>
        <p:txBody>
          <a:bodyPr wrap="none" rtlCol="0">
            <a:spAutoFit/>
          </a:bodyPr>
          <a:lstStyle/>
          <a:p>
            <a:pPr defTabSz="342900"/>
            <a:r>
              <a:rPr lang="en-US" sz="3600" b="1" dirty="0">
                <a:solidFill>
                  <a:srgbClr val="000000"/>
                </a:solidFill>
                <a:latin typeface="Cambria" panose="02040503050406030204" pitchFamily="18" charset="0"/>
                <a:cs typeface="Times New Roman"/>
              </a:rPr>
              <a:t>Paltering</a:t>
            </a:r>
          </a:p>
        </p:txBody>
      </p:sp>
      <p:pic>
        <p:nvPicPr>
          <p:cNvPr id="5" name="Picture 4" descr="A close up of a map&#10;&#10;Description automatically generated">
            <a:extLst>
              <a:ext uri="{FF2B5EF4-FFF2-40B4-BE49-F238E27FC236}">
                <a16:creationId xmlns:a16="http://schemas.microsoft.com/office/drawing/2014/main" id="{DC993AAD-799D-654C-869D-7BAD60A756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6876" y="927033"/>
            <a:ext cx="2705844" cy="1741278"/>
          </a:xfrm>
          <a:prstGeom prst="rect">
            <a:avLst/>
          </a:prstGeom>
        </p:spPr>
      </p:pic>
      <p:pic>
        <p:nvPicPr>
          <p:cNvPr id="6" name="Picture 5" descr="A close up of a dinosaur&#10;&#10;Description automatically generated">
            <a:extLst>
              <a:ext uri="{FF2B5EF4-FFF2-40B4-BE49-F238E27FC236}">
                <a16:creationId xmlns:a16="http://schemas.microsoft.com/office/drawing/2014/main" id="{38CE9013-27AC-8743-A5DA-B512495C51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9098" y="927033"/>
            <a:ext cx="2793804" cy="1956042"/>
          </a:xfrm>
          <a:prstGeom prst="rect">
            <a:avLst/>
          </a:prstGeom>
        </p:spPr>
      </p:pic>
      <p:pic>
        <p:nvPicPr>
          <p:cNvPr id="8" name="Picture 7" descr="A close up of an animal&#10;&#10;Description automatically generated">
            <a:extLst>
              <a:ext uri="{FF2B5EF4-FFF2-40B4-BE49-F238E27FC236}">
                <a16:creationId xmlns:a16="http://schemas.microsoft.com/office/drawing/2014/main" id="{D0983F67-2833-6148-A6D0-FFEB7586C8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85079" y="852651"/>
            <a:ext cx="2554085" cy="1956043"/>
          </a:xfrm>
          <a:prstGeom prst="rect">
            <a:avLst/>
          </a:prstGeom>
        </p:spPr>
      </p:pic>
      <p:sp>
        <p:nvSpPr>
          <p:cNvPr id="9" name="TextBox 8">
            <a:extLst>
              <a:ext uri="{FF2B5EF4-FFF2-40B4-BE49-F238E27FC236}">
                <a16:creationId xmlns:a16="http://schemas.microsoft.com/office/drawing/2014/main" id="{76FD8D18-6EA5-9941-B2AC-34FD777EAD97}"/>
              </a:ext>
            </a:extLst>
          </p:cNvPr>
          <p:cNvSpPr txBox="1"/>
          <p:nvPr/>
        </p:nvSpPr>
        <p:spPr>
          <a:xfrm>
            <a:off x="686727" y="2892233"/>
            <a:ext cx="10963899" cy="3785652"/>
          </a:xfrm>
          <a:prstGeom prst="rect">
            <a:avLst/>
          </a:prstGeom>
          <a:noFill/>
        </p:spPr>
        <p:txBody>
          <a:bodyPr wrap="none" rtlCol="0">
            <a:spAutoFit/>
          </a:bodyPr>
          <a:lstStyle/>
          <a:p>
            <a:r>
              <a:rPr lang="en-US" sz="2000" dirty="0"/>
              <a:t>One last example, taken from earlier this semester: Each of these three electoral maps from the</a:t>
            </a:r>
          </a:p>
          <a:p>
            <a:r>
              <a:rPr lang="en-US" sz="2000" dirty="0"/>
              <a:t>2016 Presidential election are accurate – each is a version of the “truth” – but convey very </a:t>
            </a:r>
          </a:p>
          <a:p>
            <a:r>
              <a:rPr lang="en-US" sz="2000" dirty="0"/>
              <a:t>different impressions.</a:t>
            </a:r>
          </a:p>
          <a:p>
            <a:endParaRPr lang="en-US" sz="2000" dirty="0"/>
          </a:p>
          <a:p>
            <a:r>
              <a:rPr lang="en-US" sz="2000" dirty="0"/>
              <a:t>The map on the left is the conventional electoral map, with each county won by Trump in red, those </a:t>
            </a:r>
          </a:p>
          <a:p>
            <a:r>
              <a:rPr lang="en-US" sz="2000" dirty="0"/>
              <a:t>won by Clinton in blue.  This conveys the impression that Trump’s victory was overwhelming.</a:t>
            </a:r>
          </a:p>
          <a:p>
            <a:endParaRPr lang="en-US" sz="2000" dirty="0"/>
          </a:p>
          <a:p>
            <a:r>
              <a:rPr lang="en-US" sz="2000" dirty="0"/>
              <a:t>The middle map resizes each of the states relative to the others based on population, and colors </a:t>
            </a:r>
          </a:p>
          <a:p>
            <a:r>
              <a:rPr lang="en-US" sz="2000" dirty="0"/>
              <a:t>those counties won by a candidate by 1% or less, lavender.</a:t>
            </a:r>
          </a:p>
          <a:p>
            <a:endParaRPr lang="en-US" sz="2000" dirty="0"/>
          </a:p>
          <a:p>
            <a:r>
              <a:rPr lang="en-US" sz="2000" dirty="0"/>
              <a:t>The map on the right factors in “population density.” Do these last two maps convey the same </a:t>
            </a:r>
          </a:p>
          <a:p>
            <a:r>
              <a:rPr lang="en-US" sz="2000" dirty="0"/>
              <a:t>impression as the first?</a:t>
            </a:r>
          </a:p>
        </p:txBody>
      </p:sp>
    </p:spTree>
    <p:extLst>
      <p:ext uri="{BB962C8B-B14F-4D97-AF65-F5344CB8AC3E}">
        <p14:creationId xmlns:p14="http://schemas.microsoft.com/office/powerpoint/2010/main" val="30108773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75CA08-00E8-3740-99AF-94FCDED7B226}"/>
              </a:ext>
            </a:extLst>
          </p:cNvPr>
          <p:cNvSpPr txBox="1"/>
          <p:nvPr/>
        </p:nvSpPr>
        <p:spPr>
          <a:xfrm>
            <a:off x="3744823" y="171787"/>
            <a:ext cx="3758337" cy="646331"/>
          </a:xfrm>
          <a:prstGeom prst="rect">
            <a:avLst/>
          </a:prstGeom>
          <a:noFill/>
        </p:spPr>
        <p:txBody>
          <a:bodyPr wrap="none" rtlCol="0">
            <a:spAutoFit/>
          </a:bodyPr>
          <a:lstStyle/>
          <a:p>
            <a:r>
              <a:rPr lang="en-US" sz="3600" b="1" dirty="0"/>
              <a:t>Logical Fallacies</a:t>
            </a:r>
          </a:p>
        </p:txBody>
      </p:sp>
      <p:sp>
        <p:nvSpPr>
          <p:cNvPr id="5" name="TextBox 4">
            <a:extLst>
              <a:ext uri="{FF2B5EF4-FFF2-40B4-BE49-F238E27FC236}">
                <a16:creationId xmlns:a16="http://schemas.microsoft.com/office/drawing/2014/main" id="{2CBFC34B-AFC7-E341-B625-622B03D52B1C}"/>
              </a:ext>
            </a:extLst>
          </p:cNvPr>
          <p:cNvSpPr txBox="1"/>
          <p:nvPr/>
        </p:nvSpPr>
        <p:spPr>
          <a:xfrm>
            <a:off x="853904" y="926752"/>
            <a:ext cx="7775590" cy="5601533"/>
          </a:xfrm>
          <a:prstGeom prst="rect">
            <a:avLst/>
          </a:prstGeom>
          <a:noFill/>
        </p:spPr>
        <p:txBody>
          <a:bodyPr wrap="none" rtlCol="0">
            <a:spAutoFit/>
          </a:bodyPr>
          <a:lstStyle/>
          <a:p>
            <a:r>
              <a:rPr lang="en-US" sz="2000" dirty="0"/>
              <a:t>Our last topic concerns logical fallacies, which are common </a:t>
            </a:r>
          </a:p>
          <a:p>
            <a:r>
              <a:rPr lang="en-US" sz="2000" dirty="0"/>
              <a:t>errors in reasoning that undermine the logic of one’s </a:t>
            </a:r>
          </a:p>
          <a:p>
            <a:r>
              <a:rPr lang="en-US" sz="2000" dirty="0"/>
              <a:t>arguments which, as a result, either weakens or </a:t>
            </a:r>
          </a:p>
          <a:p>
            <a:r>
              <a:rPr lang="en-US" sz="2000" dirty="0"/>
              <a:t>invalidates, the argument. These fallacies are very common</a:t>
            </a:r>
          </a:p>
          <a:p>
            <a:r>
              <a:rPr lang="en-US" sz="2000" dirty="0"/>
              <a:t>and come in several types. </a:t>
            </a:r>
          </a:p>
          <a:p>
            <a:endParaRPr lang="en-US" sz="2000" dirty="0"/>
          </a:p>
          <a:p>
            <a:r>
              <a:rPr lang="en-US" sz="2000" dirty="0"/>
              <a:t>Each time one of these fallacies starts operating, rational </a:t>
            </a:r>
          </a:p>
          <a:p>
            <a:r>
              <a:rPr lang="en-US" sz="2000" dirty="0"/>
              <a:t>discussion begins to suffer. Exasperation rises, tempers </a:t>
            </a:r>
          </a:p>
          <a:p>
            <a:r>
              <a:rPr lang="en-US" sz="2000" dirty="0"/>
              <a:t>flare and communication breaks done. And all the while, </a:t>
            </a:r>
          </a:p>
          <a:p>
            <a:r>
              <a:rPr lang="en-US" sz="2000" dirty="0"/>
              <a:t>we typically do not recognize what’s happening . . . </a:t>
            </a:r>
          </a:p>
          <a:p>
            <a:endParaRPr lang="en-US" sz="2000" dirty="0"/>
          </a:p>
          <a:p>
            <a:r>
              <a:rPr lang="en-US" sz="2000" dirty="0"/>
              <a:t>And all too often, important decisions that need to be </a:t>
            </a:r>
          </a:p>
          <a:p>
            <a:r>
              <a:rPr lang="en-US" sz="2000" dirty="0"/>
              <a:t>made to confront social problems are derailed as </a:t>
            </a:r>
          </a:p>
          <a:p>
            <a:r>
              <a:rPr lang="en-US" sz="2000" dirty="0"/>
              <a:t>negotiations break </a:t>
            </a:r>
            <a:r>
              <a:rPr lang="en-US" dirty="0"/>
              <a:t>down with each advocate blaming the </a:t>
            </a:r>
          </a:p>
          <a:p>
            <a:r>
              <a:rPr lang="en-US" dirty="0"/>
              <a:t>other.</a:t>
            </a:r>
          </a:p>
          <a:p>
            <a:endParaRPr lang="en-US" sz="2000" dirty="0"/>
          </a:p>
          <a:p>
            <a:r>
              <a:rPr lang="en-US" sz="2000" dirty="0"/>
              <a:t>With self-awareness and training one can learn to avoid </a:t>
            </a:r>
          </a:p>
          <a:p>
            <a:r>
              <a:rPr lang="en-US" sz="2000" dirty="0"/>
              <a:t>the pitfalls that logical fallacies often lead to.</a:t>
            </a:r>
            <a:r>
              <a:rPr lang="en-US" sz="2000" dirty="0">
                <a:latin typeface="Times New Roman" panose="02020603050405020304" pitchFamily="18" charset="0"/>
                <a:cs typeface="Times New Roman" panose="02020603050405020304" pitchFamily="18" charset="0"/>
              </a:rPr>
              <a:t> Here are a few to consider:</a:t>
            </a:r>
          </a:p>
        </p:txBody>
      </p:sp>
      <p:pic>
        <p:nvPicPr>
          <p:cNvPr id="8" name="Picture 7">
            <a:extLst>
              <a:ext uri="{FF2B5EF4-FFF2-40B4-BE49-F238E27FC236}">
                <a16:creationId xmlns:a16="http://schemas.microsoft.com/office/drawing/2014/main" id="{DF71CB3E-5B6D-4946-B9E3-1BC5455EAC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617" y="2291365"/>
            <a:ext cx="3647440" cy="2051685"/>
          </a:xfrm>
          <a:prstGeom prst="rect">
            <a:avLst/>
          </a:prstGeom>
        </p:spPr>
      </p:pic>
    </p:spTree>
    <p:extLst>
      <p:ext uri="{BB962C8B-B14F-4D97-AF65-F5344CB8AC3E}">
        <p14:creationId xmlns:p14="http://schemas.microsoft.com/office/powerpoint/2010/main" val="4685340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75CA08-00E8-3740-99AF-94FCDED7B226}"/>
              </a:ext>
            </a:extLst>
          </p:cNvPr>
          <p:cNvSpPr txBox="1"/>
          <p:nvPr/>
        </p:nvSpPr>
        <p:spPr>
          <a:xfrm>
            <a:off x="2100279" y="162560"/>
            <a:ext cx="6988388" cy="646331"/>
          </a:xfrm>
          <a:prstGeom prst="rect">
            <a:avLst/>
          </a:prstGeom>
          <a:noFill/>
        </p:spPr>
        <p:txBody>
          <a:bodyPr wrap="none" rtlCol="0">
            <a:spAutoFit/>
          </a:bodyPr>
          <a:lstStyle/>
          <a:p>
            <a:r>
              <a:rPr lang="en-US" sz="3600" b="1" dirty="0"/>
              <a:t>Logical Fallacies: </a:t>
            </a:r>
            <a:r>
              <a:rPr lang="en-US" sz="3600" b="1" dirty="0" err="1"/>
              <a:t>Whataboutism</a:t>
            </a:r>
            <a:endParaRPr lang="en-US" sz="3600" b="1" dirty="0"/>
          </a:p>
        </p:txBody>
      </p:sp>
      <p:sp>
        <p:nvSpPr>
          <p:cNvPr id="5" name="TextBox 4">
            <a:extLst>
              <a:ext uri="{FF2B5EF4-FFF2-40B4-BE49-F238E27FC236}">
                <a16:creationId xmlns:a16="http://schemas.microsoft.com/office/drawing/2014/main" id="{2CBFC34B-AFC7-E341-B625-622B03D52B1C}"/>
              </a:ext>
            </a:extLst>
          </p:cNvPr>
          <p:cNvSpPr txBox="1"/>
          <p:nvPr/>
        </p:nvSpPr>
        <p:spPr>
          <a:xfrm>
            <a:off x="1121578" y="1048672"/>
            <a:ext cx="6259662" cy="5324535"/>
          </a:xfrm>
          <a:prstGeom prst="rect">
            <a:avLst/>
          </a:prstGeom>
          <a:noFill/>
        </p:spPr>
        <p:txBody>
          <a:bodyPr wrap="none" rtlCol="0">
            <a:spAutoFit/>
          </a:bodyPr>
          <a:lstStyle/>
          <a:p>
            <a:r>
              <a:rPr lang="en-US" sz="2000" dirty="0">
                <a:latin typeface="Cambria" panose="02040503050406030204" pitchFamily="18" charset="0"/>
                <a:cs typeface="Times New Roman" panose="02020603050405020304" pitchFamily="18" charset="0"/>
              </a:rPr>
              <a:t>“</a:t>
            </a:r>
            <a:r>
              <a:rPr lang="en-US" sz="2000" dirty="0" err="1">
                <a:latin typeface="Cambria" panose="02040503050406030204" pitchFamily="18" charset="0"/>
                <a:cs typeface="Times New Roman" panose="02020603050405020304" pitchFamily="18" charset="0"/>
              </a:rPr>
              <a:t>Whataboutism</a:t>
            </a:r>
            <a:r>
              <a:rPr lang="en-US" sz="2000" dirty="0">
                <a:latin typeface="Cambria" panose="02040503050406030204" pitchFamily="18" charset="0"/>
                <a:cs typeface="Times New Roman" panose="02020603050405020304" pitchFamily="18" charset="0"/>
              </a:rPr>
              <a:t>” is not merely the changing of a subject </a:t>
            </a:r>
          </a:p>
          <a:p>
            <a:r>
              <a:rPr lang="en-US" sz="2000" dirty="0">
                <a:latin typeface="Cambria" panose="02040503050406030204" pitchFamily="18" charset="0"/>
                <a:cs typeface="Times New Roman" panose="02020603050405020304" pitchFamily="18" charset="0"/>
              </a:rPr>
              <a:t>("What about the economy?") to deflect away from an </a:t>
            </a:r>
          </a:p>
          <a:p>
            <a:r>
              <a:rPr lang="en-US" sz="2000" dirty="0">
                <a:latin typeface="Cambria" panose="02040503050406030204" pitchFamily="18" charset="0"/>
                <a:cs typeface="Times New Roman" panose="02020603050405020304" pitchFamily="18" charset="0"/>
              </a:rPr>
              <a:t>earlier subject as it is a political strategy; it is</a:t>
            </a:r>
          </a:p>
          <a:p>
            <a:r>
              <a:rPr lang="en-US" sz="2000" dirty="0">
                <a:latin typeface="Cambria" panose="02040503050406030204" pitchFamily="18" charset="0"/>
                <a:cs typeface="Times New Roman" panose="02020603050405020304" pitchFamily="18" charset="0"/>
              </a:rPr>
              <a:t>essentially a reversal of an accusation, the argument</a:t>
            </a:r>
          </a:p>
          <a:p>
            <a:r>
              <a:rPr lang="en-US" sz="2000" dirty="0">
                <a:latin typeface="Cambria" panose="02040503050406030204" pitchFamily="18" charset="0"/>
                <a:cs typeface="Times New Roman" panose="02020603050405020304" pitchFamily="18" charset="0"/>
              </a:rPr>
              <a:t>that an opponent is guilty of an offense just as </a:t>
            </a:r>
          </a:p>
          <a:p>
            <a:r>
              <a:rPr lang="en-US" sz="2000" dirty="0">
                <a:latin typeface="Cambria" panose="02040503050406030204" pitchFamily="18" charset="0"/>
                <a:cs typeface="Times New Roman" panose="02020603050405020304" pitchFamily="18" charset="0"/>
              </a:rPr>
              <a:t>egregious or worse than what the original party was </a:t>
            </a:r>
          </a:p>
          <a:p>
            <a:r>
              <a:rPr lang="en-US" sz="2000" dirty="0">
                <a:latin typeface="Cambria" panose="02040503050406030204" pitchFamily="18" charset="0"/>
                <a:cs typeface="Times New Roman" panose="02020603050405020304" pitchFamily="18" charset="0"/>
              </a:rPr>
              <a:t>accused of doing, however unconnected the offenses</a:t>
            </a:r>
          </a:p>
          <a:p>
            <a:r>
              <a:rPr lang="en-US" sz="2000" dirty="0">
                <a:latin typeface="Cambria" panose="02040503050406030204" pitchFamily="18" charset="0"/>
                <a:cs typeface="Times New Roman" panose="02020603050405020304" pitchFamily="18" charset="0"/>
              </a:rPr>
              <a:t>may be.</a:t>
            </a:r>
          </a:p>
          <a:p>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a:t>
            </a:r>
            <a:r>
              <a:rPr lang="en-US" sz="2000" dirty="0" err="1">
                <a:latin typeface="Cambria" panose="02040503050406030204" pitchFamily="18" charset="0"/>
                <a:cs typeface="Times New Roman" panose="02020603050405020304" pitchFamily="18" charset="0"/>
              </a:rPr>
              <a:t>Whataboutism</a:t>
            </a:r>
            <a:r>
              <a:rPr lang="en-US" sz="2000" dirty="0">
                <a:latin typeface="Cambria" panose="02040503050406030204" pitchFamily="18" charset="0"/>
                <a:cs typeface="Times New Roman" panose="02020603050405020304" pitchFamily="18" charset="0"/>
              </a:rPr>
              <a:t>” involves charging your accuser with </a:t>
            </a:r>
          </a:p>
          <a:p>
            <a:r>
              <a:rPr lang="en-US" sz="2000" dirty="0">
                <a:latin typeface="Cambria" panose="02040503050406030204" pitchFamily="18" charset="0"/>
                <a:cs typeface="Times New Roman" panose="02020603050405020304" pitchFamily="18" charset="0"/>
              </a:rPr>
              <a:t>whatever it is you've just been accused of </a:t>
            </a:r>
            <a:r>
              <a:rPr lang="en-US" sz="2000" i="1" dirty="0">
                <a:latin typeface="Cambria" panose="02040503050406030204" pitchFamily="18" charset="0"/>
                <a:cs typeface="Times New Roman" panose="02020603050405020304" pitchFamily="18" charset="0"/>
              </a:rPr>
              <a:t>rather than </a:t>
            </a:r>
          </a:p>
          <a:p>
            <a:r>
              <a:rPr lang="en-US" sz="2000" i="1" dirty="0">
                <a:latin typeface="Cambria" panose="02040503050406030204" pitchFamily="18" charset="0"/>
                <a:cs typeface="Times New Roman" panose="02020603050405020304" pitchFamily="18" charset="0"/>
              </a:rPr>
              <a:t>refuting the truth of the accusation made against you.</a:t>
            </a:r>
          </a:p>
          <a:p>
            <a:endParaRPr lang="en-US" sz="2000" i="1"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Whether or not the original accuser is likewise guilty </a:t>
            </a:r>
          </a:p>
          <a:p>
            <a:r>
              <a:rPr lang="en-US" sz="2000" dirty="0">
                <a:latin typeface="Cambria" panose="02040503050406030204" pitchFamily="18" charset="0"/>
                <a:cs typeface="Times New Roman" panose="02020603050405020304" pitchFamily="18" charset="0"/>
              </a:rPr>
              <a:t>of an offense has no bearing on the truth value of the </a:t>
            </a:r>
          </a:p>
          <a:p>
            <a:r>
              <a:rPr lang="en-US" sz="2000" dirty="0">
                <a:latin typeface="Cambria" panose="02040503050406030204" pitchFamily="18" charset="0"/>
                <a:cs typeface="Times New Roman" panose="02020603050405020304" pitchFamily="18" charset="0"/>
              </a:rPr>
              <a:t>original accusation. </a:t>
            </a:r>
            <a:r>
              <a:rPr lang="en-US" sz="2000" dirty="0" err="1">
                <a:latin typeface="Cambria" panose="02040503050406030204" pitchFamily="18" charset="0"/>
                <a:cs typeface="Times New Roman" panose="02020603050405020304" pitchFamily="18" charset="0"/>
              </a:rPr>
              <a:t>Whataboutism</a:t>
            </a:r>
            <a:r>
              <a:rPr lang="en-US" sz="2000" dirty="0">
                <a:latin typeface="Cambria" panose="02040503050406030204" pitchFamily="18" charset="0"/>
                <a:cs typeface="Times New Roman" panose="02020603050405020304" pitchFamily="18" charset="0"/>
              </a:rPr>
              <a:t> merely muddies </a:t>
            </a:r>
          </a:p>
          <a:p>
            <a:r>
              <a:rPr lang="en-US" sz="2000" dirty="0">
                <a:latin typeface="Cambria" panose="02040503050406030204" pitchFamily="18" charset="0"/>
                <a:cs typeface="Times New Roman" panose="02020603050405020304" pitchFamily="18" charset="0"/>
              </a:rPr>
              <a:t>the water.</a:t>
            </a:r>
            <a:endParaRPr lang="en-US" sz="20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BE33A91-689A-D641-8354-7FF95E67174A}"/>
              </a:ext>
            </a:extLst>
          </p:cNvPr>
          <p:cNvPicPr>
            <a:picLocks noChangeAspect="1"/>
          </p:cNvPicPr>
          <p:nvPr/>
        </p:nvPicPr>
        <p:blipFill>
          <a:blip r:embed="rId2"/>
          <a:stretch>
            <a:fillRect/>
          </a:stretch>
        </p:blipFill>
        <p:spPr>
          <a:xfrm>
            <a:off x="7487920" y="1705806"/>
            <a:ext cx="3840480" cy="3703321"/>
          </a:xfrm>
          <a:prstGeom prst="rect">
            <a:avLst/>
          </a:prstGeom>
        </p:spPr>
      </p:pic>
    </p:spTree>
    <p:extLst>
      <p:ext uri="{BB962C8B-B14F-4D97-AF65-F5344CB8AC3E}">
        <p14:creationId xmlns:p14="http://schemas.microsoft.com/office/powerpoint/2010/main" val="1733945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75CA08-00E8-3740-99AF-94FCDED7B226}"/>
              </a:ext>
            </a:extLst>
          </p:cNvPr>
          <p:cNvSpPr txBox="1"/>
          <p:nvPr/>
        </p:nvSpPr>
        <p:spPr>
          <a:xfrm>
            <a:off x="1785319" y="162560"/>
            <a:ext cx="8321124" cy="646331"/>
          </a:xfrm>
          <a:prstGeom prst="rect">
            <a:avLst/>
          </a:prstGeom>
          <a:noFill/>
        </p:spPr>
        <p:txBody>
          <a:bodyPr wrap="none" rtlCol="0">
            <a:spAutoFit/>
          </a:bodyPr>
          <a:lstStyle/>
          <a:p>
            <a:r>
              <a:rPr lang="en-US" sz="3600" b="1" dirty="0"/>
              <a:t>Logical Fallacies: Straw Man Argument</a:t>
            </a:r>
          </a:p>
        </p:txBody>
      </p:sp>
      <p:pic>
        <p:nvPicPr>
          <p:cNvPr id="4" name="Picture 3">
            <a:extLst>
              <a:ext uri="{FF2B5EF4-FFF2-40B4-BE49-F238E27FC236}">
                <a16:creationId xmlns:a16="http://schemas.microsoft.com/office/drawing/2014/main" id="{19C46209-4C21-1743-A210-E3A9343CAA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0760" y="1617632"/>
            <a:ext cx="3952240" cy="3952240"/>
          </a:xfrm>
          <a:prstGeom prst="rect">
            <a:avLst/>
          </a:prstGeom>
          <a:ln w="28575">
            <a:solidFill>
              <a:schemeClr val="tx1"/>
            </a:solidFill>
          </a:ln>
        </p:spPr>
      </p:pic>
      <p:sp>
        <p:nvSpPr>
          <p:cNvPr id="5" name="TextBox 4">
            <a:extLst>
              <a:ext uri="{FF2B5EF4-FFF2-40B4-BE49-F238E27FC236}">
                <a16:creationId xmlns:a16="http://schemas.microsoft.com/office/drawing/2014/main" id="{2CBFC34B-AFC7-E341-B625-622B03D52B1C}"/>
              </a:ext>
            </a:extLst>
          </p:cNvPr>
          <p:cNvSpPr txBox="1"/>
          <p:nvPr/>
        </p:nvSpPr>
        <p:spPr>
          <a:xfrm>
            <a:off x="1046480" y="2316480"/>
            <a:ext cx="6073458" cy="2554545"/>
          </a:xfrm>
          <a:prstGeom prst="rect">
            <a:avLst/>
          </a:prstGeom>
          <a:noFill/>
        </p:spPr>
        <p:txBody>
          <a:bodyPr wrap="none" rtlCol="0">
            <a:spAutoFit/>
          </a:bodyPr>
          <a:lstStyle/>
          <a:p>
            <a:r>
              <a:rPr lang="en-US" sz="2000" dirty="0"/>
              <a:t>A “straw man” argument involves distorting or </a:t>
            </a:r>
          </a:p>
          <a:p>
            <a:r>
              <a:rPr lang="en-US" sz="2000" dirty="0"/>
              <a:t>misrepresenting someone’s argument in order to </a:t>
            </a:r>
          </a:p>
          <a:p>
            <a:r>
              <a:rPr lang="en-US" sz="2000" dirty="0"/>
              <a:t>make it easier to defeat.</a:t>
            </a:r>
          </a:p>
          <a:p>
            <a:endParaRPr lang="en-US" sz="2000" dirty="0"/>
          </a:p>
          <a:p>
            <a:r>
              <a:rPr lang="en-US" sz="2000" dirty="0"/>
              <a:t>For example, the claim that democrats want to abolish</a:t>
            </a:r>
          </a:p>
          <a:p>
            <a:r>
              <a:rPr lang="en-US" sz="2000" dirty="0"/>
              <a:t>the second amendment and take everyone’s guns</a:t>
            </a:r>
          </a:p>
          <a:p>
            <a:r>
              <a:rPr lang="en-US" sz="2000" dirty="0"/>
              <a:t>away or that they want “open borders” for all</a:t>
            </a:r>
          </a:p>
          <a:p>
            <a:r>
              <a:rPr lang="en-US" sz="2000" dirty="0"/>
              <a:t>immigrants.</a:t>
            </a:r>
          </a:p>
        </p:txBody>
      </p:sp>
    </p:spTree>
    <p:extLst>
      <p:ext uri="{BB962C8B-B14F-4D97-AF65-F5344CB8AC3E}">
        <p14:creationId xmlns:p14="http://schemas.microsoft.com/office/powerpoint/2010/main" val="23966099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D898-C98E-3949-B0BF-E98D2D9099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6478" y="2305615"/>
            <a:ext cx="3279902" cy="1879600"/>
          </a:xfrm>
          <a:prstGeom prst="rect">
            <a:avLst/>
          </a:prstGeom>
        </p:spPr>
      </p:pic>
      <p:sp>
        <p:nvSpPr>
          <p:cNvPr id="3" name="TextBox 2">
            <a:extLst>
              <a:ext uri="{FF2B5EF4-FFF2-40B4-BE49-F238E27FC236}">
                <a16:creationId xmlns:a16="http://schemas.microsoft.com/office/drawing/2014/main" id="{0C75CA08-00E8-3740-99AF-94FCDED7B226}"/>
              </a:ext>
            </a:extLst>
          </p:cNvPr>
          <p:cNvSpPr txBox="1"/>
          <p:nvPr/>
        </p:nvSpPr>
        <p:spPr>
          <a:xfrm>
            <a:off x="1632919" y="152400"/>
            <a:ext cx="8926162" cy="646331"/>
          </a:xfrm>
          <a:prstGeom prst="rect">
            <a:avLst/>
          </a:prstGeom>
          <a:noFill/>
        </p:spPr>
        <p:txBody>
          <a:bodyPr wrap="none" rtlCol="0">
            <a:spAutoFit/>
          </a:bodyPr>
          <a:lstStyle/>
          <a:p>
            <a:r>
              <a:rPr lang="en-US" sz="3600" b="1" dirty="0"/>
              <a:t>Logical Fallacies: Red Herring Argument</a:t>
            </a:r>
          </a:p>
        </p:txBody>
      </p:sp>
      <p:sp>
        <p:nvSpPr>
          <p:cNvPr id="4" name="TextBox 3">
            <a:extLst>
              <a:ext uri="{FF2B5EF4-FFF2-40B4-BE49-F238E27FC236}">
                <a16:creationId xmlns:a16="http://schemas.microsoft.com/office/drawing/2014/main" id="{8F631CDA-402D-FA49-BF64-588466FB9ADA}"/>
              </a:ext>
            </a:extLst>
          </p:cNvPr>
          <p:cNvSpPr txBox="1"/>
          <p:nvPr/>
        </p:nvSpPr>
        <p:spPr>
          <a:xfrm>
            <a:off x="826713" y="2305615"/>
            <a:ext cx="7743851" cy="2554545"/>
          </a:xfrm>
          <a:prstGeom prst="rect">
            <a:avLst/>
          </a:prstGeom>
          <a:noFill/>
        </p:spPr>
        <p:txBody>
          <a:bodyPr wrap="none" rtlCol="0">
            <a:spAutoFit/>
          </a:bodyPr>
          <a:lstStyle/>
          <a:p>
            <a:r>
              <a:rPr lang="en-US" sz="2000" dirty="0"/>
              <a:t>A “red herring” argument is one that is not relevant to the issue </a:t>
            </a:r>
          </a:p>
          <a:p>
            <a:r>
              <a:rPr lang="en-US" sz="2000" dirty="0"/>
              <a:t>being discussed and is often intended to mislead or distract. Unlike </a:t>
            </a:r>
          </a:p>
          <a:p>
            <a:r>
              <a:rPr lang="en-US" sz="2000" dirty="0"/>
              <a:t>the “straw man” argument, which involves an exaggerated distortion</a:t>
            </a:r>
          </a:p>
          <a:p>
            <a:r>
              <a:rPr lang="en-US" sz="2000" dirty="0"/>
              <a:t>of the other party’s position, the red herring argument is a seemingly </a:t>
            </a:r>
          </a:p>
          <a:p>
            <a:r>
              <a:rPr lang="en-US" sz="2000" dirty="0"/>
              <a:t>plausible, though ultimately irrelevant, diversionary tactic, often </a:t>
            </a:r>
          </a:p>
          <a:p>
            <a:r>
              <a:rPr lang="en-US" sz="2000" dirty="0"/>
              <a:t>used by politicians as a rhetorical strategy to dodge difficult </a:t>
            </a:r>
          </a:p>
          <a:p>
            <a:r>
              <a:rPr lang="en-US" sz="2000" dirty="0"/>
              <a:t>questions.</a:t>
            </a:r>
          </a:p>
          <a:p>
            <a:endParaRPr lang="en-US" sz="2000" dirty="0"/>
          </a:p>
        </p:txBody>
      </p:sp>
    </p:spTree>
    <p:extLst>
      <p:ext uri="{BB962C8B-B14F-4D97-AF65-F5344CB8AC3E}">
        <p14:creationId xmlns:p14="http://schemas.microsoft.com/office/powerpoint/2010/main" val="3275444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75CA08-00E8-3740-99AF-94FCDED7B226}"/>
              </a:ext>
            </a:extLst>
          </p:cNvPr>
          <p:cNvSpPr txBox="1"/>
          <p:nvPr/>
        </p:nvSpPr>
        <p:spPr>
          <a:xfrm>
            <a:off x="2079959" y="91440"/>
            <a:ext cx="7579191" cy="646331"/>
          </a:xfrm>
          <a:prstGeom prst="rect">
            <a:avLst/>
          </a:prstGeom>
          <a:noFill/>
        </p:spPr>
        <p:txBody>
          <a:bodyPr wrap="none" rtlCol="0">
            <a:spAutoFit/>
          </a:bodyPr>
          <a:lstStyle/>
          <a:p>
            <a:r>
              <a:rPr lang="en-US" sz="3600" b="1" dirty="0"/>
              <a:t>Logical Fallacies: False Equivalency</a:t>
            </a:r>
          </a:p>
        </p:txBody>
      </p:sp>
      <p:sp>
        <p:nvSpPr>
          <p:cNvPr id="4" name="TextBox 3">
            <a:extLst>
              <a:ext uri="{FF2B5EF4-FFF2-40B4-BE49-F238E27FC236}">
                <a16:creationId xmlns:a16="http://schemas.microsoft.com/office/drawing/2014/main" id="{8F631CDA-402D-FA49-BF64-588466FB9ADA}"/>
              </a:ext>
            </a:extLst>
          </p:cNvPr>
          <p:cNvSpPr txBox="1"/>
          <p:nvPr/>
        </p:nvSpPr>
        <p:spPr>
          <a:xfrm>
            <a:off x="709678" y="909786"/>
            <a:ext cx="11011156" cy="5601533"/>
          </a:xfrm>
          <a:prstGeom prst="rect">
            <a:avLst/>
          </a:prstGeom>
          <a:noFill/>
        </p:spPr>
        <p:txBody>
          <a:bodyPr wrap="none" rtlCol="0">
            <a:spAutoFit/>
          </a:bodyPr>
          <a:lstStyle/>
          <a:p>
            <a:r>
              <a:rPr lang="en-US" sz="2000" dirty="0"/>
              <a:t>False equivalence is a logical fallacy that occurs when someone incorrectly asserts that two </a:t>
            </a:r>
          </a:p>
          <a:p>
            <a:r>
              <a:rPr lang="en-US" sz="2000" dirty="0"/>
              <a:t>or more things are equivalent, simply because they share some characteristics, despite the </a:t>
            </a:r>
          </a:p>
          <a:p>
            <a:r>
              <a:rPr lang="en-US" sz="2000" dirty="0"/>
              <a:t>fact that there are also notable differences between them. A common expression of false </a:t>
            </a:r>
          </a:p>
          <a:p>
            <a:r>
              <a:rPr lang="en-US" sz="2000" dirty="0"/>
              <a:t>equivalency is "comparing apples and oranges.”</a:t>
            </a:r>
          </a:p>
          <a:p>
            <a:endParaRPr lang="en-US" dirty="0"/>
          </a:p>
          <a:p>
            <a:r>
              <a:rPr lang="en-US" sz="2000" dirty="0"/>
              <a:t>A number of of false equivalencies appear daily in discussions about the COVID-19 pandemic, </a:t>
            </a:r>
          </a:p>
          <a:p>
            <a:r>
              <a:rPr lang="en-US" sz="2000" dirty="0"/>
              <a:t>which as of today, April 17</a:t>
            </a:r>
            <a:r>
              <a:rPr lang="en-US" sz="2000" baseline="30000" dirty="0"/>
              <a:t>th</a:t>
            </a:r>
            <a:r>
              <a:rPr lang="en-US" sz="2000" dirty="0"/>
              <a:t>, has claimed roughly 32,000 lives.  Appearing on Fox News’ Laura </a:t>
            </a:r>
          </a:p>
          <a:p>
            <a:r>
              <a:rPr lang="en-US" sz="2000" dirty="0"/>
              <a:t>Ingraham show on April 16</a:t>
            </a:r>
            <a:r>
              <a:rPr lang="en-US" sz="2000" baseline="30000" dirty="0"/>
              <a:t>th</a:t>
            </a:r>
            <a:r>
              <a:rPr lang="en-US" sz="2000" dirty="0"/>
              <a:t>, “Dr. Phil” McGraw – who is clearly not a specialist in epidemiology – </a:t>
            </a:r>
          </a:p>
          <a:p>
            <a:r>
              <a:rPr lang="en-US" sz="2000" dirty="0"/>
              <a:t>argued that 45,000 people a year die from automobile accidents, 480,000 from cigarettes, </a:t>
            </a:r>
          </a:p>
          <a:p>
            <a:r>
              <a:rPr lang="en-US" sz="2000" dirty="0"/>
              <a:t>150,000 from lung cancer, “but we don’t shut the country down for that. But yet we’re doing it </a:t>
            </a:r>
          </a:p>
          <a:p>
            <a:r>
              <a:rPr lang="en-US" sz="2000" dirty="0"/>
              <a:t>for this?”</a:t>
            </a:r>
          </a:p>
          <a:p>
            <a:endParaRPr lang="en-US" sz="2000" dirty="0"/>
          </a:p>
          <a:p>
            <a:r>
              <a:rPr lang="en-US" sz="2000" dirty="0"/>
              <a:t>Are these equivalent cases? Are any of the things Dr. Phil mentioned “contagious?” Is the number of </a:t>
            </a:r>
          </a:p>
          <a:p>
            <a:r>
              <a:rPr lang="en-US" sz="2000" dirty="0"/>
              <a:t>deaths growing exponentially?</a:t>
            </a:r>
          </a:p>
          <a:p>
            <a:endParaRPr lang="en-US" sz="2000" dirty="0"/>
          </a:p>
          <a:p>
            <a:r>
              <a:rPr lang="en-US" sz="2000" dirty="0"/>
              <a:t>Others are comparing COVID-19 to seasonal flu: somewhere between 24,000 and 62,000 deaths </a:t>
            </a:r>
          </a:p>
          <a:p>
            <a:r>
              <a:rPr lang="en-US" sz="2000" dirty="0"/>
              <a:t>occur each year. But again, once flu season hits, the death rate does not rise exponentially. </a:t>
            </a:r>
          </a:p>
          <a:p>
            <a:r>
              <a:rPr lang="en-US" sz="2000" dirty="0"/>
              <a:t>Moreover, the mortality rate from the flu is 0.1%, while for COVID-19, it is between 1 and 5 percent. </a:t>
            </a:r>
          </a:p>
        </p:txBody>
      </p:sp>
    </p:spTree>
    <p:extLst>
      <p:ext uri="{BB962C8B-B14F-4D97-AF65-F5344CB8AC3E}">
        <p14:creationId xmlns:p14="http://schemas.microsoft.com/office/powerpoint/2010/main" val="200973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D2021-3521-D74F-804E-567AC6D912D1}"/>
              </a:ext>
            </a:extLst>
          </p:cNvPr>
          <p:cNvSpPr txBox="1"/>
          <p:nvPr/>
        </p:nvSpPr>
        <p:spPr>
          <a:xfrm>
            <a:off x="3059723" y="199292"/>
            <a:ext cx="5615512" cy="646331"/>
          </a:xfrm>
          <a:prstGeom prst="rect">
            <a:avLst/>
          </a:prstGeom>
          <a:noFill/>
        </p:spPr>
        <p:txBody>
          <a:bodyPr wrap="none" rtlCol="0">
            <a:spAutoFit/>
          </a:bodyPr>
          <a:lstStyle/>
          <a:p>
            <a:r>
              <a:rPr lang="en-US" sz="3600" b="1" dirty="0"/>
              <a:t>What is a Social Problem?</a:t>
            </a:r>
          </a:p>
        </p:txBody>
      </p:sp>
      <p:sp>
        <p:nvSpPr>
          <p:cNvPr id="3" name="Rectangle 2">
            <a:extLst>
              <a:ext uri="{FF2B5EF4-FFF2-40B4-BE49-F238E27FC236}">
                <a16:creationId xmlns:a16="http://schemas.microsoft.com/office/drawing/2014/main" id="{0788CCAA-7FDA-E64B-9ED9-0A9117976B79}"/>
              </a:ext>
            </a:extLst>
          </p:cNvPr>
          <p:cNvSpPr/>
          <p:nvPr/>
        </p:nvSpPr>
        <p:spPr>
          <a:xfrm>
            <a:off x="1118356" y="1565485"/>
            <a:ext cx="6484512" cy="4093428"/>
          </a:xfrm>
          <a:prstGeom prst="rect">
            <a:avLst/>
          </a:prstGeom>
        </p:spPr>
        <p:txBody>
          <a:bodyPr wrap="square">
            <a:spAutoFit/>
          </a:bodyPr>
          <a:lstStyle/>
          <a:p>
            <a:r>
              <a:rPr lang="en-US" sz="2000" dirty="0"/>
              <a:t>Throughout the semester I have argued that legitimate disagreements are to be found nearly everywhere; that, given our different experiences and different perspectives, we will not all share the same views or be attentive to the same flow if information. Due to the tremendous diversity of our population, it quite simply couldn’t be any other way. These disagreements are ubiquitous and they are built-in to the very fabric of the social world.</a:t>
            </a:r>
          </a:p>
          <a:p>
            <a:r>
              <a:rPr lang="en-US" sz="2000" dirty="0"/>
              <a:t> </a:t>
            </a:r>
          </a:p>
          <a:p>
            <a:r>
              <a:rPr lang="en-US" sz="2000" dirty="0"/>
              <a:t>We should expect, then, that there will be serious disagreements – legitimate disagreements – over whether or not something constitutes a genuine social problem.</a:t>
            </a:r>
          </a:p>
          <a:p>
            <a:r>
              <a:rPr lang="en-US" sz="2000" dirty="0"/>
              <a:t> </a:t>
            </a:r>
          </a:p>
        </p:txBody>
      </p:sp>
      <p:pic>
        <p:nvPicPr>
          <p:cNvPr id="6" name="Picture 5" descr="A person sitting in front of a book shelf&#10;&#10;Description automatically generated">
            <a:extLst>
              <a:ext uri="{FF2B5EF4-FFF2-40B4-BE49-F238E27FC236}">
                <a16:creationId xmlns:a16="http://schemas.microsoft.com/office/drawing/2014/main" id="{538573A1-6FFA-1241-B5CD-C57D49E702D8}"/>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8139420" y="2215661"/>
            <a:ext cx="2858477" cy="2858477"/>
          </a:xfrm>
          <a:prstGeom prst="rect">
            <a:avLst/>
          </a:prstGeom>
        </p:spPr>
      </p:pic>
      <p:sp>
        <p:nvSpPr>
          <p:cNvPr id="7" name="TextBox 6">
            <a:extLst>
              <a:ext uri="{FF2B5EF4-FFF2-40B4-BE49-F238E27FC236}">
                <a16:creationId xmlns:a16="http://schemas.microsoft.com/office/drawing/2014/main" id="{2D082BD2-A5F9-1844-8C97-C0CE672D4490}"/>
              </a:ext>
            </a:extLst>
          </p:cNvPr>
          <p:cNvSpPr txBox="1"/>
          <p:nvPr/>
        </p:nvSpPr>
        <p:spPr>
          <a:xfrm>
            <a:off x="8977086" y="5074138"/>
            <a:ext cx="1183144" cy="338554"/>
          </a:xfrm>
          <a:prstGeom prst="rect">
            <a:avLst/>
          </a:prstGeom>
          <a:noFill/>
        </p:spPr>
        <p:txBody>
          <a:bodyPr wrap="none" rtlCol="0">
            <a:spAutoFit/>
          </a:bodyPr>
          <a:lstStyle/>
          <a:p>
            <a:pPr algn="ctr"/>
            <a:r>
              <a:rPr lang="en-US" sz="1600" dirty="0"/>
              <a:t>Larry Stern</a:t>
            </a:r>
          </a:p>
        </p:txBody>
      </p:sp>
    </p:spTree>
    <p:extLst>
      <p:ext uri="{BB962C8B-B14F-4D97-AF65-F5344CB8AC3E}">
        <p14:creationId xmlns:p14="http://schemas.microsoft.com/office/powerpoint/2010/main" val="21113900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75CA08-00E8-3740-99AF-94FCDED7B226}"/>
              </a:ext>
            </a:extLst>
          </p:cNvPr>
          <p:cNvSpPr txBox="1"/>
          <p:nvPr/>
        </p:nvSpPr>
        <p:spPr>
          <a:xfrm>
            <a:off x="1080329" y="135275"/>
            <a:ext cx="9821856" cy="646331"/>
          </a:xfrm>
          <a:prstGeom prst="rect">
            <a:avLst/>
          </a:prstGeom>
          <a:noFill/>
        </p:spPr>
        <p:txBody>
          <a:bodyPr wrap="none" rtlCol="0">
            <a:spAutoFit/>
          </a:bodyPr>
          <a:lstStyle/>
          <a:p>
            <a:r>
              <a:rPr lang="en-US" sz="3600" b="1" dirty="0"/>
              <a:t>Logical Fallacies: Fallacy of Dramatic Instance</a:t>
            </a:r>
          </a:p>
        </p:txBody>
      </p:sp>
      <p:sp>
        <p:nvSpPr>
          <p:cNvPr id="4" name="TextBox 3">
            <a:extLst>
              <a:ext uri="{FF2B5EF4-FFF2-40B4-BE49-F238E27FC236}">
                <a16:creationId xmlns:a16="http://schemas.microsoft.com/office/drawing/2014/main" id="{8F631CDA-402D-FA49-BF64-588466FB9ADA}"/>
              </a:ext>
            </a:extLst>
          </p:cNvPr>
          <p:cNvSpPr txBox="1"/>
          <p:nvPr/>
        </p:nvSpPr>
        <p:spPr>
          <a:xfrm>
            <a:off x="1014478" y="1285706"/>
            <a:ext cx="9953559" cy="4093428"/>
          </a:xfrm>
          <a:prstGeom prst="rect">
            <a:avLst/>
          </a:prstGeom>
          <a:noFill/>
        </p:spPr>
        <p:txBody>
          <a:bodyPr wrap="none" rtlCol="0">
            <a:spAutoFit/>
          </a:bodyPr>
          <a:lstStyle/>
          <a:p>
            <a:r>
              <a:rPr lang="en-US" sz="2000" dirty="0">
                <a:latin typeface="Cambria" panose="02040503050406030204" pitchFamily="18" charset="0"/>
                <a:cs typeface="Times New Roman" panose="02020603050405020304" pitchFamily="18" charset="0"/>
              </a:rPr>
              <a:t>The fallacy of dramatic instance refers to the tendency to </a:t>
            </a:r>
            <a:r>
              <a:rPr lang="en-US" sz="2000" i="1" dirty="0">
                <a:latin typeface="Cambria" panose="02040503050406030204" pitchFamily="18" charset="0"/>
                <a:cs typeface="Times New Roman" panose="02020603050405020304" pitchFamily="18" charset="0"/>
              </a:rPr>
              <a:t>overgeneralize</a:t>
            </a:r>
            <a:r>
              <a:rPr lang="en-US" sz="2000" dirty="0">
                <a:latin typeface="Cambria" panose="02040503050406030204" pitchFamily="18" charset="0"/>
                <a:cs typeface="Times New Roman" panose="02020603050405020304" pitchFamily="18" charset="0"/>
              </a:rPr>
              <a:t>, to use one, two, </a:t>
            </a:r>
          </a:p>
          <a:p>
            <a:r>
              <a:rPr lang="en-US" sz="2000" dirty="0">
                <a:latin typeface="Cambria" panose="02040503050406030204" pitchFamily="18" charset="0"/>
                <a:cs typeface="Times New Roman" panose="02020603050405020304" pitchFamily="18" charset="0"/>
              </a:rPr>
              <a:t>or three cases to support an entire argument. This mistake is common among people </a:t>
            </a:r>
          </a:p>
          <a:p>
            <a:r>
              <a:rPr lang="en-US" sz="2000" dirty="0">
                <a:latin typeface="Cambria" panose="02040503050406030204" pitchFamily="18" charset="0"/>
                <a:cs typeface="Times New Roman" panose="02020603050405020304" pitchFamily="18" charset="0"/>
              </a:rPr>
              <a:t>who discuss social problems. It may be difficult to counter because the limited number </a:t>
            </a:r>
          </a:p>
          <a:p>
            <a:r>
              <a:rPr lang="en-US" sz="2000" dirty="0">
                <a:latin typeface="Cambria" panose="02040503050406030204" pitchFamily="18" charset="0"/>
                <a:cs typeface="Times New Roman" panose="02020603050405020304" pitchFamily="18" charset="0"/>
              </a:rPr>
              <a:t>of cases often are a part of an </a:t>
            </a:r>
            <a:r>
              <a:rPr lang="en-US" sz="2000" i="1" dirty="0">
                <a:latin typeface="Cambria" panose="02040503050406030204" pitchFamily="18" charset="0"/>
                <a:cs typeface="Times New Roman" panose="02020603050405020304" pitchFamily="18" charset="0"/>
              </a:rPr>
              <a:t>individual’s personal experience</a:t>
            </a:r>
            <a:r>
              <a:rPr lang="en-US" sz="2000" dirty="0">
                <a:latin typeface="Cambria" panose="02040503050406030204" pitchFamily="18" charset="0"/>
                <a:cs typeface="Times New Roman" panose="02020603050405020304" pitchFamily="18" charset="0"/>
              </a:rPr>
              <a:t>. </a:t>
            </a:r>
          </a:p>
          <a:p>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For example, in discussing the racial problem in the United States, someone might say: </a:t>
            </a:r>
          </a:p>
          <a:p>
            <a:r>
              <a:rPr lang="en-US" sz="2000" dirty="0">
                <a:latin typeface="Cambria" panose="02040503050406030204" pitchFamily="18" charset="0"/>
                <a:cs typeface="Times New Roman" panose="02020603050405020304" pitchFamily="18" charset="0"/>
              </a:rPr>
              <a:t>“Blacks in this country can make it just as much as whites. I know a black businessman </a:t>
            </a:r>
          </a:p>
          <a:p>
            <a:r>
              <a:rPr lang="en-US" sz="2000" dirty="0">
                <a:latin typeface="Cambria" panose="02040503050406030204" pitchFamily="18" charset="0"/>
                <a:cs typeface="Times New Roman" panose="02020603050405020304" pitchFamily="18" charset="0"/>
              </a:rPr>
              <a:t>who is making a million dollars a year. He has a better house and a better car than I have.” </a:t>
            </a:r>
          </a:p>
          <a:p>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If you point out that this successful businessperson is an exception, the person might</a:t>
            </a:r>
          </a:p>
          <a:p>
            <a:r>
              <a:rPr lang="en-US" sz="2000" dirty="0">
                <a:latin typeface="Cambria" panose="02040503050406030204" pitchFamily="18" charset="0"/>
                <a:cs typeface="Times New Roman" panose="02020603050405020304" pitchFamily="18" charset="0"/>
              </a:rPr>
              <a:t>still dismiss the point: “If one guy can make it, they all can.” The fallacy of dramatic </a:t>
            </a:r>
          </a:p>
          <a:p>
            <a:r>
              <a:rPr lang="en-US" sz="2000" dirty="0">
                <a:latin typeface="Cambria" panose="02040503050406030204" pitchFamily="18" charset="0"/>
                <a:cs typeface="Times New Roman" panose="02020603050405020304" pitchFamily="18" charset="0"/>
              </a:rPr>
              <a:t>instance mistakes a few cases for a general situation. This fallacy is difficult to deal with </a:t>
            </a:r>
          </a:p>
          <a:p>
            <a:r>
              <a:rPr lang="en-US" sz="2000" dirty="0">
                <a:latin typeface="Cambria" panose="02040503050406030204" pitchFamily="18" charset="0"/>
                <a:cs typeface="Times New Roman" panose="02020603050405020304" pitchFamily="18" charset="0"/>
              </a:rPr>
              <a:t>because the argument is based partly on fact. </a:t>
            </a:r>
          </a:p>
        </p:txBody>
      </p:sp>
    </p:spTree>
    <p:extLst>
      <p:ext uri="{BB962C8B-B14F-4D97-AF65-F5344CB8AC3E}">
        <p14:creationId xmlns:p14="http://schemas.microsoft.com/office/powerpoint/2010/main" val="38193235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4FC54-6B6F-4449-A326-75FF2E8DA61C}"/>
              </a:ext>
            </a:extLst>
          </p:cNvPr>
          <p:cNvSpPr txBox="1"/>
          <p:nvPr/>
        </p:nvSpPr>
        <p:spPr>
          <a:xfrm>
            <a:off x="1066931" y="147425"/>
            <a:ext cx="10058138" cy="646331"/>
          </a:xfrm>
          <a:prstGeom prst="rect">
            <a:avLst/>
          </a:prstGeom>
          <a:noFill/>
        </p:spPr>
        <p:txBody>
          <a:bodyPr wrap="none" rtlCol="0">
            <a:spAutoFit/>
          </a:bodyPr>
          <a:lstStyle/>
          <a:p>
            <a:r>
              <a:rPr lang="en-US" sz="3600" b="1" dirty="0"/>
              <a:t>Logical Fallacies: Personal Ad Hominem Attack</a:t>
            </a:r>
          </a:p>
        </p:txBody>
      </p:sp>
      <p:sp>
        <p:nvSpPr>
          <p:cNvPr id="3" name="TextBox 2">
            <a:extLst>
              <a:ext uri="{FF2B5EF4-FFF2-40B4-BE49-F238E27FC236}">
                <a16:creationId xmlns:a16="http://schemas.microsoft.com/office/drawing/2014/main" id="{35F6E5A3-C23A-8241-ABCB-3397D609F910}"/>
              </a:ext>
            </a:extLst>
          </p:cNvPr>
          <p:cNvSpPr txBox="1"/>
          <p:nvPr/>
        </p:nvSpPr>
        <p:spPr>
          <a:xfrm>
            <a:off x="1066931" y="1684020"/>
            <a:ext cx="7547772" cy="3170099"/>
          </a:xfrm>
          <a:prstGeom prst="rect">
            <a:avLst/>
          </a:prstGeom>
          <a:noFill/>
        </p:spPr>
        <p:txBody>
          <a:bodyPr wrap="none" rtlCol="0">
            <a:spAutoFit/>
          </a:bodyPr>
          <a:lstStyle/>
          <a:p>
            <a:r>
              <a:rPr lang="en-US" sz="2000" dirty="0">
                <a:latin typeface="Cambria" panose="02040503050406030204" pitchFamily="18" charset="0"/>
                <a:cs typeface="Times New Roman" panose="02020603050405020304" pitchFamily="18" charset="0"/>
              </a:rPr>
              <a:t>Attacking an opponent on personal grounds during an argument – </a:t>
            </a:r>
          </a:p>
          <a:p>
            <a:r>
              <a:rPr lang="en-US" sz="2000" dirty="0">
                <a:latin typeface="Cambria" panose="02040503050406030204" pitchFamily="18" charset="0"/>
                <a:cs typeface="Times New Roman" panose="02020603050405020304" pitchFamily="18" charset="0"/>
              </a:rPr>
              <a:t>an ad hominem attack – is a tactic frequently used when one is </a:t>
            </a:r>
          </a:p>
          <a:p>
            <a:r>
              <a:rPr lang="en-US" sz="2000" dirty="0">
                <a:latin typeface="Cambria" panose="02040503050406030204" pitchFamily="18" charset="0"/>
                <a:cs typeface="Times New Roman" panose="02020603050405020304" pitchFamily="18" charset="0"/>
              </a:rPr>
              <a:t>unable to support their position by reason, logic, or facts. Diverting </a:t>
            </a:r>
          </a:p>
          <a:p>
            <a:r>
              <a:rPr lang="en-US" sz="2000" dirty="0">
                <a:latin typeface="Cambria" panose="02040503050406030204" pitchFamily="18" charset="0"/>
                <a:cs typeface="Times New Roman" panose="02020603050405020304" pitchFamily="18" charset="0"/>
              </a:rPr>
              <a:t>attention from the issue, it is remarkably effective in avoiding the </a:t>
            </a:r>
          </a:p>
          <a:p>
            <a:r>
              <a:rPr lang="en-US" sz="2000" dirty="0">
                <a:latin typeface="Cambria" panose="02040503050406030204" pitchFamily="18" charset="0"/>
                <a:cs typeface="Times New Roman" panose="02020603050405020304" pitchFamily="18" charset="0"/>
              </a:rPr>
              <a:t>use of reason or the consideration of evidence in discussing social </a:t>
            </a:r>
          </a:p>
          <a:p>
            <a:r>
              <a:rPr lang="en-US" sz="2000" dirty="0">
                <a:latin typeface="Cambria" panose="02040503050406030204" pitchFamily="18" charset="0"/>
                <a:cs typeface="Times New Roman" panose="02020603050405020304" pitchFamily="18" charset="0"/>
              </a:rPr>
              <a:t>issues.</a:t>
            </a:r>
          </a:p>
          <a:p>
            <a:r>
              <a:rPr lang="en-US" sz="2000" dirty="0">
                <a:latin typeface="Cambria" panose="02040503050406030204" pitchFamily="18" charset="0"/>
                <a:cs typeface="Times New Roman" panose="02020603050405020304" pitchFamily="18" charset="0"/>
              </a:rPr>
              <a:t> </a:t>
            </a:r>
          </a:p>
          <a:p>
            <a:r>
              <a:rPr lang="en-US" sz="2000" dirty="0">
                <a:latin typeface="Cambria" panose="02040503050406030204" pitchFamily="18" charset="0"/>
                <a:cs typeface="Times New Roman" panose="02020603050405020304" pitchFamily="18" charset="0"/>
              </a:rPr>
              <a:t>In some instances – as in the case of “blaming the victim” discussed </a:t>
            </a:r>
          </a:p>
          <a:p>
            <a:r>
              <a:rPr lang="en-US" sz="2000" dirty="0">
                <a:latin typeface="Cambria" panose="02040503050406030204" pitchFamily="18" charset="0"/>
                <a:cs typeface="Times New Roman" panose="02020603050405020304" pitchFamily="18" charset="0"/>
              </a:rPr>
              <a:t>earlier – people’s character are attacked and they are portrayed as </a:t>
            </a:r>
          </a:p>
          <a:p>
            <a:r>
              <a:rPr lang="en-US" sz="2000" dirty="0">
                <a:latin typeface="Cambria" panose="02040503050406030204" pitchFamily="18" charset="0"/>
                <a:cs typeface="Times New Roman" panose="02020603050405020304" pitchFamily="18" charset="0"/>
              </a:rPr>
              <a:t>“disreputable” and, as a result, not deserving aid.</a:t>
            </a:r>
          </a:p>
        </p:txBody>
      </p:sp>
      <p:pic>
        <p:nvPicPr>
          <p:cNvPr id="4" name="Picture 3">
            <a:extLst>
              <a:ext uri="{FF2B5EF4-FFF2-40B4-BE49-F238E27FC236}">
                <a16:creationId xmlns:a16="http://schemas.microsoft.com/office/drawing/2014/main" id="{CA20D6EF-A5F9-D540-AE45-0BABAEED29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3458" y="2077809"/>
            <a:ext cx="2550041" cy="2382520"/>
          </a:xfrm>
          <a:prstGeom prst="rect">
            <a:avLst/>
          </a:prstGeom>
        </p:spPr>
      </p:pic>
    </p:spTree>
    <p:extLst>
      <p:ext uri="{BB962C8B-B14F-4D97-AF65-F5344CB8AC3E}">
        <p14:creationId xmlns:p14="http://schemas.microsoft.com/office/powerpoint/2010/main" val="3080621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4FC54-6B6F-4449-A326-75FF2E8DA61C}"/>
              </a:ext>
            </a:extLst>
          </p:cNvPr>
          <p:cNvSpPr txBox="1"/>
          <p:nvPr/>
        </p:nvSpPr>
        <p:spPr>
          <a:xfrm>
            <a:off x="2185025" y="51046"/>
            <a:ext cx="7821949" cy="646331"/>
          </a:xfrm>
          <a:prstGeom prst="rect">
            <a:avLst/>
          </a:prstGeom>
          <a:noFill/>
        </p:spPr>
        <p:txBody>
          <a:bodyPr wrap="none" rtlCol="0">
            <a:spAutoFit/>
          </a:bodyPr>
          <a:lstStyle/>
          <a:p>
            <a:r>
              <a:rPr lang="en-US" sz="3600" b="1" dirty="0"/>
              <a:t>Logical Fallacies: The Slippery Slope</a:t>
            </a:r>
          </a:p>
        </p:txBody>
      </p:sp>
      <p:pic>
        <p:nvPicPr>
          <p:cNvPr id="7" name="Picture 6">
            <a:extLst>
              <a:ext uri="{FF2B5EF4-FFF2-40B4-BE49-F238E27FC236}">
                <a16:creationId xmlns:a16="http://schemas.microsoft.com/office/drawing/2014/main" id="{45F29A70-2714-0A42-B00D-7BD04FD602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6268" y="2161371"/>
            <a:ext cx="3866772" cy="2941657"/>
          </a:xfrm>
          <a:prstGeom prst="rect">
            <a:avLst/>
          </a:prstGeom>
        </p:spPr>
      </p:pic>
      <p:sp>
        <p:nvSpPr>
          <p:cNvPr id="8" name="TextBox 7">
            <a:extLst>
              <a:ext uri="{FF2B5EF4-FFF2-40B4-BE49-F238E27FC236}">
                <a16:creationId xmlns:a16="http://schemas.microsoft.com/office/drawing/2014/main" id="{6093E17B-10A9-B649-BA2D-4FF339188884}"/>
              </a:ext>
            </a:extLst>
          </p:cNvPr>
          <p:cNvSpPr txBox="1"/>
          <p:nvPr/>
        </p:nvSpPr>
        <p:spPr>
          <a:xfrm>
            <a:off x="703503" y="969931"/>
            <a:ext cx="7052765" cy="5324535"/>
          </a:xfrm>
          <a:prstGeom prst="rect">
            <a:avLst/>
          </a:prstGeom>
          <a:noFill/>
        </p:spPr>
        <p:txBody>
          <a:bodyPr wrap="none" rtlCol="0">
            <a:spAutoFit/>
          </a:bodyPr>
          <a:lstStyle/>
          <a:p>
            <a:r>
              <a:rPr lang="en-US" sz="2000" dirty="0"/>
              <a:t>“In a slippery slope argument, a course of action is rejected </a:t>
            </a:r>
          </a:p>
          <a:p>
            <a:r>
              <a:rPr lang="en-US" sz="2000" dirty="0"/>
              <a:t>because, with little or no evidence, one insists that it will </a:t>
            </a:r>
          </a:p>
          <a:p>
            <a:r>
              <a:rPr lang="en-US" sz="2000" dirty="0"/>
              <a:t>lead to a chain reaction resulting in an undesirable end or </a:t>
            </a:r>
          </a:p>
          <a:p>
            <a:r>
              <a:rPr lang="en-US" sz="2000" dirty="0"/>
              <a:t>ends. The slippery slope involves an acceptance of a </a:t>
            </a:r>
          </a:p>
          <a:p>
            <a:r>
              <a:rPr lang="en-US" sz="2000" dirty="0"/>
              <a:t>succession of events </a:t>
            </a:r>
            <a:r>
              <a:rPr lang="en-US" sz="2000" i="1" dirty="0"/>
              <a:t>without direct evidence that this course </a:t>
            </a:r>
          </a:p>
          <a:p>
            <a:r>
              <a:rPr lang="en-US" sz="2000" i="1" dirty="0"/>
              <a:t>of events will happen</a:t>
            </a:r>
            <a:r>
              <a:rPr lang="en-US" sz="2000" dirty="0"/>
              <a:t>.”</a:t>
            </a:r>
          </a:p>
          <a:p>
            <a:endParaRPr lang="en-US" sz="2000" dirty="0"/>
          </a:p>
          <a:p>
            <a:r>
              <a:rPr lang="en-US" sz="2000" dirty="0"/>
              <a:t>For example, many gun enthusiasts claim that if ownership</a:t>
            </a:r>
          </a:p>
          <a:p>
            <a:r>
              <a:rPr lang="en-US" sz="2000" dirty="0"/>
              <a:t>of semi-automatic weapons would be restricted, there is </a:t>
            </a:r>
          </a:p>
          <a:p>
            <a:r>
              <a:rPr lang="en-US" sz="2000" dirty="0"/>
              <a:t>nothing to prevent the next step where the government</a:t>
            </a:r>
          </a:p>
          <a:p>
            <a:r>
              <a:rPr lang="en-US" sz="2000" dirty="0"/>
              <a:t>will confiscate all such weapons. And the next step will be to</a:t>
            </a:r>
          </a:p>
          <a:p>
            <a:r>
              <a:rPr lang="en-US" sz="2000" dirty="0"/>
              <a:t>take away high-caliber rifles and guns, and then hunting rifles,</a:t>
            </a:r>
          </a:p>
          <a:p>
            <a:r>
              <a:rPr lang="en-US" sz="2000" dirty="0"/>
              <a:t>and then they will come for knives, and scissors . . . .</a:t>
            </a:r>
          </a:p>
          <a:p>
            <a:endParaRPr lang="en-US" sz="2000" dirty="0"/>
          </a:p>
          <a:p>
            <a:r>
              <a:rPr lang="en-US" sz="2000" dirty="0"/>
              <a:t>Others strongly oppose any sort of gun registration because </a:t>
            </a:r>
          </a:p>
          <a:p>
            <a:r>
              <a:rPr lang="en-US" sz="2000" dirty="0"/>
              <a:t>they fear that once the government knows who owns the guns, </a:t>
            </a:r>
          </a:p>
          <a:p>
            <a:r>
              <a:rPr lang="en-US" sz="2000" dirty="0"/>
              <a:t>it will be easier to confiscate them. </a:t>
            </a:r>
            <a:r>
              <a:rPr lang="en-US" sz="2000" dirty="0">
                <a:effectLst/>
              </a:rPr>
              <a:t> </a:t>
            </a:r>
            <a:endParaRPr lang="en-US" sz="2000" dirty="0"/>
          </a:p>
        </p:txBody>
      </p:sp>
    </p:spTree>
    <p:extLst>
      <p:ext uri="{BB962C8B-B14F-4D97-AF65-F5344CB8AC3E}">
        <p14:creationId xmlns:p14="http://schemas.microsoft.com/office/powerpoint/2010/main" val="2516122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184A41-F973-F841-A0C0-C5AF9F9D39D8}"/>
              </a:ext>
            </a:extLst>
          </p:cNvPr>
          <p:cNvSpPr txBox="1"/>
          <p:nvPr/>
        </p:nvSpPr>
        <p:spPr>
          <a:xfrm>
            <a:off x="4460240" y="193040"/>
            <a:ext cx="2726452" cy="646331"/>
          </a:xfrm>
          <a:prstGeom prst="rect">
            <a:avLst/>
          </a:prstGeom>
          <a:noFill/>
        </p:spPr>
        <p:txBody>
          <a:bodyPr wrap="none" rtlCol="0">
            <a:spAutoFit/>
          </a:bodyPr>
          <a:lstStyle/>
          <a:p>
            <a:r>
              <a:rPr lang="en-US" sz="3600" b="1" dirty="0"/>
              <a:t>Final Words</a:t>
            </a:r>
          </a:p>
        </p:txBody>
      </p:sp>
      <p:sp>
        <p:nvSpPr>
          <p:cNvPr id="3" name="TextBox 2">
            <a:extLst>
              <a:ext uri="{FF2B5EF4-FFF2-40B4-BE49-F238E27FC236}">
                <a16:creationId xmlns:a16="http://schemas.microsoft.com/office/drawing/2014/main" id="{530D05C0-D4BD-BC46-988D-933427D0B6B2}"/>
              </a:ext>
            </a:extLst>
          </p:cNvPr>
          <p:cNvSpPr txBox="1"/>
          <p:nvPr/>
        </p:nvSpPr>
        <p:spPr>
          <a:xfrm>
            <a:off x="760244" y="1137920"/>
            <a:ext cx="10590400" cy="5016758"/>
          </a:xfrm>
          <a:prstGeom prst="rect">
            <a:avLst/>
          </a:prstGeom>
          <a:noFill/>
        </p:spPr>
        <p:txBody>
          <a:bodyPr wrap="none" rtlCol="0">
            <a:spAutoFit/>
          </a:bodyPr>
          <a:lstStyle/>
          <a:p>
            <a:pPr marL="457200" indent="-457200">
              <a:buFont typeface="+mj-lt"/>
              <a:buAutoNum type="arabicPeriod"/>
            </a:pPr>
            <a:r>
              <a:rPr lang="en-US" sz="2000" dirty="0"/>
              <a:t>I started this unit by by sharing my belief that the most serious social problem that we </a:t>
            </a:r>
          </a:p>
          <a:p>
            <a:r>
              <a:rPr lang="en-US" sz="2000" dirty="0"/>
              <a:t>        face today centers on </a:t>
            </a:r>
            <a:r>
              <a:rPr lang="en-US" sz="2000" i="1" dirty="0"/>
              <a:t>how we think about social problems</a:t>
            </a:r>
            <a:r>
              <a:rPr lang="en-US" sz="2000" dirty="0"/>
              <a:t> – how some conditions rather </a:t>
            </a:r>
          </a:p>
          <a:p>
            <a:r>
              <a:rPr lang="en-US" sz="2000" dirty="0"/>
              <a:t>        than others come to be defined as social problems, how we handle the inevitable – and </a:t>
            </a:r>
          </a:p>
          <a:p>
            <a:r>
              <a:rPr lang="en-US" sz="2000" dirty="0"/>
              <a:t>        legitimate – differences of opinions that arise concerning their causes, persistence, </a:t>
            </a:r>
          </a:p>
          <a:p>
            <a:r>
              <a:rPr lang="en-US" sz="2000" dirty="0"/>
              <a:t>        consequences, and potential policies intended to reduce the extent to which they exist. In </a:t>
            </a:r>
          </a:p>
          <a:p>
            <a:r>
              <a:rPr lang="en-US" sz="2000" dirty="0"/>
              <a:t>        most instances, a complete consensus on these matters is virtually impossible to obtain.</a:t>
            </a:r>
          </a:p>
          <a:p>
            <a:endParaRPr lang="en-US" sz="2000" dirty="0"/>
          </a:p>
          <a:p>
            <a:pPr marL="457200" indent="-457200">
              <a:buAutoNum type="arabicPeriod" startAt="2"/>
            </a:pPr>
            <a:r>
              <a:rPr lang="en-US" sz="2000" dirty="0"/>
              <a:t>Since every set of conditions that comes to be recognized as a social problem existed for </a:t>
            </a:r>
          </a:p>
          <a:p>
            <a:r>
              <a:rPr lang="en-US" sz="2000" dirty="0"/>
              <a:t>        some time before it came to be “defined” as such, we need to examine the major processes   </a:t>
            </a:r>
          </a:p>
          <a:p>
            <a:r>
              <a:rPr lang="en-US" sz="2000" dirty="0"/>
              <a:t>        that are involved in transforming an objective problem condition into one that is in the </a:t>
            </a:r>
          </a:p>
          <a:p>
            <a:r>
              <a:rPr lang="en-US" sz="2000" dirty="0"/>
              <a:t>        forefront of the public’s consciousness.</a:t>
            </a:r>
          </a:p>
          <a:p>
            <a:endParaRPr lang="en-US" sz="2000" dirty="0"/>
          </a:p>
          <a:p>
            <a:r>
              <a:rPr lang="en-US" sz="2000" dirty="0"/>
              <a:t>3.     What constitutes a social problem, then, is the outcome of an extended set of </a:t>
            </a:r>
            <a:r>
              <a:rPr lang="en-US" sz="2000" i="1" dirty="0"/>
              <a:t>social </a:t>
            </a:r>
          </a:p>
          <a:p>
            <a:r>
              <a:rPr lang="en-US" sz="2000" i="1" dirty="0"/>
              <a:t>        negotiations</a:t>
            </a:r>
            <a:r>
              <a:rPr lang="en-US" sz="2000" dirty="0"/>
              <a:t> between different groups with markedly different sets of </a:t>
            </a:r>
            <a:r>
              <a:rPr lang="en-US" sz="2000" i="1" dirty="0"/>
              <a:t>legitimate</a:t>
            </a:r>
            <a:r>
              <a:rPr lang="en-US" sz="2000" dirty="0"/>
              <a:t> beliefs, </a:t>
            </a:r>
          </a:p>
          <a:p>
            <a:r>
              <a:rPr lang="en-US" sz="2000" dirty="0"/>
              <a:t>        values, attitudes, perceptions, interests, and power.</a:t>
            </a:r>
          </a:p>
          <a:p>
            <a:endParaRPr lang="en-US" sz="2000" dirty="0"/>
          </a:p>
        </p:txBody>
      </p:sp>
    </p:spTree>
    <p:extLst>
      <p:ext uri="{BB962C8B-B14F-4D97-AF65-F5344CB8AC3E}">
        <p14:creationId xmlns:p14="http://schemas.microsoft.com/office/powerpoint/2010/main" val="18863771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184A41-F973-F841-A0C0-C5AF9F9D39D8}"/>
              </a:ext>
            </a:extLst>
          </p:cNvPr>
          <p:cNvSpPr txBox="1"/>
          <p:nvPr/>
        </p:nvSpPr>
        <p:spPr>
          <a:xfrm>
            <a:off x="4460240" y="193040"/>
            <a:ext cx="2726452" cy="646331"/>
          </a:xfrm>
          <a:prstGeom prst="rect">
            <a:avLst/>
          </a:prstGeom>
          <a:noFill/>
        </p:spPr>
        <p:txBody>
          <a:bodyPr wrap="none" rtlCol="0">
            <a:spAutoFit/>
          </a:bodyPr>
          <a:lstStyle/>
          <a:p>
            <a:r>
              <a:rPr lang="en-US" sz="3600" b="1" dirty="0"/>
              <a:t>Final Words</a:t>
            </a:r>
          </a:p>
        </p:txBody>
      </p:sp>
      <p:sp>
        <p:nvSpPr>
          <p:cNvPr id="3" name="TextBox 2">
            <a:extLst>
              <a:ext uri="{FF2B5EF4-FFF2-40B4-BE49-F238E27FC236}">
                <a16:creationId xmlns:a16="http://schemas.microsoft.com/office/drawing/2014/main" id="{530D05C0-D4BD-BC46-988D-933427D0B6B2}"/>
              </a:ext>
            </a:extLst>
          </p:cNvPr>
          <p:cNvSpPr txBox="1"/>
          <p:nvPr/>
        </p:nvSpPr>
        <p:spPr>
          <a:xfrm>
            <a:off x="760244" y="1137920"/>
            <a:ext cx="10712291" cy="4708981"/>
          </a:xfrm>
          <a:prstGeom prst="rect">
            <a:avLst/>
          </a:prstGeom>
          <a:noFill/>
        </p:spPr>
        <p:txBody>
          <a:bodyPr wrap="none" rtlCol="0">
            <a:spAutoFit/>
          </a:bodyPr>
          <a:lstStyle/>
          <a:p>
            <a:r>
              <a:rPr lang="en-US" sz="2000" dirty="0"/>
              <a:t>4.     I also stressed that social problems are not all of a kind. The term social problem does not </a:t>
            </a:r>
          </a:p>
          <a:p>
            <a:r>
              <a:rPr lang="en-US" sz="2000" dirty="0"/>
              <a:t>        refer to a single entity, but rather, to a large array of behaviors and socially patterned </a:t>
            </a:r>
          </a:p>
          <a:p>
            <a:r>
              <a:rPr lang="en-US" sz="2000" dirty="0"/>
              <a:t>        circumstances that produce harmful consequences. There are many problems and each </a:t>
            </a:r>
          </a:p>
          <a:p>
            <a:r>
              <a:rPr lang="en-US" sz="2000" dirty="0"/>
              <a:t>        will have its distinctive causes.</a:t>
            </a:r>
          </a:p>
          <a:p>
            <a:endParaRPr lang="en-US" sz="2000" dirty="0"/>
          </a:p>
          <a:p>
            <a:pPr marL="457200" indent="-457200">
              <a:buAutoNum type="arabicPeriod" startAt="5"/>
            </a:pPr>
            <a:r>
              <a:rPr lang="en-US" sz="2000" dirty="0"/>
              <a:t>This being the case, be wary of any doctrine that argues for a single cause of social problems,</a:t>
            </a:r>
          </a:p>
          <a:p>
            <a:r>
              <a:rPr lang="en-US" sz="2000" dirty="0"/>
              <a:t>        whether it be original sin, human nature, economic structure, genetic deficiencies, </a:t>
            </a:r>
          </a:p>
          <a:p>
            <a:r>
              <a:rPr lang="en-US" sz="2000" dirty="0"/>
              <a:t>        environmental defects, or the patterned breakdowns, contradictions and conflicts that </a:t>
            </a:r>
          </a:p>
          <a:p>
            <a:r>
              <a:rPr lang="en-US" sz="2000" dirty="0"/>
              <a:t>        inevitably occur in society’s key institutions.</a:t>
            </a:r>
          </a:p>
          <a:p>
            <a:endParaRPr lang="en-US" sz="2000" dirty="0"/>
          </a:p>
          <a:p>
            <a:pPr marL="457200" indent="-457200">
              <a:buAutoNum type="arabicPeriod" startAt="6"/>
            </a:pPr>
            <a:r>
              <a:rPr lang="en-US" sz="2000" dirty="0"/>
              <a:t>Moreover, no one theoretical perspective in sociology – structural-functional analysis, the </a:t>
            </a:r>
          </a:p>
          <a:p>
            <a:r>
              <a:rPr lang="en-US" sz="2000" dirty="0"/>
              <a:t>        conflict perspective, symbolic interactionist approach – can provide a definitive account </a:t>
            </a:r>
          </a:p>
          <a:p>
            <a:r>
              <a:rPr lang="en-US" sz="2000" dirty="0"/>
              <a:t>        of each and every set of circumstances that comes to be defined as a “social problem.” </a:t>
            </a:r>
          </a:p>
          <a:p>
            <a:r>
              <a:rPr lang="en-US" sz="2000" dirty="0"/>
              <a:t>        Each perspective focuses upon different aspects of the same phenomenon and these </a:t>
            </a:r>
          </a:p>
          <a:p>
            <a:r>
              <a:rPr lang="en-US" sz="2000" dirty="0"/>
              <a:t>        differing theories often complement each other rather than being inevitably opposed.</a:t>
            </a:r>
          </a:p>
        </p:txBody>
      </p:sp>
    </p:spTree>
    <p:extLst>
      <p:ext uri="{BB962C8B-B14F-4D97-AF65-F5344CB8AC3E}">
        <p14:creationId xmlns:p14="http://schemas.microsoft.com/office/powerpoint/2010/main" val="41774802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184A41-F973-F841-A0C0-C5AF9F9D39D8}"/>
              </a:ext>
            </a:extLst>
          </p:cNvPr>
          <p:cNvSpPr txBox="1"/>
          <p:nvPr/>
        </p:nvSpPr>
        <p:spPr>
          <a:xfrm>
            <a:off x="4460240" y="193040"/>
            <a:ext cx="2726452" cy="646331"/>
          </a:xfrm>
          <a:prstGeom prst="rect">
            <a:avLst/>
          </a:prstGeom>
          <a:noFill/>
        </p:spPr>
        <p:txBody>
          <a:bodyPr wrap="none" rtlCol="0">
            <a:spAutoFit/>
          </a:bodyPr>
          <a:lstStyle/>
          <a:p>
            <a:r>
              <a:rPr lang="en-US" sz="3600" b="1" dirty="0"/>
              <a:t>Final Words</a:t>
            </a:r>
          </a:p>
        </p:txBody>
      </p:sp>
      <p:sp>
        <p:nvSpPr>
          <p:cNvPr id="3" name="TextBox 2">
            <a:extLst>
              <a:ext uri="{FF2B5EF4-FFF2-40B4-BE49-F238E27FC236}">
                <a16:creationId xmlns:a16="http://schemas.microsoft.com/office/drawing/2014/main" id="{530D05C0-D4BD-BC46-988D-933427D0B6B2}"/>
              </a:ext>
            </a:extLst>
          </p:cNvPr>
          <p:cNvSpPr txBox="1"/>
          <p:nvPr/>
        </p:nvSpPr>
        <p:spPr>
          <a:xfrm>
            <a:off x="760244" y="1137920"/>
            <a:ext cx="10713895" cy="5324535"/>
          </a:xfrm>
          <a:prstGeom prst="rect">
            <a:avLst/>
          </a:prstGeom>
          <a:noFill/>
        </p:spPr>
        <p:txBody>
          <a:bodyPr wrap="none" rtlCol="0">
            <a:spAutoFit/>
          </a:bodyPr>
          <a:lstStyle/>
          <a:p>
            <a:pPr marL="457200" indent="-457200">
              <a:buAutoNum type="arabicPeriod" startAt="7"/>
            </a:pPr>
            <a:r>
              <a:rPr lang="en-US" sz="2000" dirty="0"/>
              <a:t>I also mentioned that these past few years a strong strain of anti-intellectualism has become </a:t>
            </a:r>
          </a:p>
          <a:p>
            <a:r>
              <a:rPr lang="en-US" sz="2000" dirty="0"/>
              <a:t>        evident in the U.S. and that there are many who distrust the social sciences in particular.</a:t>
            </a:r>
          </a:p>
          <a:p>
            <a:r>
              <a:rPr lang="en-US" sz="2000" dirty="0"/>
              <a:t>        This is likely due to the fact that </a:t>
            </a:r>
            <a:r>
              <a:rPr lang="en-US" sz="2000" i="1" dirty="0"/>
              <a:t>one</a:t>
            </a:r>
            <a:r>
              <a:rPr lang="en-US" sz="2000" dirty="0"/>
              <a:t> of the tasks of sociologists is to be a critic of society;</a:t>
            </a:r>
          </a:p>
          <a:p>
            <a:r>
              <a:rPr lang="en-US" sz="2000" dirty="0"/>
              <a:t>        to identify social conditions and institutionalized arrangements that systematically</a:t>
            </a:r>
          </a:p>
          <a:p>
            <a:r>
              <a:rPr lang="en-US" sz="2000" dirty="0"/>
              <a:t>        privilege some categories of people at the expense of others. </a:t>
            </a:r>
          </a:p>
          <a:p>
            <a:endParaRPr lang="en-US" sz="2000" dirty="0"/>
          </a:p>
          <a:p>
            <a:pPr marL="457200" indent="-457200">
              <a:buAutoNum type="arabicPeriod" startAt="8"/>
            </a:pPr>
            <a:r>
              <a:rPr lang="en-US" sz="2000" dirty="0"/>
              <a:t>Unfortunately, the notions of “truth” and of “facts” have changed considerably and it has </a:t>
            </a:r>
          </a:p>
          <a:p>
            <a:r>
              <a:rPr lang="en-US" sz="2000" dirty="0"/>
              <a:t>        gotten to the point where people now categorize so-called “facts” as “our facts,” “their facts,” </a:t>
            </a:r>
          </a:p>
          <a:p>
            <a:r>
              <a:rPr lang="en-US" sz="2000" dirty="0"/>
              <a:t>        disputable facts,” and even, as ridiculous as it sounds, “unsubstantiated facts” And this, of </a:t>
            </a:r>
          </a:p>
          <a:p>
            <a:r>
              <a:rPr lang="en-US" sz="2000" dirty="0"/>
              <a:t>        course, has serious consequences when disagreements arise concerning whether or not a </a:t>
            </a:r>
          </a:p>
          <a:p>
            <a:r>
              <a:rPr lang="en-US" sz="2000" dirty="0"/>
              <a:t>        set of behaviors or circumstances constitute a  social problem and, if so, what its causes </a:t>
            </a:r>
          </a:p>
          <a:p>
            <a:r>
              <a:rPr lang="en-US" sz="2000" dirty="0"/>
              <a:t>        might be, and then how it should be dealt with. </a:t>
            </a:r>
          </a:p>
          <a:p>
            <a:endParaRPr lang="en-US" sz="2000" dirty="0"/>
          </a:p>
          <a:p>
            <a:r>
              <a:rPr lang="en-US" sz="2000" dirty="0"/>
              <a:t>9.    Take seriously the tactics and strategies that politicians (as well as your friends, relatives, </a:t>
            </a:r>
          </a:p>
          <a:p>
            <a:r>
              <a:rPr lang="en-US" sz="2000" dirty="0"/>
              <a:t>       co-workers, bosses, and teachers) use – the art of agnotology and paltering – and the </a:t>
            </a:r>
          </a:p>
          <a:p>
            <a:r>
              <a:rPr lang="en-US" sz="2000" dirty="0"/>
              <a:t>       logical fallacies that are smuggled into arguments. Navigate through the fog of ignorance</a:t>
            </a:r>
          </a:p>
          <a:p>
            <a:r>
              <a:rPr lang="en-US" sz="2000" dirty="0"/>
              <a:t>       and confusion and think carefully – and more critically – about important issues.</a:t>
            </a:r>
          </a:p>
        </p:txBody>
      </p:sp>
    </p:spTree>
    <p:extLst>
      <p:ext uri="{BB962C8B-B14F-4D97-AF65-F5344CB8AC3E}">
        <p14:creationId xmlns:p14="http://schemas.microsoft.com/office/powerpoint/2010/main" val="32540126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184A41-F973-F841-A0C0-C5AF9F9D39D8}"/>
              </a:ext>
            </a:extLst>
          </p:cNvPr>
          <p:cNvSpPr txBox="1"/>
          <p:nvPr/>
        </p:nvSpPr>
        <p:spPr>
          <a:xfrm>
            <a:off x="4460240" y="193040"/>
            <a:ext cx="2726452" cy="646331"/>
          </a:xfrm>
          <a:prstGeom prst="rect">
            <a:avLst/>
          </a:prstGeom>
          <a:noFill/>
        </p:spPr>
        <p:txBody>
          <a:bodyPr wrap="none" rtlCol="0">
            <a:spAutoFit/>
          </a:bodyPr>
          <a:lstStyle/>
          <a:p>
            <a:r>
              <a:rPr lang="en-US" sz="3600" b="1" dirty="0"/>
              <a:t>Final Words</a:t>
            </a:r>
          </a:p>
        </p:txBody>
      </p:sp>
      <p:sp>
        <p:nvSpPr>
          <p:cNvPr id="3" name="TextBox 2">
            <a:extLst>
              <a:ext uri="{FF2B5EF4-FFF2-40B4-BE49-F238E27FC236}">
                <a16:creationId xmlns:a16="http://schemas.microsoft.com/office/drawing/2014/main" id="{530D05C0-D4BD-BC46-988D-933427D0B6B2}"/>
              </a:ext>
            </a:extLst>
          </p:cNvPr>
          <p:cNvSpPr txBox="1"/>
          <p:nvPr/>
        </p:nvSpPr>
        <p:spPr>
          <a:xfrm>
            <a:off x="760244" y="1137920"/>
            <a:ext cx="10646312" cy="3785652"/>
          </a:xfrm>
          <a:prstGeom prst="rect">
            <a:avLst/>
          </a:prstGeom>
          <a:noFill/>
        </p:spPr>
        <p:txBody>
          <a:bodyPr wrap="none" rtlCol="0">
            <a:spAutoFit/>
          </a:bodyPr>
          <a:lstStyle/>
          <a:p>
            <a:pPr marL="457200" indent="-457200">
              <a:buFontTx/>
              <a:buAutoNum type="arabicPeriod" startAt="10"/>
            </a:pPr>
            <a:r>
              <a:rPr lang="en-US" sz="2000" dirty="0"/>
              <a:t> And last, understand that social problems </a:t>
            </a:r>
            <a:r>
              <a:rPr lang="en-US" sz="2000" i="1" dirty="0"/>
              <a:t>will never be totally solved</a:t>
            </a:r>
            <a:r>
              <a:rPr lang="en-US" sz="2000" dirty="0"/>
              <a:t> – we will </a:t>
            </a:r>
            <a:r>
              <a:rPr lang="en-US" sz="2000" i="1" dirty="0"/>
              <a:t>never</a:t>
            </a:r>
            <a:r>
              <a:rPr lang="en-US" sz="2000" dirty="0"/>
              <a:t> </a:t>
            </a:r>
          </a:p>
          <a:p>
            <a:r>
              <a:rPr lang="en-US" sz="2000" dirty="0"/>
              <a:t>         get the crime rate down to zero, we will </a:t>
            </a:r>
            <a:r>
              <a:rPr lang="en-US" sz="2000" i="1" dirty="0"/>
              <a:t>never</a:t>
            </a:r>
            <a:r>
              <a:rPr lang="en-US" sz="2000" dirty="0"/>
              <a:t> eradicate prejudicial attitudes and </a:t>
            </a:r>
          </a:p>
          <a:p>
            <a:r>
              <a:rPr lang="en-US" sz="2000" dirty="0"/>
              <a:t>         discriminatory actions, and we will </a:t>
            </a:r>
            <a:r>
              <a:rPr lang="en-US" sz="2000" i="1" dirty="0"/>
              <a:t>never</a:t>
            </a:r>
            <a:r>
              <a:rPr lang="en-US" sz="2000" dirty="0"/>
              <a:t> fully stop harmful behaviors and actions. </a:t>
            </a:r>
          </a:p>
          <a:p>
            <a:r>
              <a:rPr lang="en-US" sz="2000" i="1" dirty="0"/>
              <a:t>         But we can reduce the extent to which</a:t>
            </a:r>
            <a:r>
              <a:rPr lang="en-US" sz="2000" dirty="0"/>
              <a:t> </a:t>
            </a:r>
            <a:r>
              <a:rPr lang="en-US" sz="2000" i="1" dirty="0"/>
              <a:t>these circumstances occur</a:t>
            </a:r>
            <a:r>
              <a:rPr lang="en-US" sz="2000" dirty="0"/>
              <a:t> – and this matters . . .</a:t>
            </a:r>
          </a:p>
          <a:p>
            <a:endParaRPr lang="en-US" sz="2000" dirty="0"/>
          </a:p>
          <a:p>
            <a:r>
              <a:rPr lang="en-US" sz="2000" dirty="0"/>
              <a:t>        Be aware that certain institutionalized arrangements are so organized that that they </a:t>
            </a:r>
          </a:p>
          <a:p>
            <a:r>
              <a:rPr lang="en-US" sz="2000" dirty="0"/>
              <a:t>        systematically inflict pain, humiliation, suffering, and deep frustration upon particular </a:t>
            </a:r>
          </a:p>
          <a:p>
            <a:r>
              <a:rPr lang="en-US" sz="2000" dirty="0"/>
              <a:t>        groups and strata.</a:t>
            </a:r>
          </a:p>
          <a:p>
            <a:r>
              <a:rPr lang="en-US" sz="2000" dirty="0"/>
              <a:t> </a:t>
            </a:r>
          </a:p>
          <a:p>
            <a:r>
              <a:rPr lang="en-US" sz="2000" dirty="0"/>
              <a:t>        And please don’t allow the “noise” that accompanies disagreements about  social problems </a:t>
            </a:r>
          </a:p>
          <a:p>
            <a:r>
              <a:rPr lang="en-US" sz="2000" dirty="0"/>
              <a:t>        to deflect attention from the intense feelings of pain and suffering that are the experience of </a:t>
            </a:r>
          </a:p>
          <a:p>
            <a:r>
              <a:rPr lang="en-US" sz="2000" dirty="0"/>
              <a:t>        some people caught up in certain patterns of social life.</a:t>
            </a:r>
          </a:p>
        </p:txBody>
      </p:sp>
    </p:spTree>
    <p:extLst>
      <p:ext uri="{BB962C8B-B14F-4D97-AF65-F5344CB8AC3E}">
        <p14:creationId xmlns:p14="http://schemas.microsoft.com/office/powerpoint/2010/main" val="3661452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D2021-3521-D74F-804E-567AC6D912D1}"/>
              </a:ext>
            </a:extLst>
          </p:cNvPr>
          <p:cNvSpPr txBox="1"/>
          <p:nvPr/>
        </p:nvSpPr>
        <p:spPr>
          <a:xfrm>
            <a:off x="3059723" y="199292"/>
            <a:ext cx="5615512" cy="646331"/>
          </a:xfrm>
          <a:prstGeom prst="rect">
            <a:avLst/>
          </a:prstGeom>
          <a:noFill/>
        </p:spPr>
        <p:txBody>
          <a:bodyPr wrap="none" rtlCol="0">
            <a:spAutoFit/>
          </a:bodyPr>
          <a:lstStyle/>
          <a:p>
            <a:r>
              <a:rPr lang="en-US" sz="3600" b="1" dirty="0"/>
              <a:t>What is a Social Problem?</a:t>
            </a:r>
          </a:p>
        </p:txBody>
      </p:sp>
      <p:sp>
        <p:nvSpPr>
          <p:cNvPr id="3" name="Rectangle 2">
            <a:extLst>
              <a:ext uri="{FF2B5EF4-FFF2-40B4-BE49-F238E27FC236}">
                <a16:creationId xmlns:a16="http://schemas.microsoft.com/office/drawing/2014/main" id="{0788CCAA-7FDA-E64B-9ED9-0A9117976B79}"/>
              </a:ext>
            </a:extLst>
          </p:cNvPr>
          <p:cNvSpPr/>
          <p:nvPr/>
        </p:nvSpPr>
        <p:spPr>
          <a:xfrm>
            <a:off x="1241461" y="1536174"/>
            <a:ext cx="6074207" cy="3785652"/>
          </a:xfrm>
          <a:prstGeom prst="rect">
            <a:avLst/>
          </a:prstGeom>
        </p:spPr>
        <p:txBody>
          <a:bodyPr wrap="square">
            <a:spAutoFit/>
          </a:bodyPr>
          <a:lstStyle/>
          <a:p>
            <a:r>
              <a:rPr lang="en-US" sz="2000" dirty="0"/>
              <a:t>In some cases, these </a:t>
            </a:r>
            <a:r>
              <a:rPr lang="en-US" sz="2000" i="1" dirty="0"/>
              <a:t>disagreement are over whether the circumstances that some see and define as problematic, actually exists</a:t>
            </a:r>
            <a:r>
              <a:rPr lang="en-US" sz="2000" dirty="0"/>
              <a:t>. There are some folks, for example, who believe that “alien abductions” is the most serious social problem that humans on earth face – that it is a prelude to invasion.</a:t>
            </a:r>
          </a:p>
          <a:p>
            <a:r>
              <a:rPr lang="en-US" sz="2000" dirty="0"/>
              <a:t> </a:t>
            </a:r>
          </a:p>
          <a:p>
            <a:r>
              <a:rPr lang="en-US" sz="2000" dirty="0"/>
              <a:t>I suspect that most of you do not share this view – that you do not believe that the phenomenon of alien abductions exists – despite all sorts of evidence that our government has “allegedly” collected over the years.</a:t>
            </a:r>
          </a:p>
        </p:txBody>
      </p:sp>
      <p:pic>
        <p:nvPicPr>
          <p:cNvPr id="4" name="Picture 3">
            <a:extLst>
              <a:ext uri="{FF2B5EF4-FFF2-40B4-BE49-F238E27FC236}">
                <a16:creationId xmlns:a16="http://schemas.microsoft.com/office/drawing/2014/main" id="{F1FA5050-F673-DD48-87B6-89486A313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13436" y="4021015"/>
            <a:ext cx="2951524" cy="2184127"/>
          </a:xfrm>
          <a:prstGeom prst="rect">
            <a:avLst/>
          </a:prstGeom>
        </p:spPr>
      </p:pic>
      <p:pic>
        <p:nvPicPr>
          <p:cNvPr id="5" name="Picture 4">
            <a:extLst>
              <a:ext uri="{FF2B5EF4-FFF2-40B4-BE49-F238E27FC236}">
                <a16:creationId xmlns:a16="http://schemas.microsoft.com/office/drawing/2014/main" id="{83E9ED79-18EC-F94E-AECA-9F6D3D46E0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9707" y="1147631"/>
            <a:ext cx="1798983" cy="2665160"/>
          </a:xfrm>
          <a:prstGeom prst="rect">
            <a:avLst/>
          </a:prstGeom>
        </p:spPr>
      </p:pic>
    </p:spTree>
    <p:extLst>
      <p:ext uri="{BB962C8B-B14F-4D97-AF65-F5344CB8AC3E}">
        <p14:creationId xmlns:p14="http://schemas.microsoft.com/office/powerpoint/2010/main" val="3457635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7241</TotalTime>
  <Words>10704</Words>
  <Application>Microsoft Macintosh PowerPoint</Application>
  <PresentationFormat>Widescreen</PresentationFormat>
  <Paragraphs>996</Paragraphs>
  <Slides>86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Arial</vt:lpstr>
      <vt:lpstr>Calibri</vt:lpstr>
      <vt:lpstr>Cambria</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Stern</dc:creator>
  <cp:lastModifiedBy>Larry Stern</cp:lastModifiedBy>
  <cp:revision>178</cp:revision>
  <dcterms:created xsi:type="dcterms:W3CDTF">2020-04-13T18:25:47Z</dcterms:created>
  <dcterms:modified xsi:type="dcterms:W3CDTF">2020-04-18T19:07:41Z</dcterms:modified>
</cp:coreProperties>
</file>